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>
        <p:scale>
          <a:sx n="74" d="100"/>
          <a:sy n="74" d="100"/>
        </p:scale>
        <p:origin x="73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6316-440B-4894-B39E-D782F93F5A9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C962076-A19C-46CA-BBFD-AE9A3D297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08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6316-440B-4894-B39E-D782F93F5A9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C962076-A19C-46CA-BBFD-AE9A3D297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0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6316-440B-4894-B39E-D782F93F5A9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C962076-A19C-46CA-BBFD-AE9A3D297C3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1521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6316-440B-4894-B39E-D782F93F5A9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C962076-A19C-46CA-BBFD-AE9A3D297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13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6316-440B-4894-B39E-D782F93F5A9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C962076-A19C-46CA-BBFD-AE9A3D297C3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0619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6316-440B-4894-B39E-D782F93F5A9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C962076-A19C-46CA-BBFD-AE9A3D297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81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6316-440B-4894-B39E-D782F93F5A9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2076-A19C-46CA-BBFD-AE9A3D297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35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6316-440B-4894-B39E-D782F93F5A9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2076-A19C-46CA-BBFD-AE9A3D297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6316-440B-4894-B39E-D782F93F5A9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2076-A19C-46CA-BBFD-AE9A3D297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4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6316-440B-4894-B39E-D782F93F5A9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C962076-A19C-46CA-BBFD-AE9A3D297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11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6316-440B-4894-B39E-D782F93F5A9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C962076-A19C-46CA-BBFD-AE9A3D297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13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6316-440B-4894-B39E-D782F93F5A9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C962076-A19C-46CA-BBFD-AE9A3D297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92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6316-440B-4894-B39E-D782F93F5A9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2076-A19C-46CA-BBFD-AE9A3D297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85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6316-440B-4894-B39E-D782F93F5A9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2076-A19C-46CA-BBFD-AE9A3D297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8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6316-440B-4894-B39E-D782F93F5A9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2076-A19C-46CA-BBFD-AE9A3D297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0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6316-440B-4894-B39E-D782F93F5A9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C962076-A19C-46CA-BBFD-AE9A3D297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79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D6316-440B-4894-B39E-D782F93F5A9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C962076-A19C-46CA-BBFD-AE9A3D297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6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99543" y="635620"/>
            <a:ext cx="10002643" cy="2803615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Antigen </a:t>
            </a:r>
            <a:r>
              <a:rPr lang="en-US" sz="6000" b="1" dirty="0"/>
              <a:t>antibody </a:t>
            </a:r>
            <a:r>
              <a:rPr lang="en-US" sz="6000" b="1" dirty="0" smtClean="0"/>
              <a:t>reaction</a:t>
            </a:r>
            <a:br>
              <a:rPr lang="en-US" sz="6000" b="1" dirty="0" smtClean="0"/>
            </a:br>
            <a:r>
              <a:rPr lang="en-US" sz="6000" b="1" dirty="0" smtClean="0"/>
              <a:t> (precipitation)</a:t>
            </a:r>
            <a:endParaRPr lang="en-US" sz="6000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143166" y="4340180"/>
            <a:ext cx="8915399" cy="205413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/>
              <a:t>Lec</a:t>
            </a:r>
            <a:r>
              <a:rPr lang="en-US" sz="2800" b="1" dirty="0" smtClean="0"/>
              <a:t>. 5</a:t>
            </a:r>
          </a:p>
          <a:p>
            <a:pPr algn="ctr"/>
            <a:r>
              <a:rPr lang="en-US" sz="2800" b="1" dirty="0" smtClean="0"/>
              <a:t>Dr</a:t>
            </a:r>
            <a:r>
              <a:rPr lang="en-US" sz="2800" b="1" dirty="0" smtClean="0"/>
              <a:t>. Mustafa Jawad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78003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83835" y="624110"/>
            <a:ext cx="9820778" cy="1070875"/>
          </a:xfrm>
        </p:spPr>
        <p:txBody>
          <a:bodyPr>
            <a:noAutofit/>
          </a:bodyPr>
          <a:lstStyle/>
          <a:p>
            <a:r>
              <a:rPr lang="en-US" sz="2800" dirty="0"/>
              <a:t>C- Single Diffusion in Two Dimensions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b="1" dirty="0"/>
              <a:t>Radial </a:t>
            </a:r>
            <a:r>
              <a:rPr lang="en-US" sz="2800" b="1" dirty="0" err="1"/>
              <a:t>lmmunodiffusion</a:t>
            </a:r>
            <a:r>
              <a:rPr lang="en-US" sz="2800" b="1" dirty="0"/>
              <a:t> or Mancini </a:t>
            </a:r>
            <a:r>
              <a:rPr lang="en-US" sz="2800" b="1" dirty="0" smtClean="0"/>
              <a:t>method)</a:t>
            </a:r>
            <a:endParaRPr lang="en-US" sz="28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996069" y="1988634"/>
            <a:ext cx="4705814" cy="4724400"/>
          </a:xfrm>
        </p:spPr>
        <p:txBody>
          <a:bodyPr>
            <a:noAutofit/>
          </a:bodyPr>
          <a:lstStyle/>
          <a:p>
            <a:r>
              <a:rPr lang="en-US" sz="2000" dirty="0"/>
              <a:t>In this test, the Ab is incorporated in agar gel </a:t>
            </a:r>
            <a:r>
              <a:rPr lang="en-US" sz="2000" dirty="0" smtClean="0"/>
              <a:t>and poured </a:t>
            </a:r>
            <a:r>
              <a:rPr lang="en-US" sz="2000" dirty="0"/>
              <a:t>on a glass slide or Petri dish and is </a:t>
            </a:r>
            <a:r>
              <a:rPr lang="en-US" sz="2000" dirty="0" smtClean="0"/>
              <a:t>allowed to </a:t>
            </a:r>
            <a:r>
              <a:rPr lang="en-US" sz="2000" dirty="0"/>
              <a:t>cool and set</a:t>
            </a:r>
          </a:p>
          <a:p>
            <a:r>
              <a:rPr lang="en-US" sz="2000" dirty="0" smtClean="0"/>
              <a:t>Wells </a:t>
            </a:r>
            <a:r>
              <a:rPr lang="en-US" sz="2000" dirty="0"/>
              <a:t>are cut in layer of agar </a:t>
            </a:r>
            <a:endParaRPr lang="en-US" sz="2000" dirty="0" smtClean="0"/>
          </a:p>
          <a:p>
            <a:r>
              <a:rPr lang="en-US" sz="2000" dirty="0" smtClean="0"/>
              <a:t> </a:t>
            </a:r>
            <a:r>
              <a:rPr lang="en-US" sz="2000" dirty="0"/>
              <a:t>The Ag diffuses radially and reacts with Ab in </a:t>
            </a:r>
            <a:r>
              <a:rPr lang="en-US" sz="2000" dirty="0" smtClean="0"/>
              <a:t>gel </a:t>
            </a:r>
            <a:r>
              <a:rPr lang="en-US" sz="2000" b="1" dirty="0" smtClean="0"/>
              <a:t>forming </a:t>
            </a:r>
            <a:r>
              <a:rPr lang="en-US" sz="2000" b="1" dirty="0"/>
              <a:t>ring-shaped bands of precipitation</a:t>
            </a:r>
          </a:p>
          <a:p>
            <a:r>
              <a:rPr lang="en-US" sz="2000" dirty="0"/>
              <a:t>The diameter of the ring (halos) is directly proportional to the Ag concentration and </a:t>
            </a:r>
            <a:r>
              <a:rPr lang="en-US" sz="2000" dirty="0" smtClean="0"/>
              <a:t>gives an </a:t>
            </a:r>
            <a:r>
              <a:rPr lang="en-US" sz="2000" dirty="0"/>
              <a:t>estimate of the concentration of the antigen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225" y="4544122"/>
            <a:ext cx="5426262" cy="1823224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883" y="1694985"/>
            <a:ext cx="5418604" cy="284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89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347" y="624110"/>
            <a:ext cx="9709266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D- Double Diffusion in Two Dimensions (</a:t>
            </a:r>
            <a:r>
              <a:rPr lang="en-US" b="1" dirty="0" err="1"/>
              <a:t>Ouchterlony</a:t>
            </a:r>
            <a:r>
              <a:rPr lang="en-US" b="1" dirty="0"/>
              <a:t> Procedure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54234" y="2308301"/>
            <a:ext cx="4701961" cy="453854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It is also known as </a:t>
            </a:r>
            <a:r>
              <a:rPr lang="en-US" b="1" dirty="0"/>
              <a:t>agar gel diffusion </a:t>
            </a:r>
            <a:r>
              <a:rPr lang="en-US" dirty="0"/>
              <a:t>in which wells are punched in agar gel</a:t>
            </a:r>
          </a:p>
          <a:p>
            <a:r>
              <a:rPr lang="en-US" dirty="0"/>
              <a:t>The antiserum is placed in the central well and </a:t>
            </a:r>
            <a:r>
              <a:rPr lang="en-US" b="1" dirty="0"/>
              <a:t>different Ags are placed in the surrounding wells</a:t>
            </a:r>
          </a:p>
          <a:p>
            <a:r>
              <a:rPr lang="en-US" dirty="0" smtClean="0"/>
              <a:t>The </a:t>
            </a:r>
            <a:r>
              <a:rPr lang="en-US" dirty="0"/>
              <a:t>slide is then placed in a moist chamber to prevent drying and to allow diffusion </a:t>
            </a:r>
            <a:r>
              <a:rPr lang="en-US" dirty="0" smtClean="0"/>
              <a:t>for 24 </a:t>
            </a:r>
            <a:r>
              <a:rPr lang="en-US" dirty="0"/>
              <a:t>hours or more</a:t>
            </a:r>
          </a:p>
          <a:p>
            <a:r>
              <a:rPr lang="en-US" dirty="0" smtClean="0"/>
              <a:t>The </a:t>
            </a:r>
            <a:r>
              <a:rPr lang="en-US" dirty="0"/>
              <a:t>result is </a:t>
            </a:r>
            <a:r>
              <a:rPr lang="en-US" b="1" dirty="0"/>
              <a:t>formation of precipitation bands</a:t>
            </a:r>
            <a:r>
              <a:rPr lang="en-US" dirty="0"/>
              <a:t> where they meet in optimum proportion</a:t>
            </a:r>
          </a:p>
          <a:p>
            <a:r>
              <a:rPr lang="en-US" dirty="0" smtClean="0"/>
              <a:t>If </a:t>
            </a:r>
            <a:r>
              <a:rPr lang="en-US" dirty="0"/>
              <a:t>two adjacent Ags are identical, the lines of precipitate formed will fuse.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they are </a:t>
            </a:r>
            <a:r>
              <a:rPr lang="en-US" dirty="0" smtClean="0"/>
              <a:t>not identical</a:t>
            </a:r>
            <a:r>
              <a:rPr lang="en-US" dirty="0"/>
              <a:t>, the lines will cross each other. 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195" y="2207941"/>
            <a:ext cx="5835805" cy="4638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1650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40313" y="624110"/>
            <a:ext cx="9564300" cy="1280890"/>
          </a:xfrm>
        </p:spPr>
        <p:txBody>
          <a:bodyPr/>
          <a:lstStyle/>
          <a:p>
            <a:r>
              <a:rPr lang="en-US" b="1" dirty="0"/>
              <a:t>E- </a:t>
            </a:r>
            <a:r>
              <a:rPr lang="en-US" b="1" dirty="0" err="1"/>
              <a:t>lmmunoelectrophoresis</a:t>
            </a:r>
            <a:r>
              <a:rPr lang="en-US" b="1" dirty="0"/>
              <a:t> (IEP)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347" y="1904997"/>
            <a:ext cx="4482789" cy="4852639"/>
          </a:xfrm>
        </p:spPr>
        <p:txBody>
          <a:bodyPr>
            <a:normAutofit/>
          </a:bodyPr>
          <a:lstStyle/>
          <a:p>
            <a:r>
              <a:rPr lang="en-US" dirty="0"/>
              <a:t>It is a combination of electrophoresis and agar gel diffusion</a:t>
            </a:r>
          </a:p>
          <a:p>
            <a:r>
              <a:rPr lang="en-US" dirty="0"/>
              <a:t>• The test is done in two steps 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en-US" b="1" dirty="0"/>
              <a:t>In first step, </a:t>
            </a:r>
            <a:r>
              <a:rPr lang="en-US" dirty="0"/>
              <a:t>the Ag is subjected to electrophoretic separation in agar gel</a:t>
            </a:r>
          </a:p>
          <a:p>
            <a:r>
              <a:rPr lang="en-US" dirty="0"/>
              <a:t>- </a:t>
            </a:r>
            <a:r>
              <a:rPr lang="en-US" b="1" dirty="0"/>
              <a:t>In second step</a:t>
            </a:r>
            <a:r>
              <a:rPr lang="en-US" dirty="0"/>
              <a:t>, a trough is cut parallel to and slightly away from the path of </a:t>
            </a:r>
            <a:r>
              <a:rPr lang="en-US" dirty="0" smtClean="0"/>
              <a:t>electrophoretic separation </a:t>
            </a:r>
            <a:r>
              <a:rPr lang="en-US" dirty="0"/>
              <a:t>and is filled with antiserum and allowed to diffuse</a:t>
            </a:r>
          </a:p>
          <a:p>
            <a:r>
              <a:rPr lang="en-US" dirty="0"/>
              <a:t>• The Ag and Ab diffuse towards each other and </a:t>
            </a:r>
            <a:r>
              <a:rPr lang="en-US" dirty="0" smtClean="0"/>
              <a:t>form precipitation </a:t>
            </a:r>
            <a:r>
              <a:rPr lang="en-US" dirty="0"/>
              <a:t>bands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102" y="1904998"/>
            <a:ext cx="5678295" cy="485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90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73045" y="624110"/>
            <a:ext cx="9731568" cy="128089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F- Counter Current </a:t>
            </a:r>
            <a:r>
              <a:rPr lang="en-US" b="1" dirty="0" err="1"/>
              <a:t>lmmunoelectrophoresis</a:t>
            </a:r>
            <a:r>
              <a:rPr lang="en-US" b="1" dirty="0"/>
              <a:t> (CIEP)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96790" y="2133600"/>
            <a:ext cx="3212337" cy="4579434"/>
          </a:xfrm>
        </p:spPr>
        <p:txBody>
          <a:bodyPr>
            <a:normAutofit/>
          </a:bodyPr>
          <a:lstStyle/>
          <a:p>
            <a:r>
              <a:rPr lang="en-US" sz="2000" dirty="0"/>
              <a:t>In this test, Ab is placed in one well and Ag to be tested in another well and are moved </a:t>
            </a:r>
            <a:r>
              <a:rPr lang="en-US" sz="2000" dirty="0" smtClean="0"/>
              <a:t>through gel </a:t>
            </a:r>
            <a:r>
              <a:rPr lang="en-US" sz="2000" dirty="0"/>
              <a:t>with the help of electric current.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result is formation of line of precipitation when Ag </a:t>
            </a:r>
            <a:r>
              <a:rPr lang="en-US" sz="2000" dirty="0" smtClean="0"/>
              <a:t>and Ab </a:t>
            </a:r>
            <a:r>
              <a:rPr lang="en-US" sz="2000" dirty="0"/>
              <a:t>meet in optimum proportion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602" y="2412380"/>
            <a:ext cx="6005792" cy="3442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4437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51103" y="624110"/>
            <a:ext cx="9653510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G- </a:t>
            </a:r>
            <a:r>
              <a:rPr lang="en-US" b="1" dirty="0"/>
              <a:t>Rocket Electrophoresis </a:t>
            </a:r>
            <a:r>
              <a:rPr lang="en-US" dirty="0"/>
              <a:t>(One-dimensional Single </a:t>
            </a:r>
            <a:r>
              <a:rPr lang="en-US" dirty="0" err="1"/>
              <a:t>Electroimmunodiffusion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851103" y="2133600"/>
            <a:ext cx="4226312" cy="4724400"/>
          </a:xfrm>
        </p:spPr>
        <p:txBody>
          <a:bodyPr>
            <a:noAutofit/>
          </a:bodyPr>
          <a:lstStyle/>
          <a:p>
            <a:r>
              <a:rPr lang="en-US" sz="2000" dirty="0"/>
              <a:t>In this test, the Ab is incorporated in agarose gel and poured on a slide or plate</a:t>
            </a:r>
          </a:p>
          <a:p>
            <a:r>
              <a:rPr lang="en-US" sz="2000" dirty="0"/>
              <a:t>Wells are punched on </a:t>
            </a:r>
            <a:r>
              <a:rPr lang="en-US" sz="2000" dirty="0" err="1"/>
              <a:t>cathodal</a:t>
            </a:r>
            <a:r>
              <a:rPr lang="en-US" sz="2000" dirty="0"/>
              <a:t> side and filled with known and unknown Ags and </a:t>
            </a:r>
            <a:r>
              <a:rPr lang="en-US" sz="2000" dirty="0" smtClean="0"/>
              <a:t>electrophoresis is </a:t>
            </a:r>
            <a:r>
              <a:rPr lang="en-US" sz="2000" dirty="0"/>
              <a:t>carried out</a:t>
            </a:r>
          </a:p>
          <a:p>
            <a:r>
              <a:rPr lang="en-US" sz="2000" dirty="0"/>
              <a:t>The result is formation of </a:t>
            </a:r>
            <a:r>
              <a:rPr lang="en-US" sz="2000" b="1" dirty="0"/>
              <a:t>rocket shaped bands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/>
              <a:t>Based </a:t>
            </a:r>
            <a:r>
              <a:rPr lang="en-US" sz="2000" dirty="0"/>
              <a:t>on the height of rocket, the </a:t>
            </a:r>
            <a:r>
              <a:rPr lang="en-US" sz="2000" dirty="0" smtClean="0"/>
              <a:t>concentration </a:t>
            </a:r>
            <a:r>
              <a:rPr lang="en-US" sz="2000" dirty="0"/>
              <a:t>of Ag is quantitated</a:t>
            </a:r>
          </a:p>
        </p:txBody>
      </p:sp>
      <p:pic>
        <p:nvPicPr>
          <p:cNvPr id="1026" name="Picture 2" descr="JaypeeDigital | eBook R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530" y="2133600"/>
            <a:ext cx="5869259" cy="377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332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84195" y="624110"/>
            <a:ext cx="9720417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H- Two Dimensional </a:t>
            </a:r>
            <a:r>
              <a:rPr lang="en-US" dirty="0" err="1"/>
              <a:t>lmmunoelectropboresis</a:t>
            </a:r>
            <a:r>
              <a:rPr lang="en-US" dirty="0"/>
              <a:t> (</a:t>
            </a:r>
            <a:r>
              <a:rPr lang="en-US" b="1" dirty="0" err="1"/>
              <a:t>Laurell’s</a:t>
            </a:r>
            <a:r>
              <a:rPr lang="en-US" b="1" dirty="0"/>
              <a:t> procedure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940312" y="2133600"/>
            <a:ext cx="4704092" cy="4579434"/>
          </a:xfrm>
        </p:spPr>
        <p:txBody>
          <a:bodyPr>
            <a:noAutofit/>
          </a:bodyPr>
          <a:lstStyle/>
          <a:p>
            <a:r>
              <a:rPr lang="en-US" sz="2000" dirty="0"/>
              <a:t>This test is carried out in two steps:</a:t>
            </a:r>
          </a:p>
          <a:p>
            <a:r>
              <a:rPr lang="en-US" sz="2000" dirty="0" smtClean="0"/>
              <a:t>In </a:t>
            </a:r>
            <a:r>
              <a:rPr lang="en-US" sz="2000" b="1" dirty="0"/>
              <a:t>the first step </a:t>
            </a:r>
            <a:r>
              <a:rPr lang="en-US" sz="2000" dirty="0"/>
              <a:t>(first electrophoresis )-Ag is separated by gel electrophoresis in the </a:t>
            </a:r>
            <a:r>
              <a:rPr lang="en-US" sz="2000" dirty="0" smtClean="0"/>
              <a:t>different parts </a:t>
            </a:r>
            <a:r>
              <a:rPr lang="en-US" sz="2000" dirty="0"/>
              <a:t>of gel</a:t>
            </a:r>
          </a:p>
          <a:p>
            <a:r>
              <a:rPr lang="en-US" sz="2000" dirty="0"/>
              <a:t>In </a:t>
            </a:r>
            <a:r>
              <a:rPr lang="en-US" sz="2000" b="1" dirty="0"/>
              <a:t>the second step</a:t>
            </a:r>
            <a:r>
              <a:rPr lang="en-US" sz="2000" dirty="0"/>
              <a:t>-second electrophoresis is carried out at </a:t>
            </a:r>
            <a:r>
              <a:rPr lang="en-US" sz="2000" b="1" dirty="0"/>
              <a:t>right angle</a:t>
            </a:r>
            <a:r>
              <a:rPr lang="en-US" sz="2000" dirty="0"/>
              <a:t> to the first </a:t>
            </a:r>
            <a:r>
              <a:rPr lang="en-US" sz="2000" dirty="0" smtClean="0"/>
              <a:t>into Ab-containing </a:t>
            </a:r>
            <a:r>
              <a:rPr lang="en-US" sz="2000" dirty="0"/>
              <a:t>agar gel</a:t>
            </a:r>
          </a:p>
          <a:p>
            <a:r>
              <a:rPr lang="en-US" sz="2000" dirty="0"/>
              <a:t>This causes migration of Ags into stationary Abs and results into formation of cones </a:t>
            </a:r>
            <a:r>
              <a:rPr lang="en-US" sz="2000" dirty="0" smtClean="0"/>
              <a:t>of precipitate</a:t>
            </a:r>
            <a:r>
              <a:rPr lang="en-US" sz="2000" dirty="0"/>
              <a:t>. Each cone indicates one antigen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8" y="2133600"/>
            <a:ext cx="5356302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75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88888" y="2675933"/>
            <a:ext cx="7002965" cy="1650739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Thank you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2661517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62615" y="624110"/>
            <a:ext cx="9541997" cy="1280890"/>
          </a:xfrm>
        </p:spPr>
        <p:txBody>
          <a:bodyPr/>
          <a:lstStyle/>
          <a:p>
            <a:r>
              <a:rPr lang="en-US" b="1" dirty="0" smtClean="0"/>
              <a:t>Introduction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83834" y="1527717"/>
            <a:ext cx="10225667" cy="4783873"/>
          </a:xfrm>
        </p:spPr>
        <p:txBody>
          <a:bodyPr>
            <a:normAutofit/>
          </a:bodyPr>
          <a:lstStyle/>
          <a:p>
            <a:r>
              <a:rPr lang="en-US" sz="2000" dirty="0"/>
              <a:t>The humoral basis of immunity was </a:t>
            </a:r>
            <a:r>
              <a:rPr lang="en-US" sz="2000" dirty="0" smtClean="0"/>
              <a:t>established at </a:t>
            </a:r>
            <a:r>
              <a:rPr lang="en-US" sz="2000" dirty="0"/>
              <a:t>the early 18th century. </a:t>
            </a:r>
            <a:r>
              <a:rPr lang="en-US" sz="2000" dirty="0" smtClean="0"/>
              <a:t>Following injection </a:t>
            </a:r>
            <a:r>
              <a:rPr lang="en-US" sz="2000" dirty="0"/>
              <a:t>of antigen into the animal, </a:t>
            </a:r>
            <a:r>
              <a:rPr lang="en-US" sz="2000" dirty="0" smtClean="0"/>
              <a:t>certain substances </a:t>
            </a:r>
            <a:r>
              <a:rPr lang="en-US" sz="2000" dirty="0"/>
              <a:t>appeared in the serum and </a:t>
            </a:r>
            <a:r>
              <a:rPr lang="en-US" sz="2000" dirty="0" smtClean="0"/>
              <a:t>the tissue </a:t>
            </a:r>
            <a:r>
              <a:rPr lang="en-US" sz="2000" dirty="0"/>
              <a:t>fluid called </a:t>
            </a:r>
            <a:r>
              <a:rPr lang="en-US" sz="2000" b="1" dirty="0"/>
              <a:t>antibody</a:t>
            </a:r>
            <a:r>
              <a:rPr lang="en-US" sz="2000" dirty="0"/>
              <a:t>, which </a:t>
            </a:r>
            <a:r>
              <a:rPr lang="en-US" sz="2000" dirty="0" smtClean="0"/>
              <a:t>reacted with </a:t>
            </a:r>
            <a:r>
              <a:rPr lang="en-US" sz="2000" dirty="0"/>
              <a:t>the antigen specifically in an </a:t>
            </a:r>
            <a:r>
              <a:rPr lang="en-US" sz="2000" dirty="0" smtClean="0"/>
              <a:t>observable manner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/>
              <a:t>Depending </a:t>
            </a:r>
            <a:r>
              <a:rPr lang="en-US" sz="2000" dirty="0"/>
              <a:t>on the type of </a:t>
            </a:r>
            <a:r>
              <a:rPr lang="en-US" sz="2000" dirty="0" smtClean="0"/>
              <a:t>reaction, the </a:t>
            </a:r>
            <a:r>
              <a:rPr lang="en-US" sz="2000" dirty="0"/>
              <a:t>antibodies were known as </a:t>
            </a:r>
            <a:r>
              <a:rPr lang="en-US" sz="2000" dirty="0" smtClean="0"/>
              <a:t>agglutinin, precipitin </a:t>
            </a:r>
            <a:r>
              <a:rPr lang="en-US" sz="2000" dirty="0"/>
              <a:t>and complement-fixing </a:t>
            </a:r>
            <a:r>
              <a:rPr lang="en-US" sz="2000" dirty="0" smtClean="0"/>
              <a:t>antibodies and </a:t>
            </a:r>
            <a:r>
              <a:rPr lang="en-US" sz="2000" dirty="0"/>
              <a:t>so on. Sera having a higher </a:t>
            </a:r>
            <a:r>
              <a:rPr lang="en-US" sz="2000" dirty="0" smtClean="0"/>
              <a:t>antibody level </a:t>
            </a:r>
            <a:r>
              <a:rPr lang="en-US" sz="2000" dirty="0"/>
              <a:t>are known as </a:t>
            </a:r>
            <a:r>
              <a:rPr lang="en-US" sz="2000" b="1" dirty="0"/>
              <a:t>immune sera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When specific Ag and Ab mixed together in solution it react to forming complex</a:t>
            </a:r>
          </a:p>
          <a:p>
            <a:r>
              <a:rPr lang="en-US" sz="2000" dirty="0" smtClean="0"/>
              <a:t>It important in </a:t>
            </a:r>
            <a:r>
              <a:rPr lang="en-US" sz="2000" b="1" dirty="0" smtClean="0"/>
              <a:t>Ab-mediated immunity </a:t>
            </a:r>
            <a:r>
              <a:rPr lang="en-US" sz="2000" dirty="0" smtClean="0"/>
              <a:t>against infectious disease </a:t>
            </a:r>
          </a:p>
          <a:p>
            <a:r>
              <a:rPr lang="en-US" sz="2000" b="1" dirty="0" smtClean="0"/>
              <a:t>Ag-Ab reaction is highly specific</a:t>
            </a:r>
          </a:p>
          <a:p>
            <a:r>
              <a:rPr lang="en-US" sz="2000" dirty="0"/>
              <a:t>Ag-Ab reaction </a:t>
            </a:r>
            <a:r>
              <a:rPr lang="en-US" sz="2000" dirty="0" smtClean="0"/>
              <a:t>is affected by </a:t>
            </a:r>
            <a:r>
              <a:rPr lang="en-US" sz="2000" b="1" dirty="0" smtClean="0"/>
              <a:t>affinity and avidity </a:t>
            </a:r>
          </a:p>
          <a:p>
            <a:endParaRPr lang="en-US" sz="2000" b="1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48622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03005" y="612959"/>
            <a:ext cx="9631207" cy="1280890"/>
          </a:xfrm>
        </p:spPr>
        <p:txBody>
          <a:bodyPr/>
          <a:lstStyle/>
          <a:p>
            <a:r>
              <a:rPr lang="en-US" b="1" dirty="0" smtClean="0"/>
              <a:t>Definitions </a:t>
            </a: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83832" y="1498731"/>
            <a:ext cx="10069551" cy="5515386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Affinity: </a:t>
            </a:r>
            <a:r>
              <a:rPr lang="en-US" sz="2000" dirty="0" smtClean="0"/>
              <a:t>is the intensity of attraction between antigen and antibody  </a:t>
            </a:r>
          </a:p>
          <a:p>
            <a:r>
              <a:rPr lang="en-US" sz="2000" b="1" dirty="0" smtClean="0"/>
              <a:t>Avidity</a:t>
            </a:r>
            <a:r>
              <a:rPr lang="en-US" sz="2000" dirty="0" smtClean="0"/>
              <a:t>: is the binding strength of the individual Ab with its specific antigenic determinants </a:t>
            </a:r>
          </a:p>
          <a:p>
            <a:r>
              <a:rPr lang="en-US" sz="2000" b="1" dirty="0" smtClean="0"/>
              <a:t>Sensitivity</a:t>
            </a:r>
            <a:r>
              <a:rPr lang="en-US" sz="2000" dirty="0" smtClean="0"/>
              <a:t>: It </a:t>
            </a:r>
            <a:r>
              <a:rPr lang="en-US" sz="2000" dirty="0"/>
              <a:t>is the ability of the test to detect even very minute quantities of Ag or Ab. When a test is </a:t>
            </a:r>
            <a:r>
              <a:rPr lang="en-US" sz="2000" dirty="0" smtClean="0"/>
              <a:t>highly sensitive</a:t>
            </a:r>
            <a:r>
              <a:rPr lang="en-US" sz="2000" dirty="0"/>
              <a:t>, false negative results will be absent or minimal.</a:t>
            </a:r>
          </a:p>
          <a:p>
            <a:r>
              <a:rPr lang="en-US" sz="2000" b="1" dirty="0" smtClean="0"/>
              <a:t>Specificity: </a:t>
            </a:r>
            <a:r>
              <a:rPr lang="en-US" sz="2000" dirty="0" smtClean="0"/>
              <a:t>It </a:t>
            </a:r>
            <a:r>
              <a:rPr lang="en-US" sz="2000" dirty="0"/>
              <a:t>is the ability of the test to detect reactions between homologous Ags and Abs only. In a </a:t>
            </a:r>
            <a:r>
              <a:rPr lang="en-US" sz="2000" dirty="0" smtClean="0"/>
              <a:t>highly specific </a:t>
            </a:r>
            <a:r>
              <a:rPr lang="en-US" sz="2000" dirty="0"/>
              <a:t>test, false positive reactions will be absent or minimal</a:t>
            </a:r>
            <a:r>
              <a:rPr lang="en-US" sz="2000" dirty="0" smtClean="0"/>
              <a:t>.</a:t>
            </a:r>
          </a:p>
          <a:p>
            <a:r>
              <a:rPr lang="en-US" sz="2000" b="1" dirty="0" smtClean="0"/>
              <a:t>Cross-reaction:</a:t>
            </a:r>
            <a:r>
              <a:rPr lang="en-US" sz="2000" dirty="0" smtClean="0"/>
              <a:t>  </a:t>
            </a:r>
            <a:r>
              <a:rPr lang="en-US" sz="2000" dirty="0"/>
              <a:t>reaction of one antigen with antibodies developed against another </a:t>
            </a:r>
            <a:r>
              <a:rPr lang="en-US" sz="2000" dirty="0" smtClean="0"/>
              <a:t>antigen or antibody </a:t>
            </a:r>
            <a:r>
              <a:rPr lang="en-US" sz="2000" dirty="0"/>
              <a:t>raised against one specific antigen recognizes two antigens that have </a:t>
            </a:r>
            <a:r>
              <a:rPr lang="en-US" sz="2000" b="1" dirty="0"/>
              <a:t>similar structural regions</a:t>
            </a:r>
            <a:r>
              <a:rPr lang="en-US" sz="2000" dirty="0" smtClean="0"/>
              <a:t>.</a:t>
            </a:r>
          </a:p>
          <a:p>
            <a:r>
              <a:rPr lang="en-US" sz="2000" b="1" dirty="0"/>
              <a:t>lattice </a:t>
            </a:r>
            <a:r>
              <a:rPr lang="en-US" sz="2000" b="1" dirty="0" smtClean="0"/>
              <a:t>hypothesis:</a:t>
            </a:r>
            <a:r>
              <a:rPr lang="en-US" sz="2000" b="1" dirty="0"/>
              <a:t> </a:t>
            </a:r>
            <a:r>
              <a:rPr lang="en-US" sz="2000" dirty="0" smtClean="0"/>
              <a:t>the</a:t>
            </a:r>
            <a:r>
              <a:rPr lang="en-US" sz="2000" b="1" dirty="0" smtClean="0"/>
              <a:t> </a:t>
            </a:r>
            <a:r>
              <a:rPr lang="en-US" sz="2000" dirty="0" smtClean="0"/>
              <a:t>formation of bridge by divalent </a:t>
            </a:r>
            <a:r>
              <a:rPr lang="en-US" sz="2000" dirty="0"/>
              <a:t>Ab </a:t>
            </a:r>
            <a:r>
              <a:rPr lang="en-US" sz="2000" dirty="0" smtClean="0"/>
              <a:t>between </a:t>
            </a:r>
            <a:r>
              <a:rPr lang="en-US" sz="2000" dirty="0"/>
              <a:t>two Ag molecules. Ag being multivalent can combine with </a:t>
            </a:r>
            <a:r>
              <a:rPr lang="en-US" sz="2000" dirty="0" smtClean="0"/>
              <a:t>a number </a:t>
            </a:r>
            <a:r>
              <a:rPr lang="en-US" sz="2000" dirty="0"/>
              <a:t>of Ab </a:t>
            </a:r>
            <a:r>
              <a:rPr lang="en-US" sz="2000" dirty="0" smtClean="0"/>
              <a:t>molecules </a:t>
            </a:r>
            <a:r>
              <a:rPr lang="en-US" sz="2000" dirty="0"/>
              <a:t>it form lattice makes the reaction visible.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41687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84557" y="624110"/>
            <a:ext cx="9620056" cy="1280890"/>
          </a:xfrm>
        </p:spPr>
        <p:txBody>
          <a:bodyPr/>
          <a:lstStyle/>
          <a:p>
            <a:r>
              <a:rPr lang="en-US" b="1" dirty="0" smtClean="0"/>
              <a:t>Precipitation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68517" y="1460808"/>
            <a:ext cx="10036096" cy="5397191"/>
          </a:xfrm>
        </p:spPr>
        <p:txBody>
          <a:bodyPr>
            <a:noAutofit/>
          </a:bodyPr>
          <a:lstStyle/>
          <a:p>
            <a:pPr lvl="0">
              <a:buClr>
                <a:srgbClr val="0F6FC6"/>
              </a:buClr>
            </a:pPr>
            <a:r>
              <a:rPr lang="en-US" sz="19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Precipitation</a:t>
            </a:r>
            <a:r>
              <a:rPr lang="en-US" sz="1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It is a reaction between soluble Ag with its Ab in the presence of electrolytes at a suitable temperature (37°C) and pH (7.4) resulting in Ag-Ab complex formation as an </a:t>
            </a:r>
            <a:r>
              <a:rPr lang="en-US" sz="19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insoluble precipitate</a:t>
            </a:r>
          </a:p>
          <a:p>
            <a:pPr lvl="0">
              <a:buClr>
                <a:srgbClr val="0F6FC6"/>
              </a:buClr>
            </a:pPr>
            <a:r>
              <a:rPr lang="en-US" sz="19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Flocculation: </a:t>
            </a:r>
            <a:r>
              <a:rPr lang="en-US" sz="1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It is a precipitation reaction in which the precipitates of Ag-Ab complex </a:t>
            </a:r>
            <a:r>
              <a:rPr lang="en-US" sz="19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remain suspended as floccules</a:t>
            </a:r>
            <a:r>
              <a:rPr lang="en-US" sz="1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instead of </a:t>
            </a:r>
            <a:r>
              <a:rPr lang="en-US" sz="19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sedimentation</a:t>
            </a:r>
            <a:endParaRPr lang="en-US" sz="1900" dirty="0" smtClean="0"/>
          </a:p>
          <a:p>
            <a:r>
              <a:rPr lang="en-US" sz="1900" dirty="0" smtClean="0"/>
              <a:t>Precipitation </a:t>
            </a:r>
            <a:r>
              <a:rPr lang="en-US" sz="1900" dirty="0"/>
              <a:t>occurs most abundantly and rapidly when Ag and Ab are present in </a:t>
            </a:r>
            <a:r>
              <a:rPr lang="en-US" sz="1900" dirty="0" smtClean="0"/>
              <a:t>optimum proportion</a:t>
            </a:r>
            <a:r>
              <a:rPr lang="en-US" sz="1900" dirty="0"/>
              <a:t>. </a:t>
            </a:r>
            <a:endParaRPr lang="en-US" sz="1900" dirty="0" smtClean="0"/>
          </a:p>
          <a:p>
            <a:r>
              <a:rPr lang="en-US" sz="1900" dirty="0" smtClean="0"/>
              <a:t>Precipitation </a:t>
            </a:r>
            <a:r>
              <a:rPr lang="en-US" sz="1900" dirty="0"/>
              <a:t>reaction can take place in a liquid medium or in semisolid medium (gels) </a:t>
            </a:r>
            <a:r>
              <a:rPr lang="en-US" sz="1900" dirty="0" smtClean="0"/>
              <a:t>such as </a:t>
            </a:r>
            <a:r>
              <a:rPr lang="en-US" sz="1900" b="1" dirty="0"/>
              <a:t>agar gels, agarose or polyacrylamide </a:t>
            </a:r>
            <a:r>
              <a:rPr lang="en-US" sz="1900" dirty="0" smtClean="0"/>
              <a:t>gels</a:t>
            </a:r>
          </a:p>
          <a:p>
            <a:r>
              <a:rPr lang="en-US" sz="1900" b="1" dirty="0" smtClean="0"/>
              <a:t>Zone  phenomenon</a:t>
            </a:r>
            <a:r>
              <a:rPr lang="en-US" sz="1900" dirty="0" smtClean="0"/>
              <a:t>: If </a:t>
            </a:r>
            <a:r>
              <a:rPr lang="en-US" sz="1900" dirty="0"/>
              <a:t>the amount of precipitate in different tubes is plotted, the resulting curve will </a:t>
            </a:r>
            <a:r>
              <a:rPr lang="en-US" sz="1900" dirty="0" smtClean="0"/>
              <a:t>have three </a:t>
            </a:r>
            <a:r>
              <a:rPr lang="en-US" sz="1900" dirty="0"/>
              <a:t>different </a:t>
            </a:r>
            <a:r>
              <a:rPr lang="en-US" sz="1900" dirty="0" smtClean="0"/>
              <a:t>phases:</a:t>
            </a:r>
            <a:endParaRPr lang="en-US" sz="1900" dirty="0"/>
          </a:p>
          <a:p>
            <a:r>
              <a:rPr lang="en-US" sz="1900" dirty="0"/>
              <a:t>1 . A zone of Ab excess (</a:t>
            </a:r>
            <a:r>
              <a:rPr lang="en-US" sz="1900" b="1" dirty="0" err="1"/>
              <a:t>prozone</a:t>
            </a:r>
            <a:r>
              <a:rPr lang="en-US" sz="1900" dirty="0"/>
              <a:t>)-in which some uncombined Ab is present</a:t>
            </a:r>
          </a:p>
          <a:p>
            <a:r>
              <a:rPr lang="en-US" sz="1900" dirty="0"/>
              <a:t>2. A zone of </a:t>
            </a:r>
            <a:r>
              <a:rPr lang="en-US" sz="1900" b="1" dirty="0"/>
              <a:t>equivalence</a:t>
            </a:r>
            <a:r>
              <a:rPr lang="en-US" sz="1900" dirty="0"/>
              <a:t>-in which Ag and Ab are completely precipitated</a:t>
            </a:r>
          </a:p>
          <a:p>
            <a:r>
              <a:rPr lang="en-US" sz="1900" dirty="0"/>
              <a:t>3. A zone of Ag excess (</a:t>
            </a:r>
            <a:r>
              <a:rPr lang="en-US" sz="1900" b="1" dirty="0" err="1"/>
              <a:t>postzone</a:t>
            </a:r>
            <a:r>
              <a:rPr lang="en-US" sz="1900" dirty="0"/>
              <a:t>)-in which all Abs have combined with Ag but </a:t>
            </a:r>
            <a:r>
              <a:rPr lang="en-US" sz="1900" dirty="0" smtClean="0"/>
              <a:t>some uncombined </a:t>
            </a:r>
            <a:r>
              <a:rPr lang="en-US" sz="1900" dirty="0"/>
              <a:t>Ag is </a:t>
            </a:r>
            <a:r>
              <a:rPr lang="en-US" sz="1900" dirty="0" smtClean="0"/>
              <a:t>present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870160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61533" y="624110"/>
            <a:ext cx="9843080" cy="825549"/>
          </a:xfrm>
        </p:spPr>
        <p:txBody>
          <a:bodyPr/>
          <a:lstStyle/>
          <a:p>
            <a:r>
              <a:rPr lang="en-US" b="1" dirty="0" smtClean="0"/>
              <a:t>Precipitation curve (zone  phenomenon)</a:t>
            </a:r>
            <a:endParaRPr lang="en-US" b="1" dirty="0"/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4196" y="1661012"/>
            <a:ext cx="8965580" cy="510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45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73405" y="624110"/>
            <a:ext cx="9631207" cy="1280890"/>
          </a:xfrm>
        </p:spPr>
        <p:txBody>
          <a:bodyPr/>
          <a:lstStyle/>
          <a:p>
            <a:r>
              <a:rPr lang="en-US" b="1" dirty="0"/>
              <a:t>Applications of Precipitation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873405" y="1382751"/>
            <a:ext cx="10069551" cy="51853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Precipitation </a:t>
            </a:r>
            <a:r>
              <a:rPr lang="en-US" sz="2000" dirty="0"/>
              <a:t>and flocculation reactions are used </a:t>
            </a:r>
            <a:r>
              <a:rPr lang="en-US" sz="2000" dirty="0" smtClean="0"/>
              <a:t>for:</a:t>
            </a:r>
            <a:endParaRPr lang="en-US" sz="2000" dirty="0"/>
          </a:p>
          <a:p>
            <a:r>
              <a:rPr lang="en-US" sz="2000" dirty="0" smtClean="0"/>
              <a:t>1- </a:t>
            </a:r>
            <a:r>
              <a:rPr lang="en-US" sz="2000" b="1" dirty="0" smtClean="0"/>
              <a:t>Detection </a:t>
            </a:r>
            <a:r>
              <a:rPr lang="en-US" sz="2000" b="1" dirty="0"/>
              <a:t>of </a:t>
            </a:r>
            <a:r>
              <a:rPr lang="en-US" sz="2000" b="1" dirty="0" smtClean="0"/>
              <a:t>Ag: </a:t>
            </a:r>
            <a:r>
              <a:rPr lang="en-US" sz="2000" dirty="0" smtClean="0"/>
              <a:t>more </a:t>
            </a:r>
            <a:r>
              <a:rPr lang="en-US" sz="2000" dirty="0"/>
              <a:t>sensitive for detection of Ag and can detect as little as 1 </a:t>
            </a:r>
            <a:r>
              <a:rPr lang="en-US" sz="2000" dirty="0" err="1"/>
              <a:t>μg</a:t>
            </a:r>
            <a:r>
              <a:rPr lang="en-US" sz="2000" dirty="0"/>
              <a:t> </a:t>
            </a:r>
            <a:r>
              <a:rPr lang="en-US" sz="2000" dirty="0" smtClean="0"/>
              <a:t>of protein </a:t>
            </a:r>
            <a:r>
              <a:rPr lang="en-US" sz="2000" dirty="0"/>
              <a:t>antigen</a:t>
            </a:r>
          </a:p>
          <a:p>
            <a:r>
              <a:rPr lang="en-US" sz="2000" dirty="0" smtClean="0"/>
              <a:t>2- </a:t>
            </a:r>
            <a:r>
              <a:rPr lang="en-US" sz="2000" b="1" dirty="0" smtClean="0"/>
              <a:t>Detection </a:t>
            </a:r>
            <a:r>
              <a:rPr lang="en-US" sz="2000" b="1" dirty="0"/>
              <a:t>of </a:t>
            </a:r>
            <a:r>
              <a:rPr lang="en-US" sz="2000" b="1" dirty="0" smtClean="0"/>
              <a:t>Ab</a:t>
            </a:r>
            <a:r>
              <a:rPr lang="en-US" sz="2000" dirty="0" smtClean="0"/>
              <a:t>: less </a:t>
            </a:r>
            <a:r>
              <a:rPr lang="en-US" sz="2000" dirty="0"/>
              <a:t>sensitive for detection of Abs</a:t>
            </a:r>
          </a:p>
          <a:p>
            <a:r>
              <a:rPr lang="en-US" sz="2000" dirty="0" smtClean="0"/>
              <a:t>3- identification </a:t>
            </a:r>
            <a:r>
              <a:rPr lang="en-US" sz="2000" dirty="0"/>
              <a:t>of human blood or seminal fluid</a:t>
            </a:r>
          </a:p>
          <a:p>
            <a:r>
              <a:rPr lang="en-US" sz="2000" dirty="0" smtClean="0"/>
              <a:t>4- Standardization </a:t>
            </a:r>
            <a:r>
              <a:rPr lang="en-US" sz="2000" dirty="0"/>
              <a:t>of toxins and antitoxins</a:t>
            </a:r>
          </a:p>
          <a:p>
            <a:r>
              <a:rPr lang="en-US" sz="2000" dirty="0"/>
              <a:t>The test can be performed either as a qualitative test or as a quantitative test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qualitative precipitation test is widely used for detection of </a:t>
            </a:r>
            <a:r>
              <a:rPr lang="en-US" sz="2000" dirty="0" smtClean="0"/>
              <a:t>:</a:t>
            </a:r>
            <a:endParaRPr lang="en-US" sz="2000" dirty="0"/>
          </a:p>
          <a:p>
            <a:r>
              <a:rPr lang="en-US" sz="2000" dirty="0"/>
              <a:t>- </a:t>
            </a:r>
            <a:r>
              <a:rPr lang="en-US" sz="2000" b="1" dirty="0"/>
              <a:t>Identification of bacteria</a:t>
            </a:r>
          </a:p>
          <a:p>
            <a:r>
              <a:rPr lang="en-US" sz="2000" dirty="0"/>
              <a:t>- </a:t>
            </a:r>
            <a:r>
              <a:rPr lang="en-US" sz="2000" b="1" dirty="0"/>
              <a:t>Identification of microbial components </a:t>
            </a:r>
            <a:r>
              <a:rPr lang="en-US" sz="2000" dirty="0"/>
              <a:t>in infective tissues, e.g. </a:t>
            </a:r>
            <a:r>
              <a:rPr lang="en-US" sz="2000" i="1" dirty="0"/>
              <a:t>Bacillus </a:t>
            </a:r>
            <a:r>
              <a:rPr lang="en-US" sz="2000" i="1" dirty="0" err="1"/>
              <a:t>anthracis</a:t>
            </a:r>
            <a:endParaRPr lang="en-US" sz="2000" i="1" dirty="0"/>
          </a:p>
          <a:p>
            <a:r>
              <a:rPr lang="en-US" sz="2000" dirty="0"/>
              <a:t>- </a:t>
            </a:r>
            <a:r>
              <a:rPr lang="en-US" sz="2000" b="1" dirty="0"/>
              <a:t>Demonstration of antibody</a:t>
            </a:r>
            <a:r>
              <a:rPr lang="en-US" sz="2000" dirty="0"/>
              <a:t>, e.g. VDRL (Venereal Disease Research Laboratory) test for syphilis</a:t>
            </a:r>
          </a:p>
        </p:txBody>
      </p:sp>
    </p:spTree>
    <p:extLst>
      <p:ext uri="{BB962C8B-B14F-4D97-AF65-F5344CB8AC3E}">
        <p14:creationId xmlns:p14="http://schemas.microsoft.com/office/powerpoint/2010/main" val="1713987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17289" y="624110"/>
            <a:ext cx="9787324" cy="128089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</a:t>
            </a:r>
            <a:r>
              <a:rPr lang="en-US" sz="3200" b="1" dirty="0"/>
              <a:t>techniques of precipitation and flocculation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83112" y="1605776"/>
            <a:ext cx="10359483" cy="5252223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1- </a:t>
            </a:r>
            <a:r>
              <a:rPr lang="en-US" sz="2000" b="1" dirty="0"/>
              <a:t>Ring Test: </a:t>
            </a:r>
            <a:r>
              <a:rPr lang="en-US" sz="2000" dirty="0"/>
              <a:t>ring of </a:t>
            </a:r>
            <a:r>
              <a:rPr lang="en-US" sz="2000" dirty="0" smtClean="0"/>
              <a:t>precipitate  </a:t>
            </a:r>
            <a:r>
              <a:rPr lang="en-US" sz="2000" dirty="0"/>
              <a:t>forms </a:t>
            </a:r>
            <a:r>
              <a:rPr lang="en-US" sz="2000" dirty="0" smtClean="0"/>
              <a:t>at the </a:t>
            </a:r>
            <a:r>
              <a:rPr lang="en-US" sz="2000" dirty="0"/>
              <a:t>junction of </a:t>
            </a:r>
            <a:r>
              <a:rPr lang="en-US" sz="2000" b="1" dirty="0"/>
              <a:t>two </a:t>
            </a:r>
            <a:r>
              <a:rPr lang="en-US" sz="2000" b="1" dirty="0" smtClean="0"/>
              <a:t>fluids of </a:t>
            </a:r>
            <a:r>
              <a:rPr lang="en-US" sz="2000" b="1" dirty="0" err="1" smtClean="0"/>
              <a:t>Ag+Ab</a:t>
            </a:r>
            <a:endParaRPr lang="en-US" sz="2000" b="1" dirty="0"/>
          </a:p>
          <a:p>
            <a:r>
              <a:rPr lang="en-US" sz="2000" b="1" dirty="0" smtClean="0"/>
              <a:t>2- Slide </a:t>
            </a:r>
            <a:r>
              <a:rPr lang="en-US" sz="2000" b="1" dirty="0"/>
              <a:t>Flocculation Test: </a:t>
            </a:r>
            <a:r>
              <a:rPr lang="en-US" sz="2000" dirty="0"/>
              <a:t>the form of </a:t>
            </a:r>
            <a:r>
              <a:rPr lang="en-US" sz="2000" dirty="0" smtClean="0"/>
              <a:t>floccules </a:t>
            </a:r>
            <a:r>
              <a:rPr lang="en-US" dirty="0" smtClean="0"/>
              <a:t>of Ag and serum </a:t>
            </a:r>
            <a:r>
              <a:rPr lang="en-US" b="1" dirty="0" smtClean="0"/>
              <a:t>on </a:t>
            </a:r>
            <a:r>
              <a:rPr lang="en-US" b="1" dirty="0"/>
              <a:t>a slide </a:t>
            </a:r>
            <a:endParaRPr lang="en-US" sz="1400" b="1" dirty="0" smtClean="0"/>
          </a:p>
          <a:p>
            <a:r>
              <a:rPr lang="en-US" sz="2000" b="1" dirty="0" smtClean="0"/>
              <a:t>3- Tube </a:t>
            </a:r>
            <a:r>
              <a:rPr lang="en-US" sz="2000" b="1" dirty="0"/>
              <a:t>Flocculation Test: </a:t>
            </a:r>
            <a:r>
              <a:rPr lang="en-US" dirty="0" smtClean="0"/>
              <a:t>Ag and </a:t>
            </a:r>
            <a:r>
              <a:rPr lang="en-US" dirty="0"/>
              <a:t>serum are placed </a:t>
            </a:r>
            <a:r>
              <a:rPr lang="en-US" b="1" dirty="0"/>
              <a:t>in a tube </a:t>
            </a:r>
            <a:r>
              <a:rPr lang="en-US" dirty="0" smtClean="0"/>
              <a:t>mix to form floccules</a:t>
            </a:r>
          </a:p>
          <a:p>
            <a:r>
              <a:rPr lang="en-US" sz="2000" b="1" dirty="0" smtClean="0"/>
              <a:t>4- immunodiffusion Test: </a:t>
            </a:r>
            <a:r>
              <a:rPr lang="en-US" sz="2000" dirty="0" smtClean="0"/>
              <a:t>It </a:t>
            </a:r>
            <a:r>
              <a:rPr lang="en-US" sz="2000" dirty="0"/>
              <a:t>is </a:t>
            </a:r>
            <a:r>
              <a:rPr lang="en-US" sz="2000" b="1" dirty="0"/>
              <a:t>precipitation in gel</a:t>
            </a:r>
            <a:r>
              <a:rPr lang="en-US" sz="2000" dirty="0"/>
              <a:t>, which is more sensitive and specific than precipitation in a </a:t>
            </a:r>
            <a:r>
              <a:rPr lang="en-US" sz="2000" dirty="0" smtClean="0"/>
              <a:t>liquid medium</a:t>
            </a:r>
            <a:r>
              <a:rPr lang="en-US" sz="2000" dirty="0"/>
              <a:t>. </a:t>
            </a:r>
            <a:r>
              <a:rPr lang="en-US" sz="2000" dirty="0" smtClean="0"/>
              <a:t>Types </a:t>
            </a:r>
            <a:r>
              <a:rPr lang="en-US" sz="2000" dirty="0"/>
              <a:t>of </a:t>
            </a:r>
            <a:r>
              <a:rPr lang="en-US" sz="2000" dirty="0" err="1"/>
              <a:t>lmmunodiffusion</a:t>
            </a:r>
            <a:endParaRPr lang="en-US" sz="2000" dirty="0"/>
          </a:p>
          <a:p>
            <a:r>
              <a:rPr lang="en-US" b="1" dirty="0" smtClean="0"/>
              <a:t>A- </a:t>
            </a:r>
            <a:r>
              <a:rPr lang="en-US" sz="1600" dirty="0" smtClean="0"/>
              <a:t>Single </a:t>
            </a:r>
            <a:r>
              <a:rPr lang="en-US" sz="1600" dirty="0"/>
              <a:t>Diffusion in One Dimension </a:t>
            </a:r>
            <a:r>
              <a:rPr lang="en-US" sz="1600" b="1" dirty="0" smtClean="0"/>
              <a:t>(</a:t>
            </a:r>
            <a:r>
              <a:rPr lang="en-US" sz="1600" b="1" dirty="0" err="1" smtClean="0"/>
              <a:t>Oudin</a:t>
            </a:r>
            <a:r>
              <a:rPr lang="en-US" sz="1600" b="1" dirty="0" smtClean="0"/>
              <a:t> Procedure)</a:t>
            </a:r>
          </a:p>
          <a:p>
            <a:r>
              <a:rPr lang="en-US" sz="1600" b="1" dirty="0" smtClean="0"/>
              <a:t>B- </a:t>
            </a:r>
            <a:r>
              <a:rPr lang="en-US" sz="1600" dirty="0" smtClean="0"/>
              <a:t>Double </a:t>
            </a:r>
            <a:r>
              <a:rPr lang="en-US" sz="1600" dirty="0"/>
              <a:t>Diffusion in One </a:t>
            </a:r>
            <a:r>
              <a:rPr lang="en-US" sz="1600" dirty="0" smtClean="0"/>
              <a:t>Dimension </a:t>
            </a:r>
            <a:r>
              <a:rPr lang="en-US" sz="1600" b="1" dirty="0" smtClean="0"/>
              <a:t>(Oakley </a:t>
            </a:r>
            <a:r>
              <a:rPr lang="en-US" sz="1600" b="1" dirty="0" err="1" smtClean="0"/>
              <a:t>Fulthorpe</a:t>
            </a:r>
            <a:r>
              <a:rPr lang="en-US" sz="1600" b="1" dirty="0" smtClean="0"/>
              <a:t> Procedure)</a:t>
            </a:r>
          </a:p>
          <a:p>
            <a:r>
              <a:rPr lang="it-IT" sz="1600" b="1" dirty="0" smtClean="0"/>
              <a:t>C- </a:t>
            </a:r>
            <a:r>
              <a:rPr lang="it-IT" sz="1600" dirty="0" smtClean="0"/>
              <a:t>Single </a:t>
            </a:r>
            <a:r>
              <a:rPr lang="it-IT" sz="1600" dirty="0"/>
              <a:t>Diffusion in Two Dimensions </a:t>
            </a:r>
            <a:r>
              <a:rPr lang="it-IT" sz="1600" dirty="0" smtClean="0"/>
              <a:t>(</a:t>
            </a:r>
            <a:r>
              <a:rPr lang="it-IT" sz="1600" b="1" dirty="0"/>
              <a:t>Radial </a:t>
            </a:r>
            <a:r>
              <a:rPr lang="it-IT" sz="1600" b="1" dirty="0" smtClean="0"/>
              <a:t>lmmunodiffusion or Mancini method)</a:t>
            </a:r>
            <a:endParaRPr lang="it-IT" sz="1600" dirty="0" smtClean="0"/>
          </a:p>
          <a:p>
            <a:r>
              <a:rPr lang="en-US" sz="1600" b="1" dirty="0" smtClean="0"/>
              <a:t>D-</a:t>
            </a:r>
            <a:r>
              <a:rPr lang="en-US" sz="1600" dirty="0" smtClean="0"/>
              <a:t> Double </a:t>
            </a:r>
            <a:r>
              <a:rPr lang="en-US" sz="1600" dirty="0"/>
              <a:t>Diffusion in Two Dimensions (</a:t>
            </a:r>
            <a:r>
              <a:rPr lang="en-US" sz="1600" b="1" dirty="0" err="1"/>
              <a:t>Ouchterlony</a:t>
            </a:r>
            <a:r>
              <a:rPr lang="en-US" sz="1600" b="1" dirty="0"/>
              <a:t> </a:t>
            </a:r>
            <a:r>
              <a:rPr lang="en-US" sz="1600" b="1" dirty="0" smtClean="0"/>
              <a:t>Procedure</a:t>
            </a:r>
            <a:r>
              <a:rPr lang="en-US" sz="1600" dirty="0" smtClean="0"/>
              <a:t>)</a:t>
            </a:r>
          </a:p>
          <a:p>
            <a:r>
              <a:rPr lang="en-US" sz="1600" b="1" dirty="0"/>
              <a:t>E-</a:t>
            </a:r>
            <a:r>
              <a:rPr lang="en-US" sz="1600" dirty="0"/>
              <a:t> </a:t>
            </a:r>
            <a:r>
              <a:rPr lang="en-US" sz="1600" b="1" dirty="0" err="1" smtClean="0"/>
              <a:t>lmmunoelectrophoresis</a:t>
            </a:r>
            <a:r>
              <a:rPr lang="en-US" sz="1600" b="1" dirty="0" smtClean="0"/>
              <a:t> </a:t>
            </a:r>
            <a:r>
              <a:rPr lang="en-US" sz="1600" b="1" dirty="0"/>
              <a:t>(</a:t>
            </a:r>
            <a:r>
              <a:rPr lang="en-US" sz="1600" b="1" dirty="0" smtClean="0"/>
              <a:t>IEP</a:t>
            </a:r>
            <a:r>
              <a:rPr lang="en-US" sz="1600" dirty="0" smtClean="0"/>
              <a:t>)</a:t>
            </a:r>
          </a:p>
          <a:p>
            <a:r>
              <a:rPr lang="en-US" sz="1600" b="1" dirty="0" smtClean="0"/>
              <a:t>F- Counter </a:t>
            </a:r>
            <a:r>
              <a:rPr lang="en-US" sz="1600" b="1" dirty="0"/>
              <a:t>Current </a:t>
            </a:r>
            <a:r>
              <a:rPr lang="en-US" sz="1600" b="1" dirty="0" err="1"/>
              <a:t>lmmunoelectrophoresis</a:t>
            </a:r>
            <a:r>
              <a:rPr lang="en-US" sz="1600" b="1" dirty="0"/>
              <a:t> </a:t>
            </a:r>
            <a:r>
              <a:rPr lang="en-US" sz="1600" dirty="0"/>
              <a:t>(</a:t>
            </a:r>
            <a:r>
              <a:rPr lang="en-US" sz="1600" dirty="0" smtClean="0"/>
              <a:t>CIEP)</a:t>
            </a:r>
            <a:endParaRPr lang="en-US" sz="1600" dirty="0"/>
          </a:p>
          <a:p>
            <a:r>
              <a:rPr lang="en-US" sz="1600" b="1" dirty="0" smtClean="0"/>
              <a:t>G- </a:t>
            </a:r>
            <a:r>
              <a:rPr lang="en-US" sz="1600" dirty="0" smtClean="0"/>
              <a:t>Rocket </a:t>
            </a:r>
            <a:r>
              <a:rPr lang="en-US" sz="1600" dirty="0"/>
              <a:t>Electrophoresis (</a:t>
            </a:r>
            <a:r>
              <a:rPr lang="en-US" sz="1600" b="1" dirty="0" smtClean="0"/>
              <a:t>One-dimensional </a:t>
            </a:r>
            <a:r>
              <a:rPr lang="en-US" sz="1600" b="1" dirty="0"/>
              <a:t>Single </a:t>
            </a:r>
            <a:r>
              <a:rPr lang="en-US" sz="1600" b="1" dirty="0" err="1" smtClean="0"/>
              <a:t>Electroimmunodiffusion</a:t>
            </a:r>
            <a:r>
              <a:rPr lang="en-US" sz="1600" b="1" dirty="0" smtClean="0"/>
              <a:t>)</a:t>
            </a:r>
          </a:p>
          <a:p>
            <a:r>
              <a:rPr lang="en-US" b="1" dirty="0" smtClean="0"/>
              <a:t>H- </a:t>
            </a:r>
            <a:r>
              <a:rPr lang="en-US" dirty="0" smtClean="0"/>
              <a:t>Two </a:t>
            </a:r>
            <a:r>
              <a:rPr lang="en-US" dirty="0"/>
              <a:t>Dimensional </a:t>
            </a:r>
            <a:r>
              <a:rPr lang="en-US" dirty="0" err="1"/>
              <a:t>lmmunoelectropboresis</a:t>
            </a:r>
            <a:r>
              <a:rPr lang="en-US" dirty="0"/>
              <a:t> </a:t>
            </a:r>
            <a:r>
              <a:rPr lang="en-US" b="1" dirty="0"/>
              <a:t>(</a:t>
            </a:r>
            <a:r>
              <a:rPr lang="en-US" b="1" dirty="0" err="1" smtClean="0"/>
              <a:t>Laurell’s</a:t>
            </a:r>
            <a:r>
              <a:rPr lang="en-US" b="1" dirty="0" smtClean="0"/>
              <a:t> </a:t>
            </a:r>
            <a:r>
              <a:rPr lang="en-US" b="1" dirty="0"/>
              <a:t>procedure)</a:t>
            </a:r>
          </a:p>
        </p:txBody>
      </p:sp>
    </p:spTree>
    <p:extLst>
      <p:ext uri="{BB962C8B-B14F-4D97-AF65-F5344CB8AC3E}">
        <p14:creationId xmlns:p14="http://schemas.microsoft.com/office/powerpoint/2010/main" val="1059941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84557" y="624110"/>
            <a:ext cx="9620056" cy="769792"/>
          </a:xfrm>
        </p:spPr>
        <p:txBody>
          <a:bodyPr>
            <a:noAutofit/>
          </a:bodyPr>
          <a:lstStyle/>
          <a:p>
            <a:r>
              <a:rPr lang="it-IT" dirty="0"/>
              <a:t>A- Single Diffusion in One Dimension (</a:t>
            </a:r>
            <a:r>
              <a:rPr lang="it-IT" b="1" dirty="0"/>
              <a:t>Oudin Procedure</a:t>
            </a:r>
            <a:r>
              <a:rPr lang="it-IT" dirty="0" smtClean="0"/>
              <a:t>)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466548" y="2044301"/>
            <a:ext cx="5138584" cy="4256049"/>
          </a:xfrm>
        </p:spPr>
        <p:txBody>
          <a:bodyPr>
            <a:noAutofit/>
          </a:bodyPr>
          <a:lstStyle/>
          <a:p>
            <a:r>
              <a:rPr lang="en-US" sz="2400" dirty="0"/>
              <a:t>In this test, the antibody is incorporated in agar </a:t>
            </a:r>
            <a:r>
              <a:rPr lang="en-US" sz="2400" dirty="0" smtClean="0"/>
              <a:t>gel and </a:t>
            </a:r>
            <a:r>
              <a:rPr lang="en-US" sz="2400" dirty="0"/>
              <a:t>the antigen solution is layered over it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antigen diffuses downward, reacts with </a:t>
            </a:r>
            <a:r>
              <a:rPr lang="en-US" sz="2400" dirty="0" smtClean="0"/>
              <a:t>antibody and </a:t>
            </a:r>
            <a:r>
              <a:rPr lang="en-US" sz="2400" dirty="0"/>
              <a:t>forms precipitation band.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number of </a:t>
            </a:r>
            <a:r>
              <a:rPr lang="en-US" sz="2400" dirty="0" smtClean="0"/>
              <a:t>bands indicates </a:t>
            </a:r>
            <a:r>
              <a:rPr lang="en-US" sz="2400" dirty="0"/>
              <a:t>the number of Ags in a mixture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536" y="1787911"/>
            <a:ext cx="3354077" cy="4768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3038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18011" y="624110"/>
            <a:ext cx="9586602" cy="1280890"/>
          </a:xfrm>
        </p:spPr>
        <p:txBody>
          <a:bodyPr>
            <a:noAutofit/>
          </a:bodyPr>
          <a:lstStyle/>
          <a:p>
            <a:r>
              <a:rPr lang="en-US" sz="3200" dirty="0"/>
              <a:t>B- Double Diffusion in One Dimension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(</a:t>
            </a:r>
            <a:r>
              <a:rPr lang="en-US" sz="3200" b="1" dirty="0"/>
              <a:t>Oakley </a:t>
            </a:r>
            <a:r>
              <a:rPr lang="en-US" sz="3200" b="1" dirty="0" err="1"/>
              <a:t>Fulthorpe</a:t>
            </a:r>
            <a:r>
              <a:rPr lang="en-US" sz="3200" b="1" dirty="0"/>
              <a:t> Procedure)</a:t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19093" y="2107580"/>
            <a:ext cx="4839629" cy="4750420"/>
          </a:xfrm>
        </p:spPr>
        <p:txBody>
          <a:bodyPr>
            <a:noAutofit/>
          </a:bodyPr>
          <a:lstStyle/>
          <a:p>
            <a:r>
              <a:rPr lang="en-US" sz="2000" dirty="0"/>
              <a:t>In this test, both Ag and Ab move towards </a:t>
            </a:r>
            <a:r>
              <a:rPr lang="en-US" sz="2000" dirty="0" smtClean="0"/>
              <a:t>each other </a:t>
            </a:r>
            <a:r>
              <a:rPr lang="en-US" sz="2000" dirty="0"/>
              <a:t>by diffusion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Ab incorporated in agar gel is placed at </a:t>
            </a:r>
            <a:r>
              <a:rPr lang="en-US" sz="2000" dirty="0" smtClean="0"/>
              <a:t>the bottom </a:t>
            </a:r>
            <a:r>
              <a:rPr lang="en-US" sz="2000" dirty="0"/>
              <a:t>of tube</a:t>
            </a:r>
          </a:p>
          <a:p>
            <a:r>
              <a:rPr lang="en-US" sz="2000" dirty="0" smtClean="0"/>
              <a:t>Above </a:t>
            </a:r>
            <a:r>
              <a:rPr lang="en-US" sz="2000" dirty="0"/>
              <a:t>this, a column of </a:t>
            </a:r>
            <a:r>
              <a:rPr lang="en-US" sz="2000" b="1" dirty="0"/>
              <a:t>plain agar is added</a:t>
            </a:r>
          </a:p>
          <a:p>
            <a:r>
              <a:rPr lang="en-US" sz="2000" dirty="0" smtClean="0"/>
              <a:t>On </a:t>
            </a:r>
            <a:r>
              <a:rPr lang="en-US" sz="2000" dirty="0"/>
              <a:t>the top of column of plain agar Ag solution </a:t>
            </a:r>
            <a:r>
              <a:rPr lang="en-US" sz="2000" dirty="0" smtClean="0"/>
              <a:t>is layered</a:t>
            </a:r>
          </a:p>
          <a:p>
            <a:r>
              <a:rPr lang="en-US" sz="2000" dirty="0"/>
              <a:t>Ag and Ab move towards each other through the</a:t>
            </a:r>
          </a:p>
          <a:p>
            <a:r>
              <a:rPr lang="en-US" sz="2000" dirty="0"/>
              <a:t>column of plain agar and form a band of precipitate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722" y="2107580"/>
            <a:ext cx="5018050" cy="4348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5532091"/>
      </p:ext>
    </p:extLst>
  </p:cSld>
  <p:clrMapOvr>
    <a:masterClrMapping/>
  </p:clrMapOvr>
</p:sld>
</file>

<file path=ppt/theme/theme1.xml><?xml version="1.0" encoding="utf-8"?>
<a:theme xmlns:a="http://schemas.openxmlformats.org/drawingml/2006/main" name="ربطة">
  <a:themeElements>
    <a:clrScheme name="أزرق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ربط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275</TotalTime>
  <Words>1331</Words>
  <Application>Microsoft Office PowerPoint</Application>
  <PresentationFormat>شاشة عريضة</PresentationFormat>
  <Paragraphs>95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Tahoma</vt:lpstr>
      <vt:lpstr>Wingdings 3</vt:lpstr>
      <vt:lpstr>ربطة</vt:lpstr>
      <vt:lpstr>Antigen antibody reaction  (precipitation)</vt:lpstr>
      <vt:lpstr>Introduction </vt:lpstr>
      <vt:lpstr>Definitions </vt:lpstr>
      <vt:lpstr>Precipitation </vt:lpstr>
      <vt:lpstr>Precipitation curve (zone  phenomenon)</vt:lpstr>
      <vt:lpstr>Applications of Precipitation </vt:lpstr>
      <vt:lpstr>The techniques of precipitation and flocculation</vt:lpstr>
      <vt:lpstr>A- Single Diffusion in One Dimension (Oudin Procedure)</vt:lpstr>
      <vt:lpstr>B- Double Diffusion in One Dimension  (Oakley Fulthorpe Procedure) </vt:lpstr>
      <vt:lpstr>C- Single Diffusion in Two Dimensions  (Radial lmmunodiffusion or Mancini method)</vt:lpstr>
      <vt:lpstr>D- Double Diffusion in Two Dimensions (Ouchterlony Procedure) </vt:lpstr>
      <vt:lpstr>E- lmmunoelectrophoresis (IEP) </vt:lpstr>
      <vt:lpstr>F- Counter Current lmmunoelectrophoresis (CIEP) </vt:lpstr>
      <vt:lpstr>G- Rocket Electrophoresis (One-dimensional Single Electroimmunodiffusion) </vt:lpstr>
      <vt:lpstr>H- Two Dimensional lmmunoelectropboresis (Laurell’s procedure) </vt:lpstr>
      <vt:lpstr>Thank you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Antigen antibody reaction  (precipitation)</dc:title>
  <dc:creator>Dr. Mustafa</dc:creator>
  <cp:lastModifiedBy>Dr. Mustafa</cp:lastModifiedBy>
  <cp:revision>23</cp:revision>
  <dcterms:created xsi:type="dcterms:W3CDTF">2021-02-23T07:37:46Z</dcterms:created>
  <dcterms:modified xsi:type="dcterms:W3CDTF">2021-02-23T21:40:29Z</dcterms:modified>
</cp:coreProperties>
</file>