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3" r:id="rId1"/>
  </p:sldMasterIdLst>
  <p:notesMasterIdLst>
    <p:notesMasterId r:id="rId18"/>
  </p:notesMasterIdLst>
  <p:handoutMasterIdLst>
    <p:handoutMasterId r:id="rId19"/>
  </p:handoutMasterIdLst>
  <p:sldIdLst>
    <p:sldId id="256" r:id="rId2"/>
    <p:sldId id="257" r:id="rId3"/>
    <p:sldId id="270" r:id="rId4"/>
    <p:sldId id="258" r:id="rId5"/>
    <p:sldId id="260" r:id="rId6"/>
    <p:sldId id="262" r:id="rId7"/>
    <p:sldId id="263" r:id="rId8"/>
    <p:sldId id="264" r:id="rId9"/>
    <p:sldId id="259" r:id="rId10"/>
    <p:sldId id="261" r:id="rId11"/>
    <p:sldId id="269" r:id="rId12"/>
    <p:sldId id="266" r:id="rId13"/>
    <p:sldId id="265" r:id="rId14"/>
    <p:sldId id="267" r:id="rId15"/>
    <p:sldId id="268" r:id="rId16"/>
    <p:sldId id="271" r:id="rId17"/>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4" d="100"/>
          <a:sy n="64" d="100"/>
        </p:scale>
        <p:origin x="104" y="3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9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sz="quarter" idx="1"/>
          </p:nvPr>
        </p:nvSpPr>
        <p:spPr>
          <a:xfrm>
            <a:off x="1588" y="0"/>
            <a:ext cx="2971800" cy="458788"/>
          </a:xfrm>
          <a:prstGeom prst="rect">
            <a:avLst/>
          </a:prstGeom>
        </p:spPr>
        <p:txBody>
          <a:bodyPr vert="horz" lIns="91440" tIns="45720" rIns="91440" bIns="45720" rtlCol="1"/>
          <a:lstStyle>
            <a:lvl1pPr algn="r">
              <a:defRPr sz="1200"/>
            </a:lvl1pPr>
          </a:lstStyle>
          <a:p>
            <a:fld id="{52071C60-BF1C-4326-A87C-DEDC614F3C81}" type="datetimeFigureOut">
              <a:rPr lang="en-US" smtClean="0"/>
              <a:t>11/30/2022</a:t>
            </a:fld>
            <a:endParaRPr lang="en-US"/>
          </a:p>
        </p:txBody>
      </p:sp>
      <p:sp>
        <p:nvSpPr>
          <p:cNvPr id="4" name="عنصر نائب للتذييل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r">
              <a:defRPr sz="1200"/>
            </a:lvl1pPr>
          </a:lstStyle>
          <a:p>
            <a:fld id="{658D68E3-CB30-45CA-AAEC-F403775EB15B}" type="slidenum">
              <a:rPr lang="en-US" smtClean="0"/>
              <a:t>‹#›</a:t>
            </a:fld>
            <a:endParaRPr lang="en-US"/>
          </a:p>
        </p:txBody>
      </p:sp>
    </p:spTree>
    <p:extLst>
      <p:ext uri="{BB962C8B-B14F-4D97-AF65-F5344CB8AC3E}">
        <p14:creationId xmlns:p14="http://schemas.microsoft.com/office/powerpoint/2010/main" val="2017612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A506BC2E-E71C-4BC0-8F45-97DEF106B9DE}" type="datetimeFigureOut">
              <a:rPr lang="en-US" smtClean="0"/>
              <a:t>11/30/2022</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00D4D886-DD2B-4FFF-B736-781662D8E8FF}" type="slidenum">
              <a:rPr lang="en-US" smtClean="0"/>
              <a:t>‹#›</a:t>
            </a:fld>
            <a:endParaRPr lang="en-US"/>
          </a:p>
        </p:txBody>
      </p:sp>
    </p:spTree>
    <p:extLst>
      <p:ext uri="{BB962C8B-B14F-4D97-AF65-F5344CB8AC3E}">
        <p14:creationId xmlns:p14="http://schemas.microsoft.com/office/powerpoint/2010/main" val="16896291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00D4D886-DD2B-4FFF-B736-781662D8E8FF}" type="slidenum">
              <a:rPr lang="en-US" smtClean="0"/>
              <a:t>5</a:t>
            </a:fld>
            <a:endParaRPr lang="en-US" dirty="0"/>
          </a:p>
        </p:txBody>
      </p:sp>
    </p:spTree>
    <p:extLst>
      <p:ext uri="{BB962C8B-B14F-4D97-AF65-F5344CB8AC3E}">
        <p14:creationId xmlns:p14="http://schemas.microsoft.com/office/powerpoint/2010/main" val="412673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8E492D8-285D-463C-BC3E-090C754F39F2}"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404797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8E492D8-285D-463C-BC3E-090C754F39F2}"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94253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8E492D8-285D-463C-BC3E-090C754F39F2}"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3F5E98-D0BB-4B03-86BB-E5FA5FF2207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3013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78E492D8-285D-463C-BC3E-090C754F39F2}"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207866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78E492D8-285D-463C-BC3E-090C754F39F2}"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3F5E98-D0BB-4B03-86BB-E5FA5FF2207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1943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78E492D8-285D-463C-BC3E-090C754F39F2}"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1965014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8E492D8-285D-463C-BC3E-090C754F39F2}"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1040338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8E492D8-285D-463C-BC3E-090C754F39F2}"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195499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8E492D8-285D-463C-BC3E-090C754F39F2}"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265740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8E492D8-285D-463C-BC3E-090C754F39F2}"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360666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8E492D8-285D-463C-BC3E-090C754F39F2}"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358877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8E492D8-285D-463C-BC3E-090C754F39F2}"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1145824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8E492D8-285D-463C-BC3E-090C754F39F2}"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304632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492D8-285D-463C-BC3E-090C754F39F2}"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119342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8E492D8-285D-463C-BC3E-090C754F39F2}"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225017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8E492D8-285D-463C-BC3E-090C754F39F2}"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3F5E98-D0BB-4B03-86BB-E5FA5FF22070}" type="slidenum">
              <a:rPr lang="en-US" smtClean="0"/>
              <a:t>‹#›</a:t>
            </a:fld>
            <a:endParaRPr lang="en-US"/>
          </a:p>
        </p:txBody>
      </p:sp>
    </p:spTree>
    <p:extLst>
      <p:ext uri="{BB962C8B-B14F-4D97-AF65-F5344CB8AC3E}">
        <p14:creationId xmlns:p14="http://schemas.microsoft.com/office/powerpoint/2010/main" val="82490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8E492D8-285D-463C-BC3E-090C754F39F2}" type="datetimeFigureOut">
              <a:rPr lang="en-US" smtClean="0"/>
              <a:t>11/30/2022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3F5E98-D0BB-4B03-86BB-E5FA5FF22070}" type="slidenum">
              <a:rPr lang="en-US" smtClean="0"/>
              <a:t>‹#›</a:t>
            </a:fld>
            <a:endParaRPr lang="en-US"/>
          </a:p>
        </p:txBody>
      </p:sp>
    </p:spTree>
    <p:extLst>
      <p:ext uri="{BB962C8B-B14F-4D97-AF65-F5344CB8AC3E}">
        <p14:creationId xmlns:p14="http://schemas.microsoft.com/office/powerpoint/2010/main" val="1894684298"/>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75896" y="1410632"/>
            <a:ext cx="8915399" cy="2262781"/>
          </a:xfrm>
        </p:spPr>
        <p:txBody>
          <a:bodyPr/>
          <a:lstStyle/>
          <a:p>
            <a:pPr algn="ctr"/>
            <a:r>
              <a:rPr lang="en-US" b="1" dirty="0" smtClean="0"/>
              <a:t>Structure and function of immune system (cells)</a:t>
            </a:r>
            <a:endParaRPr lang="en-US" b="1" dirty="0"/>
          </a:p>
        </p:txBody>
      </p:sp>
      <p:sp>
        <p:nvSpPr>
          <p:cNvPr id="3" name="عنوان فرعي 2"/>
          <p:cNvSpPr>
            <a:spLocks noGrp="1"/>
          </p:cNvSpPr>
          <p:nvPr>
            <p:ph type="subTitle" idx="1"/>
          </p:nvPr>
        </p:nvSpPr>
        <p:spPr>
          <a:xfrm>
            <a:off x="5306994" y="5202238"/>
            <a:ext cx="2253205" cy="1655762"/>
          </a:xfrm>
        </p:spPr>
        <p:txBody>
          <a:bodyPr/>
          <a:lstStyle/>
          <a:p>
            <a:r>
              <a:rPr lang="en-US" b="1" dirty="0" smtClean="0"/>
              <a:t>Dr. Mustafa Jawad</a:t>
            </a:r>
            <a:endParaRPr lang="en-US" b="1" dirty="0"/>
          </a:p>
        </p:txBody>
      </p:sp>
    </p:spTree>
    <p:extLst>
      <p:ext uri="{BB962C8B-B14F-4D97-AF65-F5344CB8AC3E}">
        <p14:creationId xmlns:p14="http://schemas.microsoft.com/office/powerpoint/2010/main" val="4193661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17651" y="420910"/>
            <a:ext cx="9686963" cy="1280890"/>
          </a:xfrm>
        </p:spPr>
        <p:txBody>
          <a:bodyPr>
            <a:normAutofit/>
          </a:bodyPr>
          <a:lstStyle/>
          <a:p>
            <a:r>
              <a:rPr lang="en-US" b="1" dirty="0"/>
              <a:t>Natural Killer Cells </a:t>
            </a:r>
            <a:r>
              <a:rPr lang="en-US" b="1" dirty="0" smtClean="0"/>
              <a:t>(NK </a:t>
            </a:r>
            <a:r>
              <a:rPr lang="en-US" b="1" dirty="0"/>
              <a:t>Cells)</a:t>
            </a:r>
            <a:br>
              <a:rPr lang="en-US" b="1" dirty="0"/>
            </a:br>
            <a:endParaRPr lang="en-US" b="1" dirty="0"/>
          </a:p>
        </p:txBody>
      </p:sp>
      <p:sp>
        <p:nvSpPr>
          <p:cNvPr id="3" name="عنصر نائب للمحتوى 2"/>
          <p:cNvSpPr>
            <a:spLocks noGrp="1"/>
          </p:cNvSpPr>
          <p:nvPr>
            <p:ph idx="1"/>
          </p:nvPr>
        </p:nvSpPr>
        <p:spPr>
          <a:xfrm>
            <a:off x="1561173" y="1227255"/>
            <a:ext cx="10630829" cy="5330283"/>
          </a:xfrm>
        </p:spPr>
        <p:txBody>
          <a:bodyPr>
            <a:noAutofit/>
          </a:bodyPr>
          <a:lstStyle/>
          <a:p>
            <a:r>
              <a:rPr lang="en-US" sz="1900" dirty="0"/>
              <a:t>They are so called because they are found in normal animal</a:t>
            </a:r>
          </a:p>
          <a:p>
            <a:r>
              <a:rPr lang="en-US" sz="1900" dirty="0"/>
              <a:t>They have twice the size of small lymphocytes. They are present naturally and are not formed in response to Ag</a:t>
            </a:r>
          </a:p>
          <a:p>
            <a:r>
              <a:rPr lang="en-US" sz="1900" dirty="0"/>
              <a:t>They can kill a variety of transformed cells, virally infected host cells and are also involved in allograft rejection</a:t>
            </a:r>
          </a:p>
          <a:p>
            <a:r>
              <a:rPr lang="en-US" sz="1900" dirty="0"/>
              <a:t>NK cells are present in the spleen and peripheral blood</a:t>
            </a:r>
          </a:p>
          <a:p>
            <a:r>
              <a:rPr lang="en-US" sz="1900" dirty="0"/>
              <a:t>They do not require Ab and their action is nonspecific. Their activity is increased by </a:t>
            </a:r>
            <a:r>
              <a:rPr lang="en-US" sz="1900" b="1" dirty="0"/>
              <a:t>interferon and IL- 2</a:t>
            </a:r>
          </a:p>
          <a:p>
            <a:r>
              <a:rPr lang="en-US" sz="1900" dirty="0"/>
              <a:t>The lysis of cell is because of release of several </a:t>
            </a:r>
            <a:r>
              <a:rPr lang="en-US" sz="1900" b="1" dirty="0" err="1"/>
              <a:t>cytolytic</a:t>
            </a:r>
            <a:r>
              <a:rPr lang="en-US" sz="1900" b="1" dirty="0"/>
              <a:t> factors </a:t>
            </a:r>
            <a:r>
              <a:rPr lang="en-US" sz="1900" dirty="0"/>
              <a:t>which  include:</a:t>
            </a:r>
          </a:p>
          <a:p>
            <a:r>
              <a:rPr lang="en-US" sz="1900" b="1" dirty="0" err="1"/>
              <a:t>Perforins</a:t>
            </a:r>
            <a:r>
              <a:rPr lang="en-US" sz="1900" b="1" dirty="0"/>
              <a:t>-resemble complement component C9</a:t>
            </a:r>
            <a:r>
              <a:rPr lang="en-US" sz="1900" dirty="0"/>
              <a:t>, cause transmembrane pores through which the cytotoxic factors such as TNF enter the cell and destroy it by apoptosis (programmed cell death)</a:t>
            </a:r>
          </a:p>
          <a:p>
            <a:r>
              <a:rPr lang="en-US" sz="1900" b="1" dirty="0" err="1"/>
              <a:t>Lymphotoxin</a:t>
            </a:r>
            <a:r>
              <a:rPr lang="en-US" sz="1900" b="1" dirty="0"/>
              <a:t> (LT)</a:t>
            </a:r>
          </a:p>
          <a:p>
            <a:r>
              <a:rPr lang="en-US" sz="1900" b="1" dirty="0" err="1"/>
              <a:t>Tumour</a:t>
            </a:r>
            <a:r>
              <a:rPr lang="en-US" sz="1900" b="1" dirty="0"/>
              <a:t> necrosis factor (TNF)</a:t>
            </a:r>
          </a:p>
          <a:p>
            <a:r>
              <a:rPr lang="en-US" sz="1900" b="1" dirty="0"/>
              <a:t>Natural killer cytotoxic factor (NKCF)</a:t>
            </a:r>
          </a:p>
        </p:txBody>
      </p:sp>
    </p:spTree>
    <p:extLst>
      <p:ext uri="{BB962C8B-B14F-4D97-AF65-F5344CB8AC3E}">
        <p14:creationId xmlns:p14="http://schemas.microsoft.com/office/powerpoint/2010/main" val="2684412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39901" y="624110"/>
            <a:ext cx="9764712" cy="1280890"/>
          </a:xfrm>
        </p:spPr>
        <p:txBody>
          <a:bodyPr/>
          <a:lstStyle/>
          <a:p>
            <a:r>
              <a:rPr lang="en-US" b="1" dirty="0" smtClean="0"/>
              <a:t>dendritic cells</a:t>
            </a:r>
            <a:r>
              <a:rPr lang="en-US" b="1" dirty="0"/>
              <a:t/>
            </a:r>
            <a:br>
              <a:rPr lang="en-US" b="1" dirty="0"/>
            </a:br>
            <a:endParaRPr lang="en-US" b="1" dirty="0"/>
          </a:p>
        </p:txBody>
      </p:sp>
      <p:sp>
        <p:nvSpPr>
          <p:cNvPr id="3" name="عنصر نائب للمحتوى 2"/>
          <p:cNvSpPr>
            <a:spLocks noGrp="1"/>
          </p:cNvSpPr>
          <p:nvPr>
            <p:ph idx="1"/>
          </p:nvPr>
        </p:nvSpPr>
        <p:spPr>
          <a:xfrm>
            <a:off x="1638300" y="1473200"/>
            <a:ext cx="9866312" cy="5105400"/>
          </a:xfrm>
        </p:spPr>
        <p:txBody>
          <a:bodyPr>
            <a:noAutofit/>
          </a:bodyPr>
          <a:lstStyle/>
          <a:p>
            <a:r>
              <a:rPr lang="en-US" sz="2400" dirty="0"/>
              <a:t>These are the </a:t>
            </a:r>
            <a:r>
              <a:rPr lang="en-US" sz="2400" b="1" dirty="0"/>
              <a:t>Ag presenting cells (APC)</a:t>
            </a:r>
          </a:p>
          <a:p>
            <a:r>
              <a:rPr lang="en-US" sz="2400" dirty="0"/>
              <a:t>They are derived from bone marrow and are different from the macrophages and T and B lymphocytes</a:t>
            </a:r>
          </a:p>
          <a:p>
            <a:r>
              <a:rPr lang="en-US" sz="2400" dirty="0"/>
              <a:t>They have little or no phagocytic activity</a:t>
            </a:r>
          </a:p>
          <a:p>
            <a:r>
              <a:rPr lang="en-US" sz="2400" dirty="0"/>
              <a:t>They are highly pleomorphic</a:t>
            </a:r>
          </a:p>
          <a:p>
            <a:r>
              <a:rPr lang="en-US" sz="2400" dirty="0"/>
              <a:t>They are present in peripheral blood and in the peripheral lymphoid organs, especially in the germinal centers of the spleen and lymph nodes</a:t>
            </a:r>
          </a:p>
          <a:p>
            <a:r>
              <a:rPr lang="en-US" sz="2400" b="1" dirty="0"/>
              <a:t>They play an important role in the presentation of antigens to T cells during the primary immune response</a:t>
            </a:r>
          </a:p>
          <a:p>
            <a:r>
              <a:rPr lang="en-US" sz="2400" dirty="0"/>
              <a:t>Ag capture by the dendritic cells of the lymph node follicles occurs in the presence of preexisting Ab</a:t>
            </a:r>
          </a:p>
        </p:txBody>
      </p:sp>
    </p:spTree>
    <p:extLst>
      <p:ext uri="{BB962C8B-B14F-4D97-AF65-F5344CB8AC3E}">
        <p14:creationId xmlns:p14="http://schemas.microsoft.com/office/powerpoint/2010/main" val="2164514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39901" y="624110"/>
            <a:ext cx="9764712" cy="1280890"/>
          </a:xfrm>
        </p:spPr>
        <p:txBody>
          <a:bodyPr/>
          <a:lstStyle/>
          <a:p>
            <a:r>
              <a:rPr lang="en-US" b="1" dirty="0"/>
              <a:t>Macrophages</a:t>
            </a:r>
            <a:r>
              <a:rPr lang="en-US" dirty="0"/>
              <a:t/>
            </a:r>
            <a:br>
              <a:rPr lang="en-US" dirty="0"/>
            </a:br>
            <a:endParaRPr lang="en-US" dirty="0"/>
          </a:p>
        </p:txBody>
      </p:sp>
      <p:sp>
        <p:nvSpPr>
          <p:cNvPr id="3" name="عنصر نائب للمحتوى 2"/>
          <p:cNvSpPr>
            <a:spLocks noGrp="1"/>
          </p:cNvSpPr>
          <p:nvPr>
            <p:ph idx="1"/>
          </p:nvPr>
        </p:nvSpPr>
        <p:spPr>
          <a:xfrm>
            <a:off x="1739903" y="1536700"/>
            <a:ext cx="9764711" cy="5130800"/>
          </a:xfrm>
        </p:spPr>
        <p:txBody>
          <a:bodyPr>
            <a:normAutofit/>
          </a:bodyPr>
          <a:lstStyle/>
          <a:p>
            <a:r>
              <a:rPr lang="en-US" sz="2000" dirty="0"/>
              <a:t>These are large round or oval cells with kidney or oval-shaped nucleus and abundant cytoplasm</a:t>
            </a:r>
          </a:p>
          <a:p>
            <a:r>
              <a:rPr lang="en-US" sz="2000" b="1" dirty="0"/>
              <a:t>The blood macrophages (monocytes) </a:t>
            </a:r>
            <a:r>
              <a:rPr lang="en-US" sz="2000" dirty="0"/>
              <a:t>are 12-15 μ in size while </a:t>
            </a:r>
            <a:r>
              <a:rPr lang="en-US" sz="2000" b="1" dirty="0"/>
              <a:t>tissue macrophages (</a:t>
            </a:r>
            <a:r>
              <a:rPr lang="en-US" sz="2000" b="1" dirty="0" err="1"/>
              <a:t>histiocytes</a:t>
            </a:r>
            <a:r>
              <a:rPr lang="en-US" sz="2000" b="1" dirty="0"/>
              <a:t>) </a:t>
            </a:r>
            <a:r>
              <a:rPr lang="en-US" sz="2000" dirty="0"/>
              <a:t>are 15-20 μ in size</a:t>
            </a:r>
          </a:p>
          <a:p>
            <a:r>
              <a:rPr lang="en-US" sz="2000" dirty="0"/>
              <a:t>They are widely distributed throughout the body</a:t>
            </a:r>
          </a:p>
          <a:p>
            <a:r>
              <a:rPr lang="en-US" sz="2000" dirty="0"/>
              <a:t>They are produced from the stem cells in the bone marrow where they undergo proliferation and are delivered as monocytes in the bloodstream, after a period of maturation ( about 6 days)</a:t>
            </a:r>
          </a:p>
          <a:p>
            <a:r>
              <a:rPr lang="en-US" sz="2000" dirty="0"/>
              <a:t>The blood monocytes, after few days, migrate to various tissues where they differentiate into Macrophages </a:t>
            </a:r>
          </a:p>
          <a:p>
            <a:r>
              <a:rPr lang="en-US" sz="2000" dirty="0"/>
              <a:t>Monocytes in blood have half-life of three days while macrophages in tissue survive for months by proliferating locally</a:t>
            </a:r>
          </a:p>
        </p:txBody>
      </p:sp>
    </p:spTree>
    <p:extLst>
      <p:ext uri="{BB962C8B-B14F-4D97-AF65-F5344CB8AC3E}">
        <p14:creationId xmlns:p14="http://schemas.microsoft.com/office/powerpoint/2010/main" val="4009635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1895" y="624110"/>
            <a:ext cx="9742719" cy="1026270"/>
          </a:xfrm>
        </p:spPr>
        <p:txBody>
          <a:bodyPr>
            <a:normAutofit fontScale="90000"/>
          </a:bodyPr>
          <a:lstStyle/>
          <a:p>
            <a:r>
              <a:rPr lang="en-US" b="1" dirty="0"/>
              <a:t>Microphages</a:t>
            </a:r>
            <a:r>
              <a:rPr lang="en-US" dirty="0"/>
              <a:t/>
            </a:r>
            <a:br>
              <a:rPr lang="en-US" dirty="0"/>
            </a:br>
            <a:endParaRPr lang="en-US" dirty="0"/>
          </a:p>
        </p:txBody>
      </p:sp>
      <p:sp>
        <p:nvSpPr>
          <p:cNvPr id="3" name="عنصر نائب للمحتوى 2"/>
          <p:cNvSpPr>
            <a:spLocks noGrp="1"/>
          </p:cNvSpPr>
          <p:nvPr>
            <p:ph idx="1"/>
          </p:nvPr>
        </p:nvSpPr>
        <p:spPr>
          <a:xfrm>
            <a:off x="1761895" y="1349299"/>
            <a:ext cx="10303107" cy="5319130"/>
          </a:xfrm>
        </p:spPr>
        <p:txBody>
          <a:bodyPr>
            <a:noAutofit/>
          </a:bodyPr>
          <a:lstStyle/>
          <a:p>
            <a:r>
              <a:rPr lang="en-US" sz="2200" dirty="0"/>
              <a:t>• These are small non-dividing </a:t>
            </a:r>
            <a:r>
              <a:rPr lang="en-US" sz="2200" dirty="0" err="1"/>
              <a:t>polymorphonuclear</a:t>
            </a:r>
            <a:r>
              <a:rPr lang="en-US" sz="2200" dirty="0"/>
              <a:t> leucocytes or granulocytes present in blood</a:t>
            </a:r>
          </a:p>
          <a:p>
            <a:r>
              <a:rPr lang="en-US" sz="2200" dirty="0"/>
              <a:t>• Three </a:t>
            </a:r>
            <a:r>
              <a:rPr lang="en-US" sz="2200" b="1" dirty="0"/>
              <a:t>types-neutrophils (45-60%), eosinophils (1-3%) and basophils (0.3%)</a:t>
            </a:r>
          </a:p>
          <a:p>
            <a:r>
              <a:rPr lang="en-US" sz="2200" b="1" dirty="0"/>
              <a:t>The neutrophils</a:t>
            </a:r>
            <a:r>
              <a:rPr lang="en-US" sz="2200" dirty="0"/>
              <a:t>, and to a lesser extent the </a:t>
            </a:r>
            <a:r>
              <a:rPr lang="en-US" sz="2200" b="1" dirty="0"/>
              <a:t>eosinophils</a:t>
            </a:r>
            <a:r>
              <a:rPr lang="en-US" sz="2200" dirty="0"/>
              <a:t>, are phagocytic</a:t>
            </a:r>
          </a:p>
          <a:p>
            <a:r>
              <a:rPr lang="en-US" sz="2200" dirty="0"/>
              <a:t>They contain granules and a wide range of bactericidal substances</a:t>
            </a:r>
          </a:p>
          <a:p>
            <a:r>
              <a:rPr lang="en-US" sz="2200" dirty="0"/>
              <a:t>They originate in the bone marrow from stem cells, undergo maturation and finally released into the circulation</a:t>
            </a:r>
          </a:p>
          <a:p>
            <a:r>
              <a:rPr lang="en-US" sz="2200" dirty="0"/>
              <a:t>They are short-lived cells with half-life of 2 days in circulation and few hours in tissue after penetration</a:t>
            </a:r>
          </a:p>
          <a:p>
            <a:r>
              <a:rPr lang="en-US" sz="2200" dirty="0"/>
              <a:t>They engulf and digest of foreign particles by </a:t>
            </a:r>
            <a:r>
              <a:rPr lang="en-US" sz="2200" b="1" dirty="0"/>
              <a:t>phagocytosis</a:t>
            </a:r>
            <a:r>
              <a:rPr lang="en-US" sz="2200" dirty="0"/>
              <a:t>. </a:t>
            </a:r>
          </a:p>
        </p:txBody>
      </p:sp>
    </p:spTree>
    <p:extLst>
      <p:ext uri="{BB962C8B-B14F-4D97-AF65-F5344CB8AC3E}">
        <p14:creationId xmlns:p14="http://schemas.microsoft.com/office/powerpoint/2010/main" val="3614551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92301" y="624110"/>
            <a:ext cx="9612312" cy="1280890"/>
          </a:xfrm>
        </p:spPr>
        <p:txBody>
          <a:bodyPr/>
          <a:lstStyle/>
          <a:p>
            <a:r>
              <a:rPr lang="en-US" b="1" dirty="0" smtClean="0"/>
              <a:t>phagocytosis</a:t>
            </a:r>
            <a:endParaRPr lang="en-US" b="1" dirty="0"/>
          </a:p>
        </p:txBody>
      </p:sp>
      <p:sp>
        <p:nvSpPr>
          <p:cNvPr id="3" name="عنصر نائب للمحتوى 2"/>
          <p:cNvSpPr>
            <a:spLocks noGrp="1"/>
          </p:cNvSpPr>
          <p:nvPr>
            <p:ph idx="1"/>
          </p:nvPr>
        </p:nvSpPr>
        <p:spPr>
          <a:xfrm>
            <a:off x="1892303" y="1905000"/>
            <a:ext cx="9612311" cy="5359400"/>
          </a:xfrm>
        </p:spPr>
        <p:txBody>
          <a:bodyPr>
            <a:normAutofit/>
          </a:bodyPr>
          <a:lstStyle/>
          <a:p>
            <a:r>
              <a:rPr lang="en-US" sz="2000" b="1" dirty="0"/>
              <a:t>Definition </a:t>
            </a:r>
            <a:r>
              <a:rPr lang="en-US" sz="2000" dirty="0"/>
              <a:t>:Engulfment and digestion of foreign particles by a single cell is known as phagocytosis. It is the most important means of nonspecific defense mechanism against microorganisms. </a:t>
            </a:r>
          </a:p>
          <a:p>
            <a:r>
              <a:rPr lang="en-US" sz="2000" b="1" dirty="0"/>
              <a:t>Functions of phagocytic cells are:</a:t>
            </a:r>
          </a:p>
          <a:p>
            <a:r>
              <a:rPr lang="en-US" sz="2000" dirty="0"/>
              <a:t>The primary role is the phagocytosis-engulfment and digestion of foreign particles</a:t>
            </a:r>
          </a:p>
          <a:p>
            <a:r>
              <a:rPr lang="en-US" sz="2000" dirty="0"/>
              <a:t>Also participate in the development of specific immune response, e.g. trapping of Ag by macrophages and its presentation to lymphocytes in optimal concentration</a:t>
            </a:r>
          </a:p>
          <a:p>
            <a:r>
              <a:rPr lang="en-US" sz="2000" dirty="0"/>
              <a:t>Macrophages also participate in antitumor activity and graft rejection</a:t>
            </a:r>
          </a:p>
          <a:p>
            <a:r>
              <a:rPr lang="en-US" sz="2000" dirty="0"/>
              <a:t>Microphages participate in inflammation, </a:t>
            </a:r>
            <a:r>
              <a:rPr lang="en-US" sz="2000" dirty="0" err="1"/>
              <a:t>opsonization</a:t>
            </a:r>
            <a:r>
              <a:rPr lang="en-US" sz="2000" dirty="0"/>
              <a:t>, hypersensitivity reactions and immunity against parasitic infections</a:t>
            </a:r>
          </a:p>
          <a:p>
            <a:endParaRPr lang="en-US" sz="2000" dirty="0"/>
          </a:p>
        </p:txBody>
      </p:sp>
    </p:spTree>
    <p:extLst>
      <p:ext uri="{BB962C8B-B14F-4D97-AF65-F5344CB8AC3E}">
        <p14:creationId xmlns:p14="http://schemas.microsoft.com/office/powerpoint/2010/main" val="916145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1501" y="624110"/>
            <a:ext cx="9663112" cy="1280890"/>
          </a:xfrm>
        </p:spPr>
        <p:txBody>
          <a:bodyPr/>
          <a:lstStyle/>
          <a:p>
            <a:r>
              <a:rPr lang="en-US" b="1" dirty="0"/>
              <a:t>the process of </a:t>
            </a:r>
            <a:r>
              <a:rPr lang="en-US" b="1" dirty="0" smtClean="0"/>
              <a:t>phagocytosis</a:t>
            </a:r>
            <a:endParaRPr lang="en-US" b="1" dirty="0"/>
          </a:p>
        </p:txBody>
      </p:sp>
      <p:sp>
        <p:nvSpPr>
          <p:cNvPr id="3" name="عنصر نائب للمحتوى 2"/>
          <p:cNvSpPr>
            <a:spLocks noGrp="1"/>
          </p:cNvSpPr>
          <p:nvPr>
            <p:ph idx="1"/>
          </p:nvPr>
        </p:nvSpPr>
        <p:spPr>
          <a:xfrm>
            <a:off x="1841503" y="1638300"/>
            <a:ext cx="9663111" cy="4914900"/>
          </a:xfrm>
        </p:spPr>
        <p:txBody>
          <a:bodyPr>
            <a:normAutofit lnSpcReduction="10000"/>
          </a:bodyPr>
          <a:lstStyle/>
          <a:p>
            <a:r>
              <a:rPr lang="en-US" b="1" dirty="0"/>
              <a:t>1 . </a:t>
            </a:r>
            <a:r>
              <a:rPr lang="en-US" b="1" dirty="0" smtClean="0"/>
              <a:t>Chemotaxis:</a:t>
            </a:r>
          </a:p>
          <a:p>
            <a:r>
              <a:rPr lang="en-US" dirty="0" smtClean="0"/>
              <a:t>The </a:t>
            </a:r>
            <a:r>
              <a:rPr lang="en-US" dirty="0"/>
              <a:t>entry of </a:t>
            </a:r>
            <a:r>
              <a:rPr lang="en-US" dirty="0" smtClean="0"/>
              <a:t>Microorganisms Ag react with Ab causes </a:t>
            </a:r>
            <a:r>
              <a:rPr lang="en-US" dirty="0"/>
              <a:t>release of chemotactic substances derived from the complement </a:t>
            </a:r>
            <a:r>
              <a:rPr lang="en-US" dirty="0" smtClean="0"/>
              <a:t>system such as chemotactic </a:t>
            </a:r>
            <a:r>
              <a:rPr lang="en-US" dirty="0"/>
              <a:t>factors </a:t>
            </a:r>
            <a:r>
              <a:rPr lang="en-US" b="1" dirty="0"/>
              <a:t>(C3a, </a:t>
            </a:r>
            <a:r>
              <a:rPr lang="en-US" b="1" dirty="0" smtClean="0"/>
              <a:t>C5), </a:t>
            </a:r>
            <a:r>
              <a:rPr lang="en-US" dirty="0"/>
              <a:t>which attract </a:t>
            </a:r>
            <a:r>
              <a:rPr lang="en-US" dirty="0" smtClean="0"/>
              <a:t>microphages</a:t>
            </a:r>
          </a:p>
          <a:p>
            <a:r>
              <a:rPr lang="en-US" b="1" dirty="0"/>
              <a:t>2. Adherence (Attachment</a:t>
            </a:r>
            <a:r>
              <a:rPr lang="en-US" b="1" dirty="0" smtClean="0"/>
              <a:t>)</a:t>
            </a:r>
          </a:p>
          <a:p>
            <a:pPr marL="0" indent="0">
              <a:buNone/>
            </a:pPr>
            <a:r>
              <a:rPr lang="en-US" dirty="0" smtClean="0"/>
              <a:t>The </a:t>
            </a:r>
            <a:r>
              <a:rPr lang="en-US" dirty="0"/>
              <a:t>phagocytic cell attaches to the infective agent through specific receptors</a:t>
            </a:r>
            <a:r>
              <a:rPr lang="en-US" dirty="0" smtClean="0"/>
              <a:t>.</a:t>
            </a:r>
            <a:endParaRPr lang="en-US" b="1" dirty="0" smtClean="0"/>
          </a:p>
          <a:p>
            <a:r>
              <a:rPr lang="en-US" b="1" dirty="0"/>
              <a:t>3. Ingestion and </a:t>
            </a:r>
            <a:r>
              <a:rPr lang="en-US" b="1" dirty="0" smtClean="0"/>
              <a:t>Digestion</a:t>
            </a:r>
          </a:p>
          <a:p>
            <a:r>
              <a:rPr lang="en-US" dirty="0"/>
              <a:t>Once the contact is made with a foreign particle, engulfment starts with a deep invagination of </a:t>
            </a:r>
            <a:r>
              <a:rPr lang="en-US" dirty="0" smtClean="0"/>
              <a:t>the cell </a:t>
            </a:r>
            <a:r>
              <a:rPr lang="en-US" dirty="0"/>
              <a:t>membrane, which fuses to form a pouch </a:t>
            </a:r>
            <a:r>
              <a:rPr lang="en-US" b="1" dirty="0"/>
              <a:t>called phagosome</a:t>
            </a:r>
            <a:r>
              <a:rPr lang="en-US" dirty="0"/>
              <a:t>. </a:t>
            </a:r>
            <a:endParaRPr lang="en-US" dirty="0" smtClean="0"/>
          </a:p>
          <a:p>
            <a:r>
              <a:rPr lang="en-US" dirty="0" smtClean="0"/>
              <a:t>Phagosome </a:t>
            </a:r>
            <a:r>
              <a:rPr lang="en-US" dirty="0"/>
              <a:t>is transported </a:t>
            </a:r>
            <a:r>
              <a:rPr lang="en-US" dirty="0" smtClean="0"/>
              <a:t>deep into </a:t>
            </a:r>
            <a:r>
              <a:rPr lang="en-US" dirty="0"/>
              <a:t>cytoplasm where it </a:t>
            </a:r>
            <a:r>
              <a:rPr lang="en-US" b="1" dirty="0"/>
              <a:t>fuses with lysosome to form </a:t>
            </a:r>
            <a:r>
              <a:rPr lang="en-US" b="1" dirty="0" err="1"/>
              <a:t>phagolysosome</a:t>
            </a:r>
            <a:r>
              <a:rPr lang="en-US" b="1" dirty="0"/>
              <a:t>,</a:t>
            </a:r>
            <a:r>
              <a:rPr lang="en-US" dirty="0"/>
              <a:t> The lysosome ruptures </a:t>
            </a:r>
            <a:r>
              <a:rPr lang="en-US" dirty="0" smtClean="0"/>
              <a:t>and releases </a:t>
            </a:r>
            <a:r>
              <a:rPr lang="en-US" dirty="0"/>
              <a:t>its enzymatic contents, which come in contact with the ingested particle. A battery </a:t>
            </a:r>
            <a:r>
              <a:rPr lang="en-US" dirty="0" smtClean="0"/>
              <a:t>of mechanisms </a:t>
            </a:r>
            <a:r>
              <a:rPr lang="en-US" dirty="0"/>
              <a:t>slaughters the ingested particle. Lysosome contains a variety of hydrolytic enzymes</a:t>
            </a:r>
          </a:p>
          <a:p>
            <a:endParaRPr lang="en-US" dirty="0"/>
          </a:p>
        </p:txBody>
      </p:sp>
    </p:spTree>
    <p:extLst>
      <p:ext uri="{BB962C8B-B14F-4D97-AF65-F5344CB8AC3E}">
        <p14:creationId xmlns:p14="http://schemas.microsoft.com/office/powerpoint/2010/main" val="109239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stretch>
            <a:fillRect/>
          </a:stretch>
        </p:blipFill>
        <p:spPr>
          <a:xfrm>
            <a:off x="1425814" y="94852"/>
            <a:ext cx="10212908" cy="7659682"/>
          </a:xfrm>
          <a:prstGeom prst="rect">
            <a:avLst/>
          </a:prstGeom>
        </p:spPr>
      </p:pic>
    </p:spTree>
    <p:extLst>
      <p:ext uri="{BB962C8B-B14F-4D97-AF65-F5344CB8AC3E}">
        <p14:creationId xmlns:p14="http://schemas.microsoft.com/office/powerpoint/2010/main" val="937496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84557" y="624110"/>
            <a:ext cx="9620056" cy="1280890"/>
          </a:xfrm>
        </p:spPr>
        <p:txBody>
          <a:bodyPr>
            <a:normAutofit/>
          </a:bodyPr>
          <a:lstStyle/>
          <a:p>
            <a:r>
              <a:rPr lang="en-US" b="1" dirty="0" smtClean="0"/>
              <a:t>Cells of immune system</a:t>
            </a:r>
            <a:r>
              <a:rPr lang="en-US" b="1" dirty="0"/>
              <a:t/>
            </a:r>
            <a:br>
              <a:rPr lang="en-US" b="1" dirty="0"/>
            </a:br>
            <a:endParaRPr lang="en-US" b="1" dirty="0"/>
          </a:p>
        </p:txBody>
      </p:sp>
      <p:sp>
        <p:nvSpPr>
          <p:cNvPr id="3" name="عنصر نائب للمحتوى 2"/>
          <p:cNvSpPr>
            <a:spLocks noGrp="1"/>
          </p:cNvSpPr>
          <p:nvPr>
            <p:ph idx="1"/>
          </p:nvPr>
        </p:nvSpPr>
        <p:spPr>
          <a:xfrm>
            <a:off x="1784198" y="1773044"/>
            <a:ext cx="9620055" cy="5084956"/>
          </a:xfrm>
        </p:spPr>
        <p:txBody>
          <a:bodyPr>
            <a:normAutofit/>
          </a:bodyPr>
          <a:lstStyle/>
          <a:p>
            <a:r>
              <a:rPr lang="en-US" dirty="0" smtClean="0"/>
              <a:t>1</a:t>
            </a:r>
            <a:r>
              <a:rPr lang="en-US" dirty="0"/>
              <a:t>.	</a:t>
            </a:r>
            <a:r>
              <a:rPr lang="en-US" b="1" dirty="0" smtClean="0"/>
              <a:t>Functional cells</a:t>
            </a:r>
            <a:endParaRPr lang="en-US" b="1" dirty="0"/>
          </a:p>
          <a:p>
            <a:r>
              <a:rPr lang="en-US" dirty="0"/>
              <a:t>a.	Lymphocytes</a:t>
            </a:r>
            <a:r>
              <a:rPr lang="en-US" dirty="0" smtClean="0"/>
              <a:t>.</a:t>
            </a:r>
            <a:endParaRPr lang="en-US" dirty="0"/>
          </a:p>
          <a:p>
            <a:r>
              <a:rPr lang="en-US" dirty="0"/>
              <a:t>b.	Plasma cells.</a:t>
            </a:r>
          </a:p>
          <a:p>
            <a:r>
              <a:rPr lang="en-US" dirty="0"/>
              <a:t>c.	Phagocytic cells.</a:t>
            </a:r>
          </a:p>
          <a:p>
            <a:r>
              <a:rPr lang="en-US" dirty="0"/>
              <a:t>	Macrophages</a:t>
            </a:r>
          </a:p>
          <a:p>
            <a:r>
              <a:rPr lang="en-US" dirty="0"/>
              <a:t>	Neutrophils</a:t>
            </a:r>
          </a:p>
          <a:p>
            <a:r>
              <a:rPr lang="en-US" dirty="0"/>
              <a:t>	Eosinophils</a:t>
            </a:r>
          </a:p>
          <a:p>
            <a:r>
              <a:rPr lang="en-US" dirty="0"/>
              <a:t>	Dendritic cells.</a:t>
            </a:r>
          </a:p>
          <a:p>
            <a:r>
              <a:rPr lang="en-US" dirty="0"/>
              <a:t>2.	</a:t>
            </a:r>
            <a:r>
              <a:rPr lang="en-US" b="1" dirty="0"/>
              <a:t>Structural cells.</a:t>
            </a:r>
          </a:p>
          <a:p>
            <a:r>
              <a:rPr lang="en-US" dirty="0"/>
              <a:t>a.	Reticulum cells.</a:t>
            </a:r>
          </a:p>
          <a:p>
            <a:r>
              <a:rPr lang="en-US" dirty="0"/>
              <a:t>b.	Endothelial cells.</a:t>
            </a:r>
          </a:p>
          <a:p>
            <a:r>
              <a:rPr lang="en-US" dirty="0"/>
              <a:t>c.	Fibroblasts.</a:t>
            </a:r>
          </a:p>
          <a:p>
            <a:endParaRPr lang="en-US" dirty="0"/>
          </a:p>
        </p:txBody>
      </p:sp>
    </p:spTree>
    <p:extLst>
      <p:ext uri="{BB962C8B-B14F-4D97-AF65-F5344CB8AC3E}">
        <p14:creationId xmlns:p14="http://schemas.microsoft.com/office/powerpoint/2010/main" val="291596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438" y="106018"/>
            <a:ext cx="10529173" cy="6751982"/>
          </a:xfrm>
        </p:spPr>
      </p:pic>
    </p:spTree>
    <p:extLst>
      <p:ext uri="{BB962C8B-B14F-4D97-AF65-F5344CB8AC3E}">
        <p14:creationId xmlns:p14="http://schemas.microsoft.com/office/powerpoint/2010/main" val="292480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1895" y="624110"/>
            <a:ext cx="9742719" cy="1280890"/>
          </a:xfrm>
        </p:spPr>
        <p:txBody>
          <a:bodyPr/>
          <a:lstStyle/>
          <a:p>
            <a:r>
              <a:rPr lang="en-US" b="1" dirty="0"/>
              <a:t>Lymphocytes</a:t>
            </a:r>
          </a:p>
        </p:txBody>
      </p:sp>
      <p:sp>
        <p:nvSpPr>
          <p:cNvPr id="3" name="عنصر نائب للمحتوى 2"/>
          <p:cNvSpPr>
            <a:spLocks noGrp="1"/>
          </p:cNvSpPr>
          <p:nvPr>
            <p:ph idx="1"/>
          </p:nvPr>
        </p:nvSpPr>
        <p:spPr>
          <a:xfrm>
            <a:off x="1761895" y="1706139"/>
            <a:ext cx="9742719" cy="4861931"/>
          </a:xfrm>
        </p:spPr>
        <p:txBody>
          <a:bodyPr>
            <a:noAutofit/>
          </a:bodyPr>
          <a:lstStyle/>
          <a:p>
            <a:r>
              <a:rPr lang="en-US" sz="2000" dirty="0"/>
              <a:t>These are small, round </a:t>
            </a:r>
            <a:r>
              <a:rPr lang="en-US" sz="2000" dirty="0" smtClean="0"/>
              <a:t>cells from 5 </a:t>
            </a:r>
            <a:r>
              <a:rPr lang="en-US" sz="2000" dirty="0"/>
              <a:t>to 12 µm in diameter with a spherical nucleus with </a:t>
            </a:r>
            <a:r>
              <a:rPr lang="en-US" sz="2000" b="1" dirty="0"/>
              <a:t>a thin rim of cytoplasm</a:t>
            </a:r>
          </a:p>
          <a:p>
            <a:r>
              <a:rPr lang="en-US" sz="2000" dirty="0" smtClean="0"/>
              <a:t>Found  </a:t>
            </a:r>
            <a:r>
              <a:rPr lang="en-US" sz="2000" dirty="0"/>
              <a:t>in peripheral blood, lymph, lymphoid organs and many other tissues</a:t>
            </a:r>
          </a:p>
          <a:p>
            <a:r>
              <a:rPr lang="en-US" sz="2000" dirty="0"/>
              <a:t>In peripheral blood, they constitute 20-45% of the total leucocyte population and are predominant cell type in lymph and lymphoid organs</a:t>
            </a:r>
          </a:p>
          <a:p>
            <a:r>
              <a:rPr lang="en-US" sz="2000" dirty="0"/>
              <a:t>Several different types of lymphocytes can be distinguished on the basis of their functional properties and by specific surface markers they express.</a:t>
            </a:r>
          </a:p>
          <a:p>
            <a:r>
              <a:rPr lang="en-US" sz="2000" dirty="0"/>
              <a:t>The most fundamental distinction is the division of these cells into two major lineages known </a:t>
            </a:r>
            <a:r>
              <a:rPr lang="en-US" sz="2000" b="1" dirty="0"/>
              <a:t>as T (thymus derived</a:t>
            </a:r>
            <a:r>
              <a:rPr lang="en-US" sz="2000" dirty="0"/>
              <a:t>) cells and </a:t>
            </a:r>
            <a:r>
              <a:rPr lang="en-US" sz="2000" b="1" dirty="0"/>
              <a:t>B (bone marrow derived</a:t>
            </a:r>
            <a:r>
              <a:rPr lang="en-US" sz="2000" dirty="0"/>
              <a:t>) cells. </a:t>
            </a:r>
          </a:p>
          <a:p>
            <a:r>
              <a:rPr lang="en-US" sz="2000" dirty="0"/>
              <a:t>The relative proportions of </a:t>
            </a:r>
            <a:r>
              <a:rPr lang="en-US" sz="2000" b="1" dirty="0"/>
              <a:t>T and B cells vary in tissue to tissue</a:t>
            </a:r>
            <a:r>
              <a:rPr lang="en-US" sz="2000" dirty="0"/>
              <a:t>, but in peripheral blood they constitute 75% and 15% respectively. The remaining 10 percent are a special class of granular lymphocytes known as </a:t>
            </a:r>
            <a:r>
              <a:rPr lang="en-US" sz="2000" b="1" dirty="0"/>
              <a:t>natural killer (NK)</a:t>
            </a:r>
            <a:r>
              <a:rPr lang="en-US" sz="2000" dirty="0"/>
              <a:t> cells.</a:t>
            </a:r>
          </a:p>
        </p:txBody>
      </p:sp>
    </p:spTree>
    <p:extLst>
      <p:ext uri="{BB962C8B-B14F-4D97-AF65-F5344CB8AC3E}">
        <p14:creationId xmlns:p14="http://schemas.microsoft.com/office/powerpoint/2010/main" val="4207587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50743" y="624110"/>
            <a:ext cx="9753871" cy="1280890"/>
          </a:xfrm>
        </p:spPr>
        <p:txBody>
          <a:bodyPr/>
          <a:lstStyle/>
          <a:p>
            <a:r>
              <a:rPr lang="en-US" b="1" dirty="0"/>
              <a:t>Structure </a:t>
            </a:r>
            <a:r>
              <a:rPr lang="en-US" b="1" dirty="0" smtClean="0"/>
              <a:t>and function of </a:t>
            </a:r>
            <a:r>
              <a:rPr lang="en-US" b="1" dirty="0"/>
              <a:t>Lymphocytes</a:t>
            </a:r>
            <a:br>
              <a:rPr lang="en-US" b="1" dirty="0"/>
            </a:br>
            <a:endParaRPr lang="en-US" b="1" dirty="0"/>
          </a:p>
        </p:txBody>
      </p:sp>
      <p:sp>
        <p:nvSpPr>
          <p:cNvPr id="3" name="عنصر نائب للمحتوى 2"/>
          <p:cNvSpPr>
            <a:spLocks noGrp="1"/>
          </p:cNvSpPr>
          <p:nvPr>
            <p:ph idx="1"/>
          </p:nvPr>
        </p:nvSpPr>
        <p:spPr>
          <a:xfrm>
            <a:off x="1393903" y="1338147"/>
            <a:ext cx="10110710" cy="5330283"/>
          </a:xfrm>
        </p:spPr>
        <p:txBody>
          <a:bodyPr>
            <a:noAutofit/>
          </a:bodyPr>
          <a:lstStyle/>
          <a:p>
            <a:r>
              <a:rPr lang="en-US" dirty="0" smtClean="0"/>
              <a:t>Three </a:t>
            </a:r>
            <a:r>
              <a:rPr lang="en-US" dirty="0"/>
              <a:t>types of lymphocytes </a:t>
            </a:r>
            <a:r>
              <a:rPr lang="en-US" dirty="0" smtClean="0"/>
              <a:t>occurs </a:t>
            </a:r>
            <a:r>
              <a:rPr lang="en-US" b="1" dirty="0" smtClean="0"/>
              <a:t>small</a:t>
            </a:r>
            <a:r>
              <a:rPr lang="en-US" b="1" dirty="0"/>
              <a:t>, medium and large</a:t>
            </a:r>
          </a:p>
          <a:p>
            <a:r>
              <a:rPr lang="en-US" dirty="0"/>
              <a:t>• The small lymphocytes are necessary for immune response</a:t>
            </a:r>
          </a:p>
          <a:p>
            <a:r>
              <a:rPr lang="en-US" dirty="0"/>
              <a:t>The properties of small lymphocytes are:</a:t>
            </a:r>
          </a:p>
          <a:p>
            <a:r>
              <a:rPr lang="en-US" dirty="0"/>
              <a:t>- Size: 5-8 μ in diameter</a:t>
            </a:r>
          </a:p>
          <a:p>
            <a:r>
              <a:rPr lang="en-US" dirty="0"/>
              <a:t>- Shape: Round</a:t>
            </a:r>
          </a:p>
          <a:p>
            <a:r>
              <a:rPr lang="en-US" dirty="0"/>
              <a:t>- Nucleus: Spherical with prominent nuclear chromatin</a:t>
            </a:r>
          </a:p>
          <a:p>
            <a:r>
              <a:rPr lang="en-US" dirty="0"/>
              <a:t>- Cytoplasm: A thin rim of </a:t>
            </a:r>
            <a:r>
              <a:rPr lang="en-US" dirty="0" smtClean="0"/>
              <a:t>cytoplasm</a:t>
            </a:r>
            <a:endParaRPr lang="en-US" dirty="0"/>
          </a:p>
          <a:p>
            <a:r>
              <a:rPr lang="en-US" dirty="0"/>
              <a:t>- Motility: Slowly motile. </a:t>
            </a:r>
            <a:endParaRPr lang="en-US" dirty="0" smtClean="0"/>
          </a:p>
          <a:p>
            <a:r>
              <a:rPr lang="en-US" b="1" dirty="0" smtClean="0"/>
              <a:t>Function:</a:t>
            </a:r>
          </a:p>
          <a:p>
            <a:r>
              <a:rPr lang="en-US" dirty="0" smtClean="0"/>
              <a:t>Recognition of Ag and storage of immunological memory</a:t>
            </a:r>
          </a:p>
          <a:p>
            <a:r>
              <a:rPr lang="en-US" dirty="0" smtClean="0"/>
              <a:t>Immune </a:t>
            </a:r>
            <a:r>
              <a:rPr lang="en-US" dirty="0"/>
              <a:t>response to specific Ag and resistance to certain infections</a:t>
            </a:r>
          </a:p>
          <a:p>
            <a:r>
              <a:rPr lang="en-US" dirty="0"/>
              <a:t>Transplantation and </a:t>
            </a:r>
            <a:r>
              <a:rPr lang="en-US" dirty="0" smtClean="0"/>
              <a:t>tumor </a:t>
            </a:r>
            <a:r>
              <a:rPr lang="en-US" dirty="0"/>
              <a:t>immunity</a:t>
            </a:r>
          </a:p>
          <a:p>
            <a:r>
              <a:rPr lang="en-US" dirty="0"/>
              <a:t>Hypersensitivity</a:t>
            </a:r>
          </a:p>
          <a:p>
            <a:endParaRPr lang="en-US" dirty="0" smtClean="0"/>
          </a:p>
        </p:txBody>
      </p:sp>
    </p:spTree>
    <p:extLst>
      <p:ext uri="{BB962C8B-B14F-4D97-AF65-F5344CB8AC3E}">
        <p14:creationId xmlns:p14="http://schemas.microsoft.com/office/powerpoint/2010/main" val="1185758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1895" y="624110"/>
            <a:ext cx="9742719" cy="1280890"/>
          </a:xfrm>
        </p:spPr>
        <p:txBody>
          <a:bodyPr/>
          <a:lstStyle/>
          <a:p>
            <a:r>
              <a:rPr lang="en-US" b="1" dirty="0" smtClean="0"/>
              <a:t>T lymphocyte </a:t>
            </a:r>
            <a:endParaRPr lang="en-US" b="1" dirty="0"/>
          </a:p>
        </p:txBody>
      </p:sp>
      <p:sp>
        <p:nvSpPr>
          <p:cNvPr id="3" name="عنصر نائب للمحتوى 2"/>
          <p:cNvSpPr>
            <a:spLocks noGrp="1"/>
          </p:cNvSpPr>
          <p:nvPr>
            <p:ph idx="1"/>
          </p:nvPr>
        </p:nvSpPr>
        <p:spPr>
          <a:xfrm>
            <a:off x="1215484" y="1371600"/>
            <a:ext cx="10747917" cy="5486400"/>
          </a:xfrm>
        </p:spPr>
        <p:txBody>
          <a:bodyPr>
            <a:normAutofit/>
          </a:bodyPr>
          <a:lstStyle/>
          <a:p>
            <a:r>
              <a:rPr lang="en-US" dirty="0" smtClean="0"/>
              <a:t>T </a:t>
            </a:r>
            <a:r>
              <a:rPr lang="en-US" dirty="0"/>
              <a:t>cells originate from precursor cells from bone marrow and migrate to the thymus and </a:t>
            </a:r>
            <a:r>
              <a:rPr lang="en-US" dirty="0" smtClean="0"/>
              <a:t>mature there to differentiate many different </a:t>
            </a:r>
            <a:r>
              <a:rPr lang="en-US" dirty="0"/>
              <a:t>subsets are:</a:t>
            </a:r>
          </a:p>
          <a:p>
            <a:r>
              <a:rPr lang="en-US" b="1" dirty="0"/>
              <a:t>T -</a:t>
            </a:r>
            <a:r>
              <a:rPr lang="en-US" b="1" dirty="0" smtClean="0"/>
              <a:t> </a:t>
            </a:r>
            <a:r>
              <a:rPr lang="en-US" b="1" dirty="0"/>
              <a:t>helper (</a:t>
            </a:r>
            <a:r>
              <a:rPr lang="en-US" b="1" dirty="0" smtClean="0"/>
              <a:t>CD4) </a:t>
            </a:r>
            <a:r>
              <a:rPr lang="en-US" b="1" dirty="0"/>
              <a:t>Cells (</a:t>
            </a:r>
            <a:r>
              <a:rPr lang="en-US" b="1" dirty="0" err="1"/>
              <a:t>Th</a:t>
            </a:r>
            <a:r>
              <a:rPr lang="en-US" b="1" dirty="0"/>
              <a:t>)</a:t>
            </a:r>
          </a:p>
          <a:p>
            <a:r>
              <a:rPr lang="en-US" dirty="0"/>
              <a:t>• Constitute 55- 70% of the total T cells</a:t>
            </a:r>
          </a:p>
          <a:p>
            <a:r>
              <a:rPr lang="en-US" dirty="0" smtClean="0"/>
              <a:t>• </a:t>
            </a:r>
            <a:r>
              <a:rPr lang="en-US" dirty="0"/>
              <a:t>Two </a:t>
            </a:r>
            <a:r>
              <a:rPr lang="en-US" dirty="0" smtClean="0"/>
              <a:t>subsets Th1 </a:t>
            </a:r>
            <a:r>
              <a:rPr lang="en-US" dirty="0"/>
              <a:t>and Th2. Th2 are the principal helper </a:t>
            </a:r>
            <a:r>
              <a:rPr lang="en-US" dirty="0" smtClean="0"/>
              <a:t>cells Interact </a:t>
            </a:r>
            <a:r>
              <a:rPr lang="en-US" dirty="0"/>
              <a:t>with B cell, promote </a:t>
            </a:r>
            <a:r>
              <a:rPr lang="en-US" dirty="0" smtClean="0"/>
              <a:t>proliferation </a:t>
            </a:r>
            <a:r>
              <a:rPr lang="en-US" dirty="0"/>
              <a:t>of B cells and enhance Ab synthesis</a:t>
            </a:r>
          </a:p>
          <a:p>
            <a:r>
              <a:rPr lang="en-US" dirty="0"/>
              <a:t>They also enhance activation of macrophages and differentiation of cytotoxic T cells</a:t>
            </a:r>
          </a:p>
          <a:p>
            <a:r>
              <a:rPr lang="en-US" b="1" dirty="0" smtClean="0"/>
              <a:t>T- suppressor </a:t>
            </a:r>
            <a:r>
              <a:rPr lang="en-US" b="1" dirty="0"/>
              <a:t>(</a:t>
            </a:r>
            <a:r>
              <a:rPr lang="en-US" b="1" dirty="0" smtClean="0"/>
              <a:t>CD8) </a:t>
            </a:r>
            <a:r>
              <a:rPr lang="en-US" b="1" dirty="0"/>
              <a:t>Cells (</a:t>
            </a:r>
            <a:r>
              <a:rPr lang="en-US" b="1" dirty="0" err="1"/>
              <a:t>Ts</a:t>
            </a:r>
            <a:r>
              <a:rPr lang="en-US" b="1" dirty="0"/>
              <a:t>)</a:t>
            </a:r>
          </a:p>
          <a:p>
            <a:r>
              <a:rPr lang="en-US" dirty="0"/>
              <a:t>Constitute 25-40% of circulating T lymphocytes</a:t>
            </a:r>
          </a:p>
          <a:p>
            <a:r>
              <a:rPr lang="en-US" dirty="0"/>
              <a:t>They block antibody production by acting on </a:t>
            </a:r>
            <a:r>
              <a:rPr lang="en-US" dirty="0" err="1"/>
              <a:t>Th</a:t>
            </a:r>
            <a:r>
              <a:rPr lang="en-US" dirty="0"/>
              <a:t> cells or by acting directly on B cells by </a:t>
            </a:r>
            <a:r>
              <a:rPr lang="en-US" dirty="0" smtClean="0"/>
              <a:t>secreting suppressor </a:t>
            </a:r>
            <a:r>
              <a:rPr lang="en-US" dirty="0"/>
              <a:t>substances</a:t>
            </a:r>
          </a:p>
          <a:p>
            <a:r>
              <a:rPr lang="en-US" b="1" dirty="0" smtClean="0"/>
              <a:t>T- regulator </a:t>
            </a:r>
            <a:r>
              <a:rPr lang="en-US" b="1" dirty="0"/>
              <a:t>Cells (</a:t>
            </a:r>
            <a:r>
              <a:rPr lang="en-US" b="1" dirty="0" err="1" smtClean="0"/>
              <a:t>Tr</a:t>
            </a:r>
            <a:r>
              <a:rPr lang="en-US" b="1" dirty="0" smtClean="0"/>
              <a:t>)or T-</a:t>
            </a:r>
            <a:r>
              <a:rPr lang="en-US" b="1" dirty="0" err="1" smtClean="0"/>
              <a:t>reg</a:t>
            </a:r>
            <a:endParaRPr lang="en-US" b="1" dirty="0"/>
          </a:p>
          <a:p>
            <a:r>
              <a:rPr lang="en-US" dirty="0" smtClean="0"/>
              <a:t>T-</a:t>
            </a:r>
            <a:r>
              <a:rPr lang="en-US" dirty="0" err="1" smtClean="0"/>
              <a:t>reg</a:t>
            </a:r>
            <a:r>
              <a:rPr lang="en-US" dirty="0" smtClean="0"/>
              <a:t> </a:t>
            </a:r>
            <a:r>
              <a:rPr lang="en-US" dirty="0"/>
              <a:t>cells are the regulator cells, which regulate the activity of </a:t>
            </a:r>
            <a:r>
              <a:rPr lang="en-US" dirty="0" err="1"/>
              <a:t>Th</a:t>
            </a:r>
            <a:r>
              <a:rPr lang="en-US" dirty="0"/>
              <a:t> and </a:t>
            </a:r>
            <a:r>
              <a:rPr lang="en-US" dirty="0" err="1"/>
              <a:t>Ts</a:t>
            </a:r>
            <a:r>
              <a:rPr lang="en-US" dirty="0"/>
              <a:t> cells</a:t>
            </a:r>
          </a:p>
        </p:txBody>
      </p:sp>
    </p:spTree>
    <p:extLst>
      <p:ext uri="{BB962C8B-B14F-4D97-AF65-F5344CB8AC3E}">
        <p14:creationId xmlns:p14="http://schemas.microsoft.com/office/powerpoint/2010/main" val="3802337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6861" y="624110"/>
            <a:ext cx="9597753" cy="607790"/>
          </a:xfrm>
        </p:spPr>
        <p:txBody>
          <a:bodyPr>
            <a:normAutofit fontScale="90000"/>
          </a:bodyPr>
          <a:lstStyle/>
          <a:p>
            <a:r>
              <a:rPr lang="en-US" b="1" dirty="0" smtClean="0"/>
              <a:t>Continue ….</a:t>
            </a:r>
            <a:endParaRPr lang="en-US" b="1" dirty="0"/>
          </a:p>
        </p:txBody>
      </p:sp>
      <p:sp>
        <p:nvSpPr>
          <p:cNvPr id="3" name="عنصر نائب للمحتوى 2"/>
          <p:cNvSpPr>
            <a:spLocks noGrp="1"/>
          </p:cNvSpPr>
          <p:nvPr>
            <p:ph idx="1"/>
          </p:nvPr>
        </p:nvSpPr>
        <p:spPr>
          <a:xfrm>
            <a:off x="1616929" y="1422402"/>
            <a:ext cx="9887685" cy="5435599"/>
          </a:xfrm>
        </p:spPr>
        <p:txBody>
          <a:bodyPr>
            <a:normAutofit/>
          </a:bodyPr>
          <a:lstStyle/>
          <a:p>
            <a:r>
              <a:rPr lang="en-US" sz="2000" b="1" dirty="0"/>
              <a:t>Cytotoxic (Tc) T cells (CD8 Cells)</a:t>
            </a:r>
          </a:p>
          <a:p>
            <a:r>
              <a:rPr lang="en-US" sz="2000" dirty="0"/>
              <a:t>These cells are responsible for killing of specific target cells whose surface antigens can be recognized by them, e.g. virally infected host cells, tumor cells and allogenic graft cells in transplanted tissues</a:t>
            </a:r>
          </a:p>
          <a:p>
            <a:r>
              <a:rPr lang="en-US" sz="2000" dirty="0"/>
              <a:t>They possess membrane glycoprotein-CD8 receptors on their surface</a:t>
            </a:r>
          </a:p>
          <a:p>
            <a:r>
              <a:rPr lang="en-US" sz="2000" dirty="0"/>
              <a:t>They cause destruction of target cells by releasing </a:t>
            </a:r>
            <a:r>
              <a:rPr lang="en-US" sz="2000" dirty="0" err="1"/>
              <a:t>lymphotoxins</a:t>
            </a:r>
            <a:r>
              <a:rPr lang="en-US" sz="2000" dirty="0"/>
              <a:t> and </a:t>
            </a:r>
            <a:r>
              <a:rPr lang="en-US" sz="2000" dirty="0" err="1"/>
              <a:t>perforin</a:t>
            </a:r>
            <a:endParaRPr lang="en-US" sz="2000" dirty="0"/>
          </a:p>
          <a:p>
            <a:r>
              <a:rPr lang="en-US" sz="2000" b="1" dirty="0"/>
              <a:t>Delayed Hypersensitivity (DTH) T Cells (TD Cells)</a:t>
            </a:r>
          </a:p>
          <a:p>
            <a:r>
              <a:rPr lang="en-US" sz="2000" dirty="0"/>
              <a:t>Responsible for delayed type of hypersensitivity reactions</a:t>
            </a:r>
          </a:p>
          <a:p>
            <a:r>
              <a:rPr lang="en-US" sz="2000" dirty="0"/>
              <a:t>They are indistinguishable from </a:t>
            </a:r>
            <a:r>
              <a:rPr lang="en-US" sz="2000" dirty="0" err="1"/>
              <a:t>Th</a:t>
            </a:r>
            <a:r>
              <a:rPr lang="en-US" sz="2000" dirty="0"/>
              <a:t>-cells on the basis of surface markers</a:t>
            </a:r>
          </a:p>
          <a:p>
            <a:r>
              <a:rPr lang="en-US" sz="2000" dirty="0"/>
              <a:t>They possess CD4 markers</a:t>
            </a:r>
          </a:p>
          <a:p>
            <a:r>
              <a:rPr lang="en-US" sz="2000" dirty="0"/>
              <a:t>They secrete different </a:t>
            </a:r>
            <a:r>
              <a:rPr lang="en-US" sz="2000" dirty="0" err="1"/>
              <a:t>lymphokines</a:t>
            </a:r>
            <a:r>
              <a:rPr lang="en-US" sz="2000" dirty="0"/>
              <a:t>, which are responsible for inflammatory response of delayed hypersensitivity and growth factors, which are believed to regulate lymphocyte activity</a:t>
            </a:r>
          </a:p>
        </p:txBody>
      </p:sp>
    </p:spTree>
    <p:extLst>
      <p:ext uri="{BB962C8B-B14F-4D97-AF65-F5344CB8AC3E}">
        <p14:creationId xmlns:p14="http://schemas.microsoft.com/office/powerpoint/2010/main" val="3546715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17289" y="624111"/>
            <a:ext cx="9787324" cy="870153"/>
          </a:xfrm>
        </p:spPr>
        <p:txBody>
          <a:bodyPr>
            <a:normAutofit fontScale="90000"/>
          </a:bodyPr>
          <a:lstStyle/>
          <a:p>
            <a:r>
              <a:rPr lang="en-US" b="1" dirty="0"/>
              <a:t>B </a:t>
            </a:r>
            <a:r>
              <a:rPr lang="en-US" b="1" dirty="0" smtClean="0"/>
              <a:t>lymphocytes</a:t>
            </a:r>
            <a:r>
              <a:rPr lang="en-US" b="1" dirty="0"/>
              <a:t/>
            </a:r>
            <a:br>
              <a:rPr lang="en-US" b="1" dirty="0"/>
            </a:br>
            <a:endParaRPr lang="en-US" b="1" dirty="0"/>
          </a:p>
        </p:txBody>
      </p:sp>
      <p:sp>
        <p:nvSpPr>
          <p:cNvPr id="3" name="عنصر نائب للمحتوى 2"/>
          <p:cNvSpPr>
            <a:spLocks noGrp="1"/>
          </p:cNvSpPr>
          <p:nvPr>
            <p:ph idx="1"/>
          </p:nvPr>
        </p:nvSpPr>
        <p:spPr>
          <a:xfrm>
            <a:off x="1717291" y="1371600"/>
            <a:ext cx="10220711" cy="5229922"/>
          </a:xfrm>
        </p:spPr>
        <p:txBody>
          <a:bodyPr>
            <a:noAutofit/>
          </a:bodyPr>
          <a:lstStyle/>
          <a:p>
            <a:r>
              <a:rPr lang="en-US" sz="2200" dirty="0"/>
              <a:t>B cells originate from precursor cells of the bone marrow. During the maturation process, the pre- B cell is programmed to produce only one class or subclass of </a:t>
            </a:r>
            <a:r>
              <a:rPr lang="en-US" sz="2200" dirty="0" err="1"/>
              <a:t>lg</a:t>
            </a:r>
            <a:r>
              <a:rPr lang="en-US" sz="2200" dirty="0"/>
              <a:t> after a switch from initial IgM production. On the basis of immunoglobulin which is programmed to synthesize, B lymphocytes can be subdivided into different subsets-IgM, IgG, IgA, </a:t>
            </a:r>
            <a:r>
              <a:rPr lang="en-US" sz="2200" dirty="0" err="1"/>
              <a:t>IgD</a:t>
            </a:r>
            <a:r>
              <a:rPr lang="en-US" sz="2200" dirty="0"/>
              <a:t> and </a:t>
            </a:r>
            <a:r>
              <a:rPr lang="en-US" sz="2200" dirty="0" err="1"/>
              <a:t>IgE</a:t>
            </a:r>
            <a:r>
              <a:rPr lang="en-US" sz="2200" dirty="0"/>
              <a:t>.</a:t>
            </a:r>
          </a:p>
          <a:p>
            <a:r>
              <a:rPr lang="en-US" sz="2200" b="1" dirty="0"/>
              <a:t>Activation of B cells</a:t>
            </a:r>
          </a:p>
          <a:p>
            <a:r>
              <a:rPr lang="en-US" sz="2200" dirty="0" err="1"/>
              <a:t>lg</a:t>
            </a:r>
            <a:r>
              <a:rPr lang="en-US" sz="2200" dirty="0"/>
              <a:t> present on the surface of B cell acts as the specific receptor for Ag. When Ag enters into the body, it reacts with B cell with appropriate specificity. This interaction stimulates B cell to undergo blast transformation and convert it into </a:t>
            </a:r>
            <a:r>
              <a:rPr lang="en-US" sz="2200" b="1" dirty="0"/>
              <a:t>plasma cell.</a:t>
            </a:r>
          </a:p>
          <a:p>
            <a:r>
              <a:rPr lang="en-US" sz="2200" dirty="0"/>
              <a:t>Each B cell possesses information to produce Ab of unique Ag specificity as a membrane receptor. Once the signal is received, B cells are differentiated into plasma cells, which produce and secrete Abs.</a:t>
            </a:r>
          </a:p>
        </p:txBody>
      </p:sp>
    </p:spTree>
    <p:extLst>
      <p:ext uri="{BB962C8B-B14F-4D97-AF65-F5344CB8AC3E}">
        <p14:creationId xmlns:p14="http://schemas.microsoft.com/office/powerpoint/2010/main" val="2255629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06499" y="624110"/>
            <a:ext cx="9698114" cy="1280890"/>
          </a:xfrm>
        </p:spPr>
        <p:txBody>
          <a:bodyPr/>
          <a:lstStyle/>
          <a:p>
            <a:r>
              <a:rPr lang="en-US" b="1" dirty="0"/>
              <a:t>Plasma Cells</a:t>
            </a:r>
            <a:br>
              <a:rPr lang="en-US" b="1" dirty="0"/>
            </a:br>
            <a:endParaRPr lang="en-US" b="1" dirty="0"/>
          </a:p>
        </p:txBody>
      </p:sp>
      <p:sp>
        <p:nvSpPr>
          <p:cNvPr id="3" name="عنصر نائب للمحتوى 2"/>
          <p:cNvSpPr>
            <a:spLocks noGrp="1"/>
          </p:cNvSpPr>
          <p:nvPr>
            <p:ph idx="1"/>
          </p:nvPr>
        </p:nvSpPr>
        <p:spPr>
          <a:xfrm>
            <a:off x="1639231" y="1449659"/>
            <a:ext cx="9865383" cy="5252224"/>
          </a:xfrm>
        </p:spPr>
        <p:txBody>
          <a:bodyPr>
            <a:normAutofit/>
          </a:bodyPr>
          <a:lstStyle/>
          <a:p>
            <a:r>
              <a:rPr lang="en-US" sz="2000" dirty="0"/>
              <a:t>Plasma cells are the effector cells of the B lineage, are uniquely specialized to secrete large amount of </a:t>
            </a:r>
            <a:r>
              <a:rPr lang="en-US" sz="2000" b="1" dirty="0"/>
              <a:t>Ig</a:t>
            </a:r>
            <a:r>
              <a:rPr lang="en-US" sz="2000" dirty="0"/>
              <a:t> proteins referred to as </a:t>
            </a:r>
            <a:r>
              <a:rPr lang="en-US" sz="2000" b="1" dirty="0"/>
              <a:t>antibodies</a:t>
            </a:r>
            <a:r>
              <a:rPr lang="en-US" sz="2000" dirty="0"/>
              <a:t>. </a:t>
            </a:r>
          </a:p>
          <a:p>
            <a:r>
              <a:rPr lang="en-US" sz="2000" dirty="0"/>
              <a:t>Plasma cells are oval or egg-shaped and have abundant cytoplasm and eccentrically placed round nuclei. The cytoplasm contains abundant rough endoplasmic reticulum and a well-developed Golgi apparatus.</a:t>
            </a:r>
          </a:p>
          <a:p>
            <a:r>
              <a:rPr lang="en-US" sz="2000" dirty="0"/>
              <a:t> Plasma cells have relatively short span of life and are terminally differentiated.</a:t>
            </a:r>
          </a:p>
          <a:p>
            <a:r>
              <a:rPr lang="en-US" sz="2000" dirty="0"/>
              <a:t> </a:t>
            </a:r>
            <a:r>
              <a:rPr lang="en-US" sz="2000" b="1" dirty="0"/>
              <a:t>function of Plasma cell </a:t>
            </a:r>
            <a:r>
              <a:rPr lang="en-US" sz="2000" dirty="0"/>
              <a:t>is an antibody-producing machinery. It can produce an Ab of a single specificity </a:t>
            </a:r>
            <a:r>
              <a:rPr lang="en-US" sz="2000" dirty="0" err="1"/>
              <a:t>IgM,IgG</a:t>
            </a:r>
            <a:r>
              <a:rPr lang="en-US" sz="2000" dirty="0"/>
              <a:t>, IgA, </a:t>
            </a:r>
            <a:r>
              <a:rPr lang="en-US" sz="2000" dirty="0" err="1"/>
              <a:t>IgD</a:t>
            </a:r>
            <a:r>
              <a:rPr lang="en-US" sz="2000" dirty="0"/>
              <a:t> or </a:t>
            </a:r>
            <a:r>
              <a:rPr lang="en-US" sz="2000" dirty="0" err="1"/>
              <a:t>IgE</a:t>
            </a:r>
            <a:r>
              <a:rPr lang="en-US" sz="2000" dirty="0"/>
              <a:t>.</a:t>
            </a:r>
          </a:p>
          <a:p>
            <a:r>
              <a:rPr lang="en-US" sz="2000" dirty="0"/>
              <a:t>The main </a:t>
            </a:r>
            <a:r>
              <a:rPr lang="en-US" sz="2000" b="1" dirty="0"/>
              <a:t>functions of the ‘B’ cells</a:t>
            </a:r>
            <a:r>
              <a:rPr lang="en-US" sz="2000" dirty="0"/>
              <a:t> are involvement in the following:</a:t>
            </a:r>
          </a:p>
          <a:p>
            <a:r>
              <a:rPr lang="en-US" sz="2000" dirty="0"/>
              <a:t>1.	Humoral acquired immunity.</a:t>
            </a:r>
          </a:p>
          <a:p>
            <a:r>
              <a:rPr lang="en-US" sz="2000" dirty="0"/>
              <a:t>2.	Antigen processing and presenting.</a:t>
            </a:r>
          </a:p>
          <a:p>
            <a:r>
              <a:rPr lang="en-US" sz="2000" dirty="0"/>
              <a:t>3.	Production of an array of cytokines and other factors that influence the growth and activity of other immunologically important cells.</a:t>
            </a:r>
          </a:p>
          <a:p>
            <a:endParaRPr lang="en-US" dirty="0"/>
          </a:p>
        </p:txBody>
      </p:sp>
    </p:spTree>
    <p:extLst>
      <p:ext uri="{BB962C8B-B14F-4D97-AF65-F5344CB8AC3E}">
        <p14:creationId xmlns:p14="http://schemas.microsoft.com/office/powerpoint/2010/main" val="557007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354</TotalTime>
  <Words>1506</Words>
  <Application>Microsoft Office PowerPoint</Application>
  <PresentationFormat>شاشة عريضة</PresentationFormat>
  <Paragraphs>121</Paragraphs>
  <Slides>16</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16</vt:i4>
      </vt:variant>
    </vt:vector>
  </HeadingPairs>
  <TitlesOfParts>
    <vt:vector size="22" baseType="lpstr">
      <vt:lpstr>Arial</vt:lpstr>
      <vt:lpstr>Calibri</vt:lpstr>
      <vt:lpstr>Century Gothic</vt:lpstr>
      <vt:lpstr>Tahoma</vt:lpstr>
      <vt:lpstr>Wingdings 3</vt:lpstr>
      <vt:lpstr>ربطة</vt:lpstr>
      <vt:lpstr>Structure and function of immune system (cells)</vt:lpstr>
      <vt:lpstr>Cells of immune system </vt:lpstr>
      <vt:lpstr>عرض تقديمي في PowerPoint</vt:lpstr>
      <vt:lpstr>Lymphocytes</vt:lpstr>
      <vt:lpstr>Structure and function of Lymphocytes </vt:lpstr>
      <vt:lpstr>T lymphocyte </vt:lpstr>
      <vt:lpstr>Continue ….</vt:lpstr>
      <vt:lpstr>B lymphocytes </vt:lpstr>
      <vt:lpstr>Plasma Cells </vt:lpstr>
      <vt:lpstr>Natural Killer Cells (NK Cells) </vt:lpstr>
      <vt:lpstr>dendritic cells </vt:lpstr>
      <vt:lpstr>Macrophages </vt:lpstr>
      <vt:lpstr>Microphages </vt:lpstr>
      <vt:lpstr>phagocytosis</vt:lpstr>
      <vt:lpstr>the process of phagocytosis</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and function of immune system (cells)</dc:title>
  <dc:creator>Dr. Mustafa</dc:creator>
  <cp:lastModifiedBy>Dr.Mustafa Jawad</cp:lastModifiedBy>
  <cp:revision>22</cp:revision>
  <dcterms:created xsi:type="dcterms:W3CDTF">2021-02-13T21:19:55Z</dcterms:created>
  <dcterms:modified xsi:type="dcterms:W3CDTF">2022-11-30T08:06:00Z</dcterms:modified>
</cp:coreProperties>
</file>