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60" r:id="rId1"/>
  </p:sldMasterIdLst>
  <p:notesMasterIdLst>
    <p:notesMasterId r:id="rId16"/>
  </p:notesMasterIdLst>
  <p:sldIdLst>
    <p:sldId id="256" r:id="rId2"/>
    <p:sldId id="257" r:id="rId3"/>
    <p:sldId id="263" r:id="rId4"/>
    <p:sldId id="300" r:id="rId5"/>
    <p:sldId id="301" r:id="rId6"/>
    <p:sldId id="302" r:id="rId7"/>
    <p:sldId id="303" r:id="rId8"/>
    <p:sldId id="304" r:id="rId9"/>
    <p:sldId id="305" r:id="rId10"/>
    <p:sldId id="306" r:id="rId11"/>
    <p:sldId id="307" r:id="rId12"/>
    <p:sldId id="308" r:id="rId13"/>
    <p:sldId id="309" r:id="rId14"/>
    <p:sldId id="299" r:id="rId15"/>
  </p:sldIdLst>
  <p:sldSz cx="9144000" cy="6858000" type="screen4x3"/>
  <p:notesSz cx="6858000" cy="9144000"/>
  <p:embeddedFontLst>
    <p:embeddedFont>
      <p:font typeface="Calibri" pitchFamily="34" charset="0"/>
      <p:regular r:id="rId17"/>
      <p:bold r:id="rId18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77257"/>
    <a:srgbClr val="FF2121"/>
    <a:srgbClr val="FF5050"/>
    <a:srgbClr val="FD5E4D"/>
    <a:srgbClr val="D60093"/>
    <a:srgbClr val="FFCCFF"/>
    <a:srgbClr val="FF66CC"/>
    <a:srgbClr val="CC3300"/>
    <a:srgbClr val="CF7977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90" autoAdjust="0"/>
    <p:restoredTop sz="94660"/>
  </p:normalViewPr>
  <p:slideViewPr>
    <p:cSldViewPr snapToGrid="0">
      <p:cViewPr>
        <p:scale>
          <a:sx n="96" d="100"/>
          <a:sy n="96" d="100"/>
        </p:scale>
        <p:origin x="-1022" y="739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2.fntdata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1.fntdata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-IQ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05777957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7" name="Google Shape;137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7" name="Google Shape;137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7" name="Google Shape;137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7" name="Google Shape;137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0" name="Google Shape;170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1" name="Google Shape;101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7" name="Google Shape;137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7" name="Google Shape;137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7" name="Google Shape;137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7" name="Google Shape;137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7" name="Google Shape;137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7" name="Google Shape;137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7" name="Google Shape;137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Title and Content">
    <p:bg>
      <p:bgPr>
        <a:solidFill>
          <a:schemeClr val="lt1"/>
        </a:solidFill>
        <a:effectLst/>
      </p:bgPr>
    </p:bg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-IQ"/>
              <a:t>‹#›</a:t>
            </a:fld>
            <a:endParaRPr/>
          </a:p>
        </p:txBody>
      </p:sp>
      <p:pic>
        <p:nvPicPr>
          <p:cNvPr id="21" name="Google Shape;21;p2" descr="C:\Users\user\Desktop\888888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9756576" cy="8829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2" name="Google Shape;22;p2" descr="C:\Users\user\Desktop\thefinallogo2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668344" y="44624"/>
            <a:ext cx="1475656" cy="104314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2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2"/>
          <p:cNvSpPr txBox="1">
            <a:spLocks noGrp="1"/>
          </p:cNvSpPr>
          <p:nvPr>
            <p:ph type="body" idx="1"/>
          </p:nvPr>
        </p:nvSpPr>
        <p:spPr>
          <a:xfrm rot="5400000">
            <a:off x="2309019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4" name="Google Shape;84;p1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5" name="Google Shape;85;p1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6" name="Google Shape;86;p1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-IQ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3"/>
          <p:cNvSpPr txBox="1">
            <a:spLocks noGrp="1"/>
          </p:cNvSpPr>
          <p:nvPr>
            <p:ph type="title"/>
          </p:nvPr>
        </p:nvSpPr>
        <p:spPr>
          <a:xfrm rot="5400000">
            <a:off x="4732338" y="2171701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9" name="Google Shape;89;p13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0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0" name="Google Shape;90;p1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1" name="Google Shape;91;p1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2" name="Google Shape;92;p1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-IQ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ustom Layout">
  <p:cSld name="Custom Layout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-IQ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5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 b="1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5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9" name="Google Shape;39;p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-IQ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45" name="Google Shape;45;p6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46" name="Google Shape;46;p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-IQ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7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2" name="Google Shape;52;p7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53" name="Google Shape;53;p7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4" name="Google Shape;54;p7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55" name="Google Shape;55;p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-IQ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8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2" name="Google Shape;62;p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-IQ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-IQ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0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10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70" name="Google Shape;70;p10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71" name="Google Shape;71;p1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-IQ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1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1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77" name="Google Shape;77;p11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78" name="Google Shape;78;p1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-IQ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-IQ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body" idx="1"/>
          </p:nvPr>
        </p:nvSpPr>
        <p:spPr>
          <a:xfrm>
            <a:off x="0" y="1340768"/>
            <a:ext cx="8964488" cy="434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endParaRPr b="1" dirty="0"/>
          </a:p>
          <a:p>
            <a:pPr marL="0" lvl="0" indent="0" algn="r" rtl="1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endParaRPr b="1" dirty="0"/>
          </a:p>
          <a:p>
            <a:pPr marL="0" lvl="0" indent="0" algn="ctr" rtl="1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ar-IQ" b="1" dirty="0"/>
              <a:t>اعداد وتقديم</a:t>
            </a:r>
            <a:endParaRPr b="1" dirty="0"/>
          </a:p>
          <a:p>
            <a:pPr marL="0" lvl="0" indent="0" algn="ctr" rtl="1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ar-IQ" b="1" dirty="0"/>
              <a:t> الاستاذ </a:t>
            </a:r>
            <a:r>
              <a:rPr lang="ar-IQ" b="1" dirty="0" smtClean="0"/>
              <a:t>الدكتور </a:t>
            </a:r>
            <a:endParaRPr dirty="0"/>
          </a:p>
          <a:p>
            <a:pPr marL="0" lvl="0" indent="0" algn="ctr" rtl="1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ar-IQ" b="1" dirty="0"/>
              <a:t>ساهره قحطان عبد الجبار الحميري</a:t>
            </a:r>
            <a:endParaRPr dirty="0"/>
          </a:p>
          <a:p>
            <a:pPr marL="0" lvl="0" indent="0" algn="r" rtl="1">
              <a:lnSpc>
                <a:spcPct val="15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endParaRPr dirty="0"/>
          </a:p>
          <a:p>
            <a:pPr marL="0" lvl="0" indent="0" algn="r" rtl="1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endParaRPr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title"/>
          </p:nvPr>
        </p:nvSpPr>
        <p:spPr>
          <a:xfrm>
            <a:off x="107504" y="18864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ar-IQ"/>
              <a:t>مفاهيم حقوق الإنسان</a:t>
            </a:r>
            <a:endParaRPr/>
          </a:p>
        </p:txBody>
      </p:sp>
    </p:spTree>
  </p:cSld>
  <p:clrMapOvr>
    <a:masterClrMapping/>
  </p:clrMapOvr>
  <p:transition spd="slow">
    <p:push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21"/>
          <p:cNvSpPr txBox="1">
            <a:spLocks noGrp="1"/>
          </p:cNvSpPr>
          <p:nvPr>
            <p:ph type="title"/>
          </p:nvPr>
        </p:nvSpPr>
        <p:spPr>
          <a:xfrm>
            <a:off x="-352338" y="0"/>
            <a:ext cx="7818539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 rtl="1">
              <a:lnSpc>
                <a:spcPct val="150000"/>
              </a:lnSpc>
            </a:pPr>
            <a:r>
              <a:rPr lang="ar-IQ" sz="2800" b="1" dirty="0"/>
              <a:t>اهم صور حقوق الانسان في الشريعة الإسلامية</a:t>
            </a:r>
          </a:p>
        </p:txBody>
      </p:sp>
      <p:sp>
        <p:nvSpPr>
          <p:cNvPr id="140" name="Google Shape;140;p21"/>
          <p:cNvSpPr txBox="1">
            <a:spLocks noGrp="1"/>
          </p:cNvSpPr>
          <p:nvPr>
            <p:ph type="body" idx="1"/>
          </p:nvPr>
        </p:nvSpPr>
        <p:spPr>
          <a:xfrm>
            <a:off x="449249" y="1226487"/>
            <a:ext cx="8495968" cy="55639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114300" indent="0" algn="just" rtl="1">
              <a:lnSpc>
                <a:spcPct val="150000"/>
              </a:lnSpc>
              <a:spcBef>
                <a:spcPts val="0"/>
              </a:spcBef>
              <a:buNone/>
            </a:pPr>
            <a:r>
              <a:rPr lang="ar-IQ" sz="2400" b="1" dirty="0"/>
              <a:t>سابعاً :حق الانسان في حرية الرأي و العقيدة</a:t>
            </a:r>
            <a:endParaRPr lang="en-US" sz="2400" dirty="0"/>
          </a:p>
          <a:p>
            <a:pPr marL="114300" indent="0" algn="just" rtl="1">
              <a:lnSpc>
                <a:spcPct val="150000"/>
              </a:lnSpc>
              <a:spcBef>
                <a:spcPts val="0"/>
              </a:spcBef>
              <a:buNone/>
            </a:pPr>
            <a:r>
              <a:rPr lang="ar-IQ" sz="2400" dirty="0" smtClean="0"/>
              <a:t> - حرصت الشريعة الاسلامية على ان </a:t>
            </a:r>
            <a:r>
              <a:rPr lang="ar-IQ" sz="2400" dirty="0"/>
              <a:t>حرية الاعتقاد مكفولة لكل شخص، </a:t>
            </a:r>
            <a:r>
              <a:rPr lang="ar-IQ" sz="2400" dirty="0"/>
              <a:t>انطلاقاً من </a:t>
            </a:r>
            <a:r>
              <a:rPr lang="ar-IQ" sz="2400" dirty="0" smtClean="0"/>
              <a:t>تأكيدها </a:t>
            </a:r>
            <a:r>
              <a:rPr lang="ar-IQ" sz="2400" dirty="0"/>
              <a:t>على تكريم الإنسان وتحرير عقله من الجمود والتبعية، </a:t>
            </a:r>
            <a:r>
              <a:rPr lang="ar-IQ" sz="2400" dirty="0" smtClean="0"/>
              <a:t>ومنها </a:t>
            </a:r>
            <a:r>
              <a:rPr lang="ar-IQ" sz="2400" dirty="0"/>
              <a:t>قوله </a:t>
            </a:r>
            <a:r>
              <a:rPr lang="ar-IQ" sz="2400" dirty="0" smtClean="0"/>
              <a:t>تعالى( </a:t>
            </a:r>
            <a:r>
              <a:rPr lang="ar-IQ" sz="2400" dirty="0"/>
              <a:t>لا إكراه في الدين )) ، وقوله </a:t>
            </a:r>
            <a:r>
              <a:rPr lang="ar-IQ" sz="2400" dirty="0" smtClean="0"/>
              <a:t>تعالى</a:t>
            </a:r>
            <a:r>
              <a:rPr lang="ar-IQ" sz="2400" dirty="0"/>
              <a:t>(</a:t>
            </a:r>
            <a:r>
              <a:rPr lang="ar-IQ" sz="2400" dirty="0" smtClean="0"/>
              <a:t> </a:t>
            </a:r>
            <a:r>
              <a:rPr lang="ar-IQ" sz="2400" dirty="0"/>
              <a:t>لكم دينكم ولي دين </a:t>
            </a:r>
            <a:r>
              <a:rPr lang="ar-IQ" sz="2400" dirty="0" smtClean="0"/>
              <a:t>) .</a:t>
            </a:r>
          </a:p>
          <a:p>
            <a:pPr marL="114300" indent="0" algn="just" rtl="1">
              <a:lnSpc>
                <a:spcPct val="150000"/>
              </a:lnSpc>
              <a:spcBef>
                <a:spcPts val="0"/>
              </a:spcBef>
              <a:buNone/>
            </a:pPr>
            <a:r>
              <a:rPr lang="ar-IQ" sz="2400" dirty="0" smtClean="0"/>
              <a:t>- مع </a:t>
            </a:r>
            <a:r>
              <a:rPr lang="ar-IQ" sz="2400" dirty="0"/>
              <a:t>مراعاة أن تكون ممارسة هذه الحرية في إطار من الأخلاق واحترام الآخرين وخصوصياتهم وعدم مخالفة ثوابت المجتمع الإسلامي، وفي ذلك قال تعالى: (( أدع إلى سبيل ربك بالحكمة والموعظة الحسنة )) </a:t>
            </a:r>
            <a:r>
              <a:rPr lang="ar-IQ" sz="2400" dirty="0" smtClean="0"/>
              <a:t>،</a:t>
            </a:r>
          </a:p>
          <a:p>
            <a:pPr marL="114300" indent="0" algn="just" rtl="1">
              <a:lnSpc>
                <a:spcPct val="150000"/>
              </a:lnSpc>
              <a:spcBef>
                <a:spcPts val="0"/>
              </a:spcBef>
              <a:buNone/>
            </a:pPr>
            <a:r>
              <a:rPr lang="ar-IQ" sz="2400" dirty="0"/>
              <a:t>-</a:t>
            </a:r>
            <a:r>
              <a:rPr lang="ar-IQ" sz="2400" dirty="0" smtClean="0"/>
              <a:t> </a:t>
            </a:r>
            <a:r>
              <a:rPr lang="ar-IQ" sz="2400" dirty="0"/>
              <a:t>وفي الحث على التعبير عن قول الحق، قال النبي الأكرم ﷺ : (أفضل الجهاد، كلمة حق عند سلطان جائر</a:t>
            </a:r>
            <a:r>
              <a:rPr lang="ar-IQ" sz="2400" dirty="0" smtClean="0"/>
              <a:t>).</a:t>
            </a:r>
            <a:endParaRPr lang="en-US" sz="2400" dirty="0"/>
          </a:p>
          <a:p>
            <a:pPr marL="114300" indent="0" algn="just" rtl="1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6344908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21"/>
          <p:cNvSpPr txBox="1">
            <a:spLocks noGrp="1"/>
          </p:cNvSpPr>
          <p:nvPr>
            <p:ph type="title"/>
          </p:nvPr>
        </p:nvSpPr>
        <p:spPr>
          <a:xfrm>
            <a:off x="-352338" y="0"/>
            <a:ext cx="7818539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 rtl="1">
              <a:lnSpc>
                <a:spcPct val="150000"/>
              </a:lnSpc>
            </a:pPr>
            <a:r>
              <a:rPr lang="ar-IQ" sz="2800" b="1" dirty="0"/>
              <a:t>اهم صور حقوق الانسان في الشريعة الإسلامية</a:t>
            </a:r>
          </a:p>
        </p:txBody>
      </p:sp>
      <p:sp>
        <p:nvSpPr>
          <p:cNvPr id="140" name="Google Shape;140;p21"/>
          <p:cNvSpPr txBox="1">
            <a:spLocks noGrp="1"/>
          </p:cNvSpPr>
          <p:nvPr>
            <p:ph type="body" idx="1"/>
          </p:nvPr>
        </p:nvSpPr>
        <p:spPr>
          <a:xfrm>
            <a:off x="449249" y="1226487"/>
            <a:ext cx="8495968" cy="55639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114300" indent="0" algn="just" rtl="1">
              <a:lnSpc>
                <a:spcPct val="150000"/>
              </a:lnSpc>
              <a:buNone/>
            </a:pPr>
            <a:r>
              <a:rPr lang="ar-IQ" sz="2400" b="1" dirty="0"/>
              <a:t>ثامناً :حق الانسان في التكافل الاجتماعي</a:t>
            </a:r>
            <a:endParaRPr lang="en-US" sz="2400" dirty="0"/>
          </a:p>
          <a:p>
            <a:pPr marL="114300" indent="0" algn="just" rtl="1">
              <a:lnSpc>
                <a:spcPct val="150000"/>
              </a:lnSpc>
              <a:buNone/>
            </a:pPr>
            <a:r>
              <a:rPr lang="ar-IQ" sz="2400" dirty="0" smtClean="0"/>
              <a:t>- عرفت </a:t>
            </a:r>
            <a:r>
              <a:rPr lang="ar-IQ" sz="2400" dirty="0"/>
              <a:t>الشريعة الإسلامية نظاماً متميزاً للتكافل الاجتماعي الذي يعرف اليوم بـ «نظام الضمان الاجتماعي» أو «الرعاية </a:t>
            </a:r>
            <a:r>
              <a:rPr lang="ar-IQ" sz="2400" dirty="0" smtClean="0"/>
              <a:t>الاجتماعية»</a:t>
            </a:r>
          </a:p>
          <a:p>
            <a:pPr marL="114300" indent="0" algn="just" rtl="1">
              <a:lnSpc>
                <a:spcPct val="150000"/>
              </a:lnSpc>
              <a:buNone/>
            </a:pPr>
            <a:r>
              <a:rPr lang="ar-IQ" sz="2400" dirty="0" smtClean="0"/>
              <a:t>- الفئات المشمولة بنظام الضمان الاجتماعي هي </a:t>
            </a:r>
            <a:r>
              <a:rPr lang="ar-IQ" sz="2400" dirty="0"/>
              <a:t>التي تفتقر إلى مصدر </a:t>
            </a:r>
            <a:r>
              <a:rPr lang="ar-IQ" sz="2400" dirty="0" smtClean="0"/>
              <a:t>دخل منها:-</a:t>
            </a:r>
          </a:p>
          <a:p>
            <a:pPr marL="114300" indent="0" algn="just" rtl="1">
              <a:lnSpc>
                <a:spcPct val="150000"/>
              </a:lnSpc>
              <a:buNone/>
            </a:pPr>
            <a:r>
              <a:rPr lang="ar-IQ" sz="2400" dirty="0" smtClean="0"/>
              <a:t> </a:t>
            </a:r>
            <a:r>
              <a:rPr lang="ar-IQ" sz="2400" dirty="0"/>
              <a:t>ا</a:t>
            </a:r>
            <a:r>
              <a:rPr lang="ar-IQ" sz="2400" dirty="0" smtClean="0"/>
              <a:t>لعاطلين </a:t>
            </a:r>
            <a:r>
              <a:rPr lang="ar-IQ" sz="2400" dirty="0"/>
              <a:t>عن </a:t>
            </a:r>
            <a:r>
              <a:rPr lang="ar-IQ" sz="2400" dirty="0" smtClean="0"/>
              <a:t>العمل وكبار </a:t>
            </a:r>
            <a:r>
              <a:rPr lang="ar-IQ" sz="2400" dirty="0"/>
              <a:t>السن والمرضى والأيتام والأرامل والمعاقين وذوي الاحتياجات </a:t>
            </a:r>
            <a:r>
              <a:rPr lang="ar-IQ" sz="2400" dirty="0" smtClean="0"/>
              <a:t>الخاصة</a:t>
            </a:r>
          </a:p>
          <a:p>
            <a:pPr marL="114300" indent="0" algn="just" rtl="1">
              <a:lnSpc>
                <a:spcPct val="150000"/>
              </a:lnSpc>
              <a:buNone/>
            </a:pPr>
            <a:r>
              <a:rPr lang="ar-IQ" sz="2400" dirty="0"/>
              <a:t>-</a:t>
            </a:r>
            <a:r>
              <a:rPr lang="ar-IQ" sz="2400" dirty="0" smtClean="0"/>
              <a:t> والتكافل الاجتماعي حق </a:t>
            </a:r>
            <a:r>
              <a:rPr lang="ar-IQ" sz="2400" dirty="0"/>
              <a:t>مقرر لهؤلاء في أموال الميسورين يسمى بـ «الزكاة» فضلاً عن «الصدقات». وفي ذلك قال </a:t>
            </a:r>
            <a:r>
              <a:rPr lang="ar-IQ" sz="2400" dirty="0" smtClean="0"/>
              <a:t>تعالى</a:t>
            </a:r>
            <a:r>
              <a:rPr lang="ar-IQ" sz="2400" dirty="0"/>
              <a:t>:(( وفي أموالهم حق للسائل والمحروم </a:t>
            </a:r>
            <a:r>
              <a:rPr lang="ar-IQ" sz="2400" dirty="0" smtClean="0"/>
              <a:t>)).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574887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21"/>
          <p:cNvSpPr txBox="1">
            <a:spLocks noGrp="1"/>
          </p:cNvSpPr>
          <p:nvPr>
            <p:ph type="title"/>
          </p:nvPr>
        </p:nvSpPr>
        <p:spPr>
          <a:xfrm>
            <a:off x="-352338" y="0"/>
            <a:ext cx="7818539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 rtl="1">
              <a:lnSpc>
                <a:spcPct val="150000"/>
              </a:lnSpc>
            </a:pPr>
            <a:r>
              <a:rPr lang="ar-IQ" sz="2800" b="1" dirty="0"/>
              <a:t>اهم صور حقوق الانسان في الشريعة الإسلامية</a:t>
            </a:r>
          </a:p>
        </p:txBody>
      </p:sp>
      <p:sp>
        <p:nvSpPr>
          <p:cNvPr id="140" name="Google Shape;140;p21"/>
          <p:cNvSpPr txBox="1">
            <a:spLocks noGrp="1"/>
          </p:cNvSpPr>
          <p:nvPr>
            <p:ph type="body" idx="1"/>
          </p:nvPr>
        </p:nvSpPr>
        <p:spPr>
          <a:xfrm>
            <a:off x="449249" y="1226487"/>
            <a:ext cx="8495968" cy="55639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114300" indent="0" algn="just" rtl="1">
              <a:lnSpc>
                <a:spcPct val="150000"/>
              </a:lnSpc>
              <a:buNone/>
            </a:pPr>
            <a:r>
              <a:rPr lang="ar-IQ" sz="2400" b="1" dirty="0"/>
              <a:t>تاسعاً :حق الانسان في حرمه حياته الخاصة</a:t>
            </a:r>
            <a:endParaRPr lang="en-US" sz="2400" dirty="0"/>
          </a:p>
          <a:p>
            <a:pPr marL="114300" indent="0" algn="just" rtl="1">
              <a:lnSpc>
                <a:spcPct val="150000"/>
              </a:lnSpc>
              <a:buNone/>
            </a:pPr>
            <a:r>
              <a:rPr lang="ar-IQ" sz="2400" dirty="0" smtClean="0"/>
              <a:t>- لكل </a:t>
            </a:r>
            <a:r>
              <a:rPr lang="ar-IQ" sz="2400" dirty="0"/>
              <a:t>إنسان حياته الخاصة التي يحرص على ألا يطلع الغير على تفاصيلها، سواء في مسكنه أو في تفاصيل عمله أو عموم حياته </a:t>
            </a:r>
            <a:r>
              <a:rPr lang="ar-IQ" sz="2400" dirty="0" smtClean="0"/>
              <a:t>الشخصية.</a:t>
            </a:r>
          </a:p>
          <a:p>
            <a:pPr marL="114300" indent="0" algn="just" rtl="1">
              <a:lnSpc>
                <a:spcPct val="150000"/>
              </a:lnSpc>
              <a:buNone/>
            </a:pPr>
            <a:r>
              <a:rPr lang="ar-IQ" sz="2400" dirty="0" smtClean="0"/>
              <a:t> - نهى </a:t>
            </a:r>
            <a:r>
              <a:rPr lang="ar-IQ" sz="2400" dirty="0"/>
              <a:t>الله تعالى عن «التجسس» بالقول (ولا </a:t>
            </a:r>
            <a:r>
              <a:rPr lang="ar-IQ" sz="2400" dirty="0" smtClean="0"/>
              <a:t>تجسسوا).</a:t>
            </a:r>
          </a:p>
          <a:p>
            <a:pPr marL="114300" indent="0" algn="just" rtl="1">
              <a:lnSpc>
                <a:spcPct val="150000"/>
              </a:lnSpc>
              <a:buNone/>
            </a:pPr>
            <a:r>
              <a:rPr lang="ar-IQ" sz="2400" dirty="0" smtClean="0"/>
              <a:t>- وفي </a:t>
            </a:r>
            <a:r>
              <a:rPr lang="ar-IQ" sz="2400" dirty="0"/>
              <a:t>حرمة المساكن قال تعالى: (( يأيها الذين ءامنوا لا تدخلوا بيوتا غير بيوتكم حتى تستأنسوا وسلموا على أهلها )) ، وقول النبي الأكرم ﷺ : (لا يحل </a:t>
            </a:r>
            <a:r>
              <a:rPr lang="ar-IQ" sz="2400" dirty="0" err="1"/>
              <a:t>لامرئ</a:t>
            </a:r>
            <a:r>
              <a:rPr lang="ar-IQ" sz="2400" dirty="0"/>
              <a:t> أن ينظر في جوف بيت امرئ حتى يستأذن) وقوله أيضاً: (من اطلع في كتاب أخيه دون أمره، فإنه اطلع على النار)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7461830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21"/>
          <p:cNvSpPr txBox="1">
            <a:spLocks noGrp="1"/>
          </p:cNvSpPr>
          <p:nvPr>
            <p:ph type="title"/>
          </p:nvPr>
        </p:nvSpPr>
        <p:spPr>
          <a:xfrm>
            <a:off x="-352338" y="0"/>
            <a:ext cx="7818539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 rtl="1">
              <a:lnSpc>
                <a:spcPct val="150000"/>
              </a:lnSpc>
            </a:pPr>
            <a:r>
              <a:rPr lang="ar-IQ" sz="2800" b="1" dirty="0"/>
              <a:t>اهم صور حقوق الانسان في الشريعة الإسلامية</a:t>
            </a:r>
          </a:p>
        </p:txBody>
      </p:sp>
      <p:sp>
        <p:nvSpPr>
          <p:cNvPr id="140" name="Google Shape;140;p21"/>
          <p:cNvSpPr txBox="1">
            <a:spLocks noGrp="1"/>
          </p:cNvSpPr>
          <p:nvPr>
            <p:ph type="body" idx="1"/>
          </p:nvPr>
        </p:nvSpPr>
        <p:spPr>
          <a:xfrm>
            <a:off x="449249" y="1226487"/>
            <a:ext cx="8495968" cy="59773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114300" indent="0" algn="r" rtl="1">
              <a:buNone/>
            </a:pPr>
            <a:r>
              <a:rPr lang="ar-IQ" sz="2400" b="1" dirty="0"/>
              <a:t>عاشراً :حق الانسان في </a:t>
            </a:r>
            <a:r>
              <a:rPr lang="ar-IQ" sz="2400" b="1" dirty="0" smtClean="0"/>
              <a:t>الاجراءات </a:t>
            </a:r>
            <a:r>
              <a:rPr lang="ar-IQ" sz="2400" b="1" dirty="0"/>
              <a:t>القضائية العادلة</a:t>
            </a:r>
            <a:endParaRPr lang="en-US" sz="2400" dirty="0"/>
          </a:p>
          <a:p>
            <a:pPr algn="r" rtl="1">
              <a:buFontTx/>
              <a:buChar char="-"/>
            </a:pPr>
            <a:r>
              <a:rPr lang="ar-IQ" sz="2400" dirty="0" smtClean="0"/>
              <a:t>حرصت </a:t>
            </a:r>
            <a:r>
              <a:rPr lang="ar-IQ" sz="2400" dirty="0"/>
              <a:t>الشريعة الإسلامية على أن يسود العدل في المجتمع لكي يتمكن صاحب الحق أن يصل إلى حقه من دون أن ينازعه احد في ذلك </a:t>
            </a:r>
            <a:endParaRPr lang="ar-IQ" sz="2400" dirty="0" smtClean="0"/>
          </a:p>
          <a:p>
            <a:pPr algn="r" rtl="1">
              <a:buFontTx/>
              <a:buChar char="-"/>
            </a:pPr>
            <a:r>
              <a:rPr lang="ar-IQ" sz="2400" dirty="0" smtClean="0"/>
              <a:t>وتتعدد </a:t>
            </a:r>
            <a:r>
              <a:rPr lang="ar-IQ" sz="2400" dirty="0"/>
              <a:t>صور الاجراءات القضائية العادلة في الشريعة الإسلامية </a:t>
            </a:r>
            <a:r>
              <a:rPr lang="ar-IQ" sz="2400" dirty="0" smtClean="0"/>
              <a:t>منها:-</a:t>
            </a:r>
          </a:p>
          <a:p>
            <a:pPr marL="803275" indent="-358775" algn="r" rtl="1">
              <a:buFont typeface="Wingdings" pitchFamily="2" charset="2"/>
              <a:buChar char="§"/>
            </a:pPr>
            <a:r>
              <a:rPr lang="ar-IQ" sz="2400" dirty="0" smtClean="0"/>
              <a:t>عدم </a:t>
            </a:r>
            <a:r>
              <a:rPr lang="ar-IQ" sz="2400" dirty="0"/>
              <a:t>جواز مساءلة الفرد عن جريمة من دون وجود نص شرعي يجرمها قبل اقترافها، وفي ذلك قال تعالى: (( وماكناً معذبين حتى نبعث رسولا ) </a:t>
            </a:r>
            <a:endParaRPr lang="ar-IQ" sz="2400" dirty="0" smtClean="0"/>
          </a:p>
          <a:p>
            <a:pPr marL="803275" indent="-358775" algn="r" rtl="1">
              <a:buFont typeface="Wingdings" pitchFamily="2" charset="2"/>
              <a:buChar char="§"/>
            </a:pPr>
            <a:r>
              <a:rPr lang="ar-IQ" sz="2400" dirty="0" smtClean="0"/>
              <a:t> </a:t>
            </a:r>
            <a:r>
              <a:rPr lang="ar-IQ" sz="2400" dirty="0"/>
              <a:t>وفي الحكم العادل قال تعالى: (( وإذا حكمتم بين الناس أن تحكموا بالعدل )) وقوله : (( الظلم ظلمات يوم القيامة )). </a:t>
            </a:r>
            <a:endParaRPr lang="ar-IQ" sz="2400" dirty="0" smtClean="0"/>
          </a:p>
          <a:p>
            <a:pPr marL="803275" indent="-358775" algn="r" rtl="1">
              <a:buFont typeface="Wingdings" pitchFamily="2" charset="2"/>
              <a:buChar char="§"/>
            </a:pPr>
            <a:r>
              <a:rPr lang="ar-IQ" sz="2400" dirty="0" smtClean="0"/>
              <a:t>وللتأكيد </a:t>
            </a:r>
            <a:r>
              <a:rPr lang="ar-IQ" sz="2400" dirty="0"/>
              <a:t>على أهمية الإثبات، فقد تشددت الشريعة الإسلامية في الشهادة على بعض الجرائم من أجل العقاب عليها، ومنها تطلبها أربعة شهود لإثبات جريمة الزنا، وشاهدين </a:t>
            </a:r>
            <a:r>
              <a:rPr lang="ar-IQ" sz="2400" dirty="0" err="1"/>
              <a:t>إثنين</a:t>
            </a:r>
            <a:r>
              <a:rPr lang="ar-IQ" sz="2400" dirty="0"/>
              <a:t> لبعض الجرائم الأخرى كالقتل. </a:t>
            </a:r>
            <a:endParaRPr lang="ar-IQ" sz="2400" dirty="0" smtClean="0"/>
          </a:p>
          <a:p>
            <a:pPr marL="803275" indent="-358775" algn="r" rtl="1">
              <a:buFont typeface="Wingdings" pitchFamily="2" charset="2"/>
              <a:buChar char="§"/>
            </a:pPr>
            <a:r>
              <a:rPr lang="ar-IQ" sz="2400" dirty="0" smtClean="0"/>
              <a:t>فضلاً </a:t>
            </a:r>
            <a:r>
              <a:rPr lang="ar-IQ" sz="2400" dirty="0"/>
              <a:t>عن تأكيدها على وجوب تحقق الدليل قبل الإدانة وليس الحكم على الشبهة وفي ذلك يقول تعالى: ( إن جاءكم فاسق ينيا فتبينوا أن تصيبوا قوما بجهلة  ) وقوله ﷺ : (</a:t>
            </a:r>
            <a:r>
              <a:rPr lang="ar-IQ" sz="2400" dirty="0" err="1"/>
              <a:t>إدرؤا</a:t>
            </a:r>
            <a:r>
              <a:rPr lang="ar-IQ" sz="2400" dirty="0"/>
              <a:t> الحدود عن المسلمين، ما استطعتم)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7486094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24"/>
          <p:cNvSpPr txBox="1">
            <a:spLocks noGrp="1"/>
          </p:cNvSpPr>
          <p:nvPr>
            <p:ph type="title"/>
          </p:nvPr>
        </p:nvSpPr>
        <p:spPr>
          <a:xfrm>
            <a:off x="-504378" y="13335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>
              <a:buSzPts val="4400"/>
            </a:pPr>
            <a:r>
              <a:rPr lang="ar-IQ" sz="4000" b="1" dirty="0" smtClean="0"/>
              <a:t>الخاتمة</a:t>
            </a:r>
            <a:endParaRPr sz="4000" dirty="0"/>
          </a:p>
        </p:txBody>
      </p:sp>
      <p:sp>
        <p:nvSpPr>
          <p:cNvPr id="174" name="Google Shape;174;p24"/>
          <p:cNvSpPr/>
          <p:nvPr/>
        </p:nvSpPr>
        <p:spPr>
          <a:xfrm>
            <a:off x="190500" y="1315219"/>
            <a:ext cx="8667750" cy="6315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algn="just" rtl="1"/>
            <a:r>
              <a:rPr lang="ar-IQ" sz="3200" dirty="0" smtClean="0"/>
              <a:t> </a:t>
            </a:r>
          </a:p>
          <a:p>
            <a:pPr algn="just" rtl="1"/>
            <a:endParaRPr lang="ar-IQ" sz="3200" dirty="0"/>
          </a:p>
        </p:txBody>
      </p:sp>
      <p:sp>
        <p:nvSpPr>
          <p:cNvPr id="2" name="عنصر نائب للنص 1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ar-IQ" dirty="0"/>
              <a:t>.</a:t>
            </a:r>
            <a:endParaRPr lang="en-US" dirty="0"/>
          </a:p>
        </p:txBody>
      </p:sp>
      <p:sp>
        <p:nvSpPr>
          <p:cNvPr id="3" name="مستطيل 2"/>
          <p:cNvSpPr/>
          <p:nvPr/>
        </p:nvSpPr>
        <p:spPr>
          <a:xfrm rot="19479601">
            <a:off x="1226138" y="3463934"/>
            <a:ext cx="6596473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ar-IQ" sz="6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شكرا لحسـن استماعكم</a:t>
            </a:r>
            <a:endParaRPr lang="ar-SA" sz="6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11324845"/>
      </p:ext>
    </p:extLst>
  </p:cSld>
  <p:clrMapOvr>
    <a:masterClrMapping/>
  </p:clrMapOvr>
  <p:transition spd="slow">
    <p:push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15"/>
          <p:cNvSpPr txBox="1">
            <a:spLocks noGrp="1"/>
          </p:cNvSpPr>
          <p:nvPr>
            <p:ph type="body" idx="1"/>
          </p:nvPr>
        </p:nvSpPr>
        <p:spPr>
          <a:xfrm>
            <a:off x="0" y="1340768"/>
            <a:ext cx="8964488" cy="46227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25000" lnSpcReduction="20000"/>
          </a:bodyPr>
          <a:lstStyle/>
          <a:p>
            <a:pPr lvl="0" algn="r" rtl="1">
              <a:lnSpc>
                <a:spcPct val="150000"/>
              </a:lnSpc>
              <a:spcBef>
                <a:spcPts val="0"/>
              </a:spcBef>
            </a:pPr>
            <a:r>
              <a:rPr lang="ar-IQ" sz="9600" b="1" dirty="0" smtClean="0">
                <a:latin typeface="+mj-lt"/>
              </a:rPr>
              <a:t>اهم </a:t>
            </a:r>
            <a:r>
              <a:rPr lang="ar-IQ" sz="9600" b="1" dirty="0">
                <a:latin typeface="+mj-lt"/>
              </a:rPr>
              <a:t>صور حقوق الانسان في الشريعة </a:t>
            </a:r>
            <a:r>
              <a:rPr lang="ar-IQ" sz="9600" b="1" dirty="0" smtClean="0">
                <a:latin typeface="+mj-lt"/>
              </a:rPr>
              <a:t>الإسلامية</a:t>
            </a:r>
          </a:p>
          <a:p>
            <a:pPr marL="114300" indent="0" algn="r" rtl="1">
              <a:lnSpc>
                <a:spcPct val="150000"/>
              </a:lnSpc>
              <a:spcBef>
                <a:spcPts val="0"/>
              </a:spcBef>
              <a:buNone/>
            </a:pPr>
            <a:r>
              <a:rPr lang="ar-IQ" sz="8000" b="1" dirty="0"/>
              <a:t>اولا : حق الانسان في الحياة</a:t>
            </a:r>
            <a:endParaRPr lang="en-US" sz="8000" b="1" dirty="0"/>
          </a:p>
          <a:p>
            <a:pPr marL="114300" indent="0" algn="r" rtl="1">
              <a:lnSpc>
                <a:spcPct val="150000"/>
              </a:lnSpc>
              <a:spcBef>
                <a:spcPts val="0"/>
              </a:spcBef>
              <a:buNone/>
            </a:pPr>
            <a:r>
              <a:rPr lang="ar-IQ" sz="8000" b="1" dirty="0"/>
              <a:t>ثانيا: حق الانسان في المساواة</a:t>
            </a:r>
            <a:endParaRPr lang="en-US" sz="8000" b="1" dirty="0"/>
          </a:p>
          <a:p>
            <a:pPr marL="114300" indent="0" algn="r" rtl="1">
              <a:lnSpc>
                <a:spcPct val="150000"/>
              </a:lnSpc>
              <a:spcBef>
                <a:spcPts val="0"/>
              </a:spcBef>
              <a:buNone/>
            </a:pPr>
            <a:r>
              <a:rPr lang="ar-IQ" sz="8000" b="1" dirty="0"/>
              <a:t>ثالثا: حق الانسان في العمل</a:t>
            </a:r>
          </a:p>
          <a:p>
            <a:pPr marL="114300" indent="0" algn="r" rtl="1">
              <a:lnSpc>
                <a:spcPct val="150000"/>
              </a:lnSpc>
              <a:spcBef>
                <a:spcPts val="0"/>
              </a:spcBef>
              <a:buNone/>
            </a:pPr>
            <a:r>
              <a:rPr lang="ar-IQ" sz="8000" b="1" dirty="0"/>
              <a:t>رابعا: حق الانسان في التعليم</a:t>
            </a:r>
          </a:p>
          <a:p>
            <a:pPr marL="114300" indent="0" algn="r" rtl="1">
              <a:lnSpc>
                <a:spcPct val="150000"/>
              </a:lnSpc>
              <a:spcBef>
                <a:spcPts val="0"/>
              </a:spcBef>
              <a:buNone/>
            </a:pPr>
            <a:r>
              <a:rPr lang="ar-IQ" sz="8000" b="1" dirty="0"/>
              <a:t>خامسا: حق الانسان في التملك</a:t>
            </a:r>
            <a:endParaRPr lang="en-US" sz="8000" b="1" dirty="0"/>
          </a:p>
          <a:p>
            <a:pPr marL="114300" indent="0" algn="r" rtl="1">
              <a:lnSpc>
                <a:spcPct val="150000"/>
              </a:lnSpc>
              <a:spcBef>
                <a:spcPts val="0"/>
              </a:spcBef>
              <a:buNone/>
            </a:pPr>
            <a:r>
              <a:rPr lang="ar-IQ" sz="8000" b="1" dirty="0"/>
              <a:t>سادسا: حق الانسان في تكوين الاسرة ورعايتها</a:t>
            </a:r>
            <a:endParaRPr lang="en-US" sz="8000" b="1" dirty="0"/>
          </a:p>
          <a:p>
            <a:pPr marL="114300" indent="0" algn="r" rtl="1">
              <a:lnSpc>
                <a:spcPct val="150000"/>
              </a:lnSpc>
              <a:spcBef>
                <a:spcPts val="0"/>
              </a:spcBef>
              <a:buNone/>
            </a:pPr>
            <a:r>
              <a:rPr lang="ar-IQ" sz="8000" b="1" dirty="0"/>
              <a:t>سابعا: حق الانسان في حرية الراي والعقيدة</a:t>
            </a:r>
            <a:endParaRPr lang="en-US" sz="8000" b="1" dirty="0"/>
          </a:p>
          <a:p>
            <a:pPr marL="114300" indent="0" algn="r" rtl="1">
              <a:lnSpc>
                <a:spcPct val="150000"/>
              </a:lnSpc>
              <a:spcBef>
                <a:spcPts val="0"/>
              </a:spcBef>
              <a:buNone/>
            </a:pPr>
            <a:r>
              <a:rPr lang="ar-IQ" sz="8000" b="1" dirty="0"/>
              <a:t>ثامنا: حق الانسان في التكافل الاجتماعي</a:t>
            </a:r>
            <a:endParaRPr lang="en-US" sz="8000" b="1" dirty="0"/>
          </a:p>
          <a:p>
            <a:pPr marL="114300" indent="0" algn="r" rtl="1">
              <a:lnSpc>
                <a:spcPct val="150000"/>
              </a:lnSpc>
              <a:spcBef>
                <a:spcPts val="0"/>
              </a:spcBef>
              <a:buNone/>
            </a:pPr>
            <a:r>
              <a:rPr lang="ar-IQ" sz="8000" b="1" dirty="0"/>
              <a:t>تاسعا: حق الانسان في حرمة حياته الخاصة</a:t>
            </a:r>
            <a:endParaRPr lang="en-US" sz="8000" b="1" dirty="0"/>
          </a:p>
          <a:p>
            <a:pPr marL="114300" indent="0" algn="r" rtl="1">
              <a:lnSpc>
                <a:spcPct val="150000"/>
              </a:lnSpc>
              <a:spcBef>
                <a:spcPts val="0"/>
              </a:spcBef>
              <a:buNone/>
            </a:pPr>
            <a:r>
              <a:rPr lang="ar-IQ" sz="8000" b="1" dirty="0"/>
              <a:t>عاشرا: حق الانسان في الاجراءات القضائية العادلة</a:t>
            </a:r>
            <a:endParaRPr lang="en-US" sz="8000" b="1" dirty="0"/>
          </a:p>
          <a:p>
            <a:pPr marL="114300" indent="0" algn="r" rtl="1">
              <a:lnSpc>
                <a:spcPct val="150000"/>
              </a:lnSpc>
              <a:spcBef>
                <a:spcPts val="0"/>
              </a:spcBef>
              <a:buNone/>
            </a:pPr>
            <a:endParaRPr lang="en-US" sz="2400" dirty="0"/>
          </a:p>
          <a:p>
            <a:pPr marL="114300" indent="0" algn="r" rtl="1">
              <a:lnSpc>
                <a:spcPct val="150000"/>
              </a:lnSpc>
              <a:spcBef>
                <a:spcPts val="0"/>
              </a:spcBef>
              <a:buNone/>
            </a:pPr>
            <a:endParaRPr lang="en-US" sz="2800" dirty="0"/>
          </a:p>
          <a:p>
            <a:pPr marL="114300" lvl="0" indent="0" algn="r" rtl="1">
              <a:lnSpc>
                <a:spcPct val="150000"/>
              </a:lnSpc>
              <a:spcBef>
                <a:spcPts val="0"/>
              </a:spcBef>
              <a:buNone/>
            </a:pPr>
            <a:endParaRPr lang="en-US" sz="2800" dirty="0" smtClean="0">
              <a:latin typeface="+mj-lt"/>
            </a:endParaRPr>
          </a:p>
          <a:p>
            <a:pPr marL="0" lvl="0" indent="0" algn="r" rtl="1">
              <a:lnSpc>
                <a:spcPct val="150000"/>
              </a:lnSpc>
              <a:spcBef>
                <a:spcPts val="0"/>
              </a:spcBef>
              <a:buSzPts val="3200"/>
              <a:buNone/>
            </a:pPr>
            <a:r>
              <a:rPr lang="ar-IQ" dirty="0" smtClean="0">
                <a:latin typeface="+mj-lt"/>
              </a:rPr>
              <a:t> </a:t>
            </a:r>
            <a:r>
              <a:rPr lang="en-US" dirty="0" smtClean="0">
                <a:latin typeface="+mj-lt"/>
              </a:rPr>
              <a:t/>
            </a:r>
            <a:br>
              <a:rPr lang="en-US" dirty="0" smtClean="0">
                <a:latin typeface="+mj-lt"/>
              </a:rPr>
            </a:br>
            <a:r>
              <a:rPr lang="ar-IQ" dirty="0" smtClean="0">
                <a:latin typeface="+mj-lt"/>
              </a:rPr>
              <a:t>   </a:t>
            </a:r>
            <a:endParaRPr dirty="0" smtClean="0">
              <a:latin typeface="+mj-lt"/>
            </a:endParaRPr>
          </a:p>
          <a:p>
            <a:pPr marL="0" lvl="0" indent="0" algn="r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endParaRPr dirty="0">
              <a:latin typeface="+mj-lt"/>
            </a:endParaRPr>
          </a:p>
        </p:txBody>
      </p:sp>
      <p:sp>
        <p:nvSpPr>
          <p:cNvPr id="104" name="Google Shape;104;p15"/>
          <p:cNvSpPr txBox="1">
            <a:spLocks noGrp="1"/>
          </p:cNvSpPr>
          <p:nvPr>
            <p:ph type="title"/>
          </p:nvPr>
        </p:nvSpPr>
        <p:spPr>
          <a:xfrm>
            <a:off x="-96473" y="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ar-IQ" dirty="0"/>
              <a:t>الموضوعات : </a:t>
            </a:r>
            <a:endParaRPr dirty="0"/>
          </a:p>
        </p:txBody>
      </p:sp>
    </p:spTree>
  </p:cSld>
  <p:clrMapOvr>
    <a:masterClrMapping/>
  </p:clrMapOvr>
  <p:transition spd="slow">
    <p:push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21"/>
          <p:cNvSpPr txBox="1">
            <a:spLocks noGrp="1"/>
          </p:cNvSpPr>
          <p:nvPr>
            <p:ph type="title"/>
          </p:nvPr>
        </p:nvSpPr>
        <p:spPr>
          <a:xfrm>
            <a:off x="-352338" y="73302"/>
            <a:ext cx="7818539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 rtl="1">
              <a:lnSpc>
                <a:spcPct val="150000"/>
              </a:lnSpc>
            </a:pPr>
            <a:r>
              <a:rPr lang="ar-IQ" sz="2800" b="1" dirty="0"/>
              <a:t>اهم صور حقوق الانسان في الشريعة الإسلامية</a:t>
            </a:r>
          </a:p>
        </p:txBody>
      </p:sp>
      <p:sp>
        <p:nvSpPr>
          <p:cNvPr id="140" name="Google Shape;140;p21"/>
          <p:cNvSpPr txBox="1">
            <a:spLocks noGrp="1"/>
          </p:cNvSpPr>
          <p:nvPr>
            <p:ph type="body" idx="1"/>
          </p:nvPr>
        </p:nvSpPr>
        <p:spPr>
          <a:xfrm>
            <a:off x="449249" y="1393466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 lnSpcReduction="20000"/>
          </a:bodyPr>
          <a:lstStyle/>
          <a:p>
            <a:pPr marL="114300" indent="0" algn="just" rtl="1">
              <a:buNone/>
            </a:pPr>
            <a:r>
              <a:rPr lang="ar-IQ" sz="2800" b="1" dirty="0"/>
              <a:t>اولا : حق الانسان في </a:t>
            </a:r>
            <a:r>
              <a:rPr lang="ar-IQ" sz="2800" b="1" dirty="0" smtClean="0"/>
              <a:t>الحياة</a:t>
            </a:r>
          </a:p>
          <a:p>
            <a:pPr marL="444500" indent="-330200" algn="just" rtl="1">
              <a:buNone/>
            </a:pPr>
            <a:endParaRPr lang="ar-IQ" sz="1300" dirty="0" smtClean="0"/>
          </a:p>
          <a:p>
            <a:pPr marL="444500" indent="-330200" algn="just" rtl="1">
              <a:buNone/>
            </a:pPr>
            <a:r>
              <a:rPr lang="ar-IQ" sz="2800" dirty="0" smtClean="0"/>
              <a:t> - جعل الله </a:t>
            </a:r>
            <a:r>
              <a:rPr lang="ar-IQ" sz="2800" dirty="0"/>
              <a:t>تعالى </a:t>
            </a:r>
            <a:r>
              <a:rPr lang="ar-IQ" sz="2800" dirty="0" smtClean="0"/>
              <a:t>حياة الانسان مقدسة</a:t>
            </a:r>
            <a:r>
              <a:rPr lang="ar-IQ" sz="2800" dirty="0"/>
              <a:t>، وقد حرم الله تعالى قتل الإنسان </a:t>
            </a:r>
            <a:r>
              <a:rPr lang="ar-IQ" sz="2800" dirty="0" smtClean="0"/>
              <a:t> بغير </a:t>
            </a:r>
            <a:r>
              <a:rPr lang="ar-IQ" sz="2800" dirty="0"/>
              <a:t>حق، وفي ذلك قال الله تعالى: ﴿ ولا تقتلوا النفس التي حرم الله إلا بالحق </a:t>
            </a:r>
            <a:r>
              <a:rPr lang="ar-IQ" sz="2800" dirty="0" smtClean="0"/>
              <a:t>.</a:t>
            </a:r>
          </a:p>
          <a:p>
            <a:pPr algn="just" rtl="1">
              <a:buFontTx/>
              <a:buChar char="-"/>
            </a:pPr>
            <a:r>
              <a:rPr lang="ar-IQ" sz="2800" dirty="0" smtClean="0"/>
              <a:t>وقرر </a:t>
            </a:r>
            <a:r>
              <a:rPr lang="ar-IQ" sz="2800" dirty="0"/>
              <a:t>الله تعالى «القصاص» للقاتل بقوله تعالى: (ولكم في القصاص </a:t>
            </a:r>
            <a:r>
              <a:rPr lang="ar-IQ" sz="2800" dirty="0" err="1"/>
              <a:t>حيوه</a:t>
            </a:r>
            <a:r>
              <a:rPr lang="ar-IQ" sz="2800" dirty="0"/>
              <a:t> </a:t>
            </a:r>
            <a:r>
              <a:rPr lang="ar-IQ" sz="2800" dirty="0" err="1"/>
              <a:t>ياولي</a:t>
            </a:r>
            <a:r>
              <a:rPr lang="ar-IQ" sz="2800" dirty="0"/>
              <a:t> الألباب ) </a:t>
            </a:r>
            <a:r>
              <a:rPr lang="ar-IQ" sz="2800" dirty="0" smtClean="0"/>
              <a:t>.</a:t>
            </a:r>
          </a:p>
          <a:p>
            <a:pPr algn="just" rtl="1">
              <a:buFontTx/>
              <a:buChar char="-"/>
            </a:pPr>
            <a:r>
              <a:rPr lang="ar-IQ" sz="2800" dirty="0" smtClean="0"/>
              <a:t>شرع الله تعالى دفاع </a:t>
            </a:r>
            <a:r>
              <a:rPr lang="ar-IQ" sz="2800" dirty="0"/>
              <a:t>الإنسان عن نفسه بقوله تعالى: ( فمن اعتدى عليكم فأعتدوا عليه بمثل ما أعتدى عليكم» </a:t>
            </a:r>
            <a:endParaRPr lang="ar-IQ" sz="2800" dirty="0" smtClean="0"/>
          </a:p>
          <a:p>
            <a:pPr algn="just" rtl="1">
              <a:buFontTx/>
              <a:buChar char="-"/>
            </a:pPr>
            <a:r>
              <a:rPr lang="ar-IQ" sz="2800" dirty="0" smtClean="0"/>
              <a:t> </a:t>
            </a:r>
            <a:r>
              <a:rPr lang="ar-IQ" sz="2800" dirty="0"/>
              <a:t>حرم تعالى قتل الإنسان نفسه «الانتحار» لقوله تعالى: «ولا تقتلوا أنفسكم إن الله كان بكم رحيما » </a:t>
            </a:r>
          </a:p>
          <a:p>
            <a:pPr algn="just" rtl="1">
              <a:buFontTx/>
              <a:buChar char="-"/>
            </a:pPr>
            <a:r>
              <a:rPr lang="ar-IQ" sz="2800" dirty="0" smtClean="0"/>
              <a:t> </a:t>
            </a:r>
            <a:r>
              <a:rPr lang="ar-IQ" sz="2800" dirty="0"/>
              <a:t>نهى الله تعالى عن قتل الابناء بحجة الفقر والعوز، لقوله تعالى: (ولا تقتلوا أولادكم خشية إملاق نحن نرزقهم وإياكم)</a:t>
            </a:r>
            <a:endParaRPr lang="en-US" sz="2800" dirty="0"/>
          </a:p>
          <a:p>
            <a:pPr marL="114300" indent="0" algn="just" rtl="1">
              <a:buNone/>
            </a:pPr>
            <a:endParaRPr lang="en-US" sz="2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21"/>
          <p:cNvSpPr txBox="1">
            <a:spLocks noGrp="1"/>
          </p:cNvSpPr>
          <p:nvPr>
            <p:ph type="title"/>
          </p:nvPr>
        </p:nvSpPr>
        <p:spPr>
          <a:xfrm>
            <a:off x="-352338" y="73302"/>
            <a:ext cx="7818539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 rtl="1">
              <a:lnSpc>
                <a:spcPct val="150000"/>
              </a:lnSpc>
            </a:pPr>
            <a:r>
              <a:rPr lang="ar-IQ" sz="2800" b="1" dirty="0"/>
              <a:t>اهم صور حقوق الانسان في الشريعة الإسلامية</a:t>
            </a:r>
          </a:p>
        </p:txBody>
      </p:sp>
      <p:sp>
        <p:nvSpPr>
          <p:cNvPr id="140" name="Google Shape;140;p21"/>
          <p:cNvSpPr txBox="1">
            <a:spLocks noGrp="1"/>
          </p:cNvSpPr>
          <p:nvPr>
            <p:ph type="body" idx="1"/>
          </p:nvPr>
        </p:nvSpPr>
        <p:spPr>
          <a:xfrm>
            <a:off x="449249" y="1393466"/>
            <a:ext cx="8229600" cy="51663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114300" indent="0" algn="just" rtl="1">
              <a:buNone/>
            </a:pPr>
            <a:r>
              <a:rPr lang="ar-IQ" sz="2800" b="1" dirty="0"/>
              <a:t>ثانياً :حق الانسان في المساواة</a:t>
            </a:r>
            <a:endParaRPr lang="en-US" sz="2800" dirty="0"/>
          </a:p>
          <a:p>
            <a:pPr marL="114300" indent="0" algn="just" rtl="1">
              <a:lnSpc>
                <a:spcPct val="150000"/>
              </a:lnSpc>
              <a:buNone/>
            </a:pPr>
            <a:r>
              <a:rPr lang="ar-IQ" sz="2800" dirty="0"/>
              <a:t> من مظاهر تكريم الشريعة الإسلامية للإنسان، أن جعلت بني البشر متساوون بصرف النظر عن الجنس أو العرق أو اللون كونهم مخلوقين من نفس واحدة، وفي ذلك قال تعالى: «يأيها الناس اتقوا ربكم الذي خلقكم من نفس واحدة وخلق منها زوجها وبث منهما رجالا كثيرا ونساء ، وفي ذلك أيضاً قال النبي الأكرم ﷺ : (كلكم لآدم وآدم من تراب) وقوله: (الناس سواسية كأسنان المشط) وقوله: (لا فضل لعربي على أعجمي، إلا بالتقوى)</a:t>
            </a:r>
            <a:endParaRPr lang="en-US" sz="2800" dirty="0"/>
          </a:p>
          <a:p>
            <a:pPr marL="114300" indent="0" algn="just" rtl="1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6158021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21"/>
          <p:cNvSpPr txBox="1">
            <a:spLocks noGrp="1"/>
          </p:cNvSpPr>
          <p:nvPr>
            <p:ph type="title"/>
          </p:nvPr>
        </p:nvSpPr>
        <p:spPr>
          <a:xfrm>
            <a:off x="-352338" y="73302"/>
            <a:ext cx="7818539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 rtl="1">
              <a:lnSpc>
                <a:spcPct val="150000"/>
              </a:lnSpc>
            </a:pPr>
            <a:r>
              <a:rPr lang="ar-IQ" sz="2800" b="1" dirty="0"/>
              <a:t>اهم صور حقوق الانسان في الشريعة الإسلامية</a:t>
            </a:r>
          </a:p>
        </p:txBody>
      </p:sp>
      <p:sp>
        <p:nvSpPr>
          <p:cNvPr id="140" name="Google Shape;140;p21"/>
          <p:cNvSpPr txBox="1">
            <a:spLocks noGrp="1"/>
          </p:cNvSpPr>
          <p:nvPr>
            <p:ph type="body" idx="1"/>
          </p:nvPr>
        </p:nvSpPr>
        <p:spPr>
          <a:xfrm>
            <a:off x="449249" y="1393466"/>
            <a:ext cx="8495968" cy="51663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114300" indent="0" algn="just" rtl="1">
              <a:buNone/>
            </a:pPr>
            <a:r>
              <a:rPr lang="ar-IQ" sz="2800" b="1" dirty="0"/>
              <a:t>ثالثاً :حق الانسان في العمل</a:t>
            </a:r>
            <a:endParaRPr lang="en-US" sz="2800" dirty="0"/>
          </a:p>
          <a:p>
            <a:pPr algn="just" rtl="1">
              <a:buFontTx/>
              <a:buChar char="-"/>
            </a:pPr>
            <a:r>
              <a:rPr lang="ar-IQ" sz="2800" dirty="0" err="1" smtClean="0"/>
              <a:t>إهتم</a:t>
            </a:r>
            <a:r>
              <a:rPr lang="ar-IQ" sz="2800" dirty="0" smtClean="0"/>
              <a:t> </a:t>
            </a:r>
            <a:r>
              <a:rPr lang="ar-IQ" sz="2800" dirty="0"/>
              <a:t>الإسلام كثيراً بالعمل وشروط التكسب من الحلال، حتى ان التاريخ يرشدنا إلى أن الأنبياء كانوا يعملون في مختلف المهن الشريفة التي </a:t>
            </a:r>
            <a:r>
              <a:rPr lang="ar-IQ" sz="2800" dirty="0" err="1"/>
              <a:t>يعتاشون</a:t>
            </a:r>
            <a:r>
              <a:rPr lang="ar-IQ" sz="2800" dirty="0"/>
              <a:t> من </a:t>
            </a:r>
            <a:r>
              <a:rPr lang="ar-IQ" sz="2800" dirty="0" smtClean="0"/>
              <a:t>مواردها، </a:t>
            </a:r>
            <a:r>
              <a:rPr lang="ar-IQ" sz="2800" dirty="0"/>
              <a:t>قال تعالى: « هو الذي جعل لكم الأرض ذلولا فامشوا في مناكبها وكلوا من رزقه وإليه النشور</a:t>
            </a:r>
            <a:endParaRPr lang="ar-IQ" sz="2800" dirty="0" smtClean="0"/>
          </a:p>
          <a:p>
            <a:pPr marL="114300" indent="0" algn="just" rtl="1">
              <a:buNone/>
            </a:pPr>
            <a:endParaRPr lang="ar-IQ" sz="2800" dirty="0" smtClean="0"/>
          </a:p>
          <a:p>
            <a:pPr marL="114300" indent="0" algn="just" rtl="1">
              <a:buNone/>
            </a:pPr>
            <a:endParaRPr lang="ar-IQ" sz="1400" dirty="0" smtClean="0"/>
          </a:p>
          <a:p>
            <a:pPr marL="114300" indent="0" algn="just" rtl="1">
              <a:buNone/>
            </a:pPr>
            <a:r>
              <a:rPr lang="ar-IQ" sz="1400" dirty="0" smtClean="0"/>
              <a:t>-  </a:t>
            </a:r>
            <a:r>
              <a:rPr lang="ar-IQ" sz="2800" dirty="0" smtClean="0"/>
              <a:t>قال </a:t>
            </a:r>
            <a:r>
              <a:rPr lang="ar-IQ" sz="2800" dirty="0"/>
              <a:t>النبي الأكرم ﷺ : (ما أكل أحد طعاماً قط، خيراً من أن يأكل من عمل يده) وقوله أيضاً ﷺ : (ما كسب رجل كسباً أطيب من عمل يده) وقوله: (</a:t>
            </a:r>
            <a:r>
              <a:rPr lang="ar-IQ" sz="2800" dirty="0" err="1"/>
              <a:t>إعملوا</a:t>
            </a:r>
            <a:r>
              <a:rPr lang="ar-IQ" sz="2800" dirty="0"/>
              <a:t>، فكل ميسر لما خلق له</a:t>
            </a:r>
            <a:r>
              <a:rPr lang="ar-IQ" sz="1400" dirty="0"/>
              <a:t>)</a:t>
            </a:r>
            <a:endParaRPr lang="ar-IQ" sz="1400" dirty="0" smtClean="0"/>
          </a:p>
          <a:p>
            <a:pPr marL="114300" indent="0" algn="just" rtl="1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5629382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21"/>
          <p:cNvSpPr txBox="1">
            <a:spLocks noGrp="1"/>
          </p:cNvSpPr>
          <p:nvPr>
            <p:ph type="title"/>
          </p:nvPr>
        </p:nvSpPr>
        <p:spPr>
          <a:xfrm>
            <a:off x="-352338" y="73302"/>
            <a:ext cx="7818539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 rtl="1">
              <a:lnSpc>
                <a:spcPct val="150000"/>
              </a:lnSpc>
            </a:pPr>
            <a:r>
              <a:rPr lang="ar-IQ" sz="2800" b="1" dirty="0"/>
              <a:t>اهم صور حقوق الانسان في الشريعة الإسلامية</a:t>
            </a:r>
          </a:p>
        </p:txBody>
      </p:sp>
      <p:sp>
        <p:nvSpPr>
          <p:cNvPr id="140" name="Google Shape;140;p21"/>
          <p:cNvSpPr txBox="1">
            <a:spLocks noGrp="1"/>
          </p:cNvSpPr>
          <p:nvPr>
            <p:ph type="body" idx="1"/>
          </p:nvPr>
        </p:nvSpPr>
        <p:spPr>
          <a:xfrm>
            <a:off x="449249" y="1393466"/>
            <a:ext cx="8495968" cy="51663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114300" indent="0" algn="just" rtl="1">
              <a:buNone/>
            </a:pPr>
            <a:r>
              <a:rPr lang="ar-IQ" sz="2800" b="1" dirty="0"/>
              <a:t>ثالثاً :حق الانسان في </a:t>
            </a:r>
            <a:r>
              <a:rPr lang="ar-IQ" sz="2800" b="1" dirty="0" smtClean="0"/>
              <a:t>العمل</a:t>
            </a:r>
          </a:p>
          <a:p>
            <a:pPr marL="114300" indent="0" algn="just" rtl="1">
              <a:buNone/>
            </a:pPr>
            <a:endParaRPr lang="ar-IQ" sz="1800" dirty="0" smtClean="0"/>
          </a:p>
          <a:p>
            <a:pPr algn="just" rtl="1">
              <a:lnSpc>
                <a:spcPct val="150000"/>
              </a:lnSpc>
              <a:buFontTx/>
              <a:buChar char="-"/>
            </a:pPr>
            <a:r>
              <a:rPr lang="ar-IQ" sz="2800" dirty="0" smtClean="0"/>
              <a:t>أن </a:t>
            </a:r>
            <a:r>
              <a:rPr lang="ar-IQ" sz="2800" dirty="0"/>
              <a:t>حق العمل في الشريعة الإسلامية مقيد بضوابط شرعية منها:-</a:t>
            </a:r>
          </a:p>
          <a:p>
            <a:pPr indent="171450" algn="just" rtl="1">
              <a:lnSpc>
                <a:spcPct val="150000"/>
              </a:lnSpc>
              <a:buFont typeface="Wingdings" pitchFamily="2" charset="2"/>
              <a:buChar char="§"/>
            </a:pPr>
            <a:r>
              <a:rPr lang="ar-IQ" sz="2800" dirty="0"/>
              <a:t> النهي عن أكل الربا </a:t>
            </a:r>
          </a:p>
          <a:p>
            <a:pPr indent="171450" algn="just" rtl="1">
              <a:lnSpc>
                <a:spcPct val="150000"/>
              </a:lnSpc>
              <a:buFont typeface="Wingdings" pitchFamily="2" charset="2"/>
              <a:buChar char="§"/>
            </a:pPr>
            <a:r>
              <a:rPr lang="ar-IQ" sz="2800" dirty="0"/>
              <a:t>النهي عن احتكار السلع </a:t>
            </a:r>
          </a:p>
          <a:p>
            <a:pPr indent="171450" algn="just" rtl="1">
              <a:lnSpc>
                <a:spcPct val="150000"/>
              </a:lnSpc>
              <a:buFont typeface="Wingdings" pitchFamily="2" charset="2"/>
              <a:buChar char="§"/>
            </a:pPr>
            <a:r>
              <a:rPr lang="ar-IQ" sz="2800" dirty="0"/>
              <a:t>النهي عن الغش في المعاملات </a:t>
            </a:r>
          </a:p>
          <a:p>
            <a:pPr indent="171450" algn="just" rtl="1">
              <a:lnSpc>
                <a:spcPct val="150000"/>
              </a:lnSpc>
              <a:buFont typeface="Wingdings" pitchFamily="2" charset="2"/>
              <a:buChar char="§"/>
            </a:pPr>
            <a:r>
              <a:rPr lang="ar-IQ" sz="2800" dirty="0"/>
              <a:t> وجوب </a:t>
            </a:r>
            <a:r>
              <a:rPr lang="ar-IQ" sz="2800" dirty="0" err="1"/>
              <a:t>التفقه</a:t>
            </a:r>
            <a:r>
              <a:rPr lang="ar-IQ" sz="2800" dirty="0"/>
              <a:t> في الدين</a:t>
            </a:r>
            <a:endParaRPr lang="en-US" sz="2800" dirty="0"/>
          </a:p>
          <a:p>
            <a:pPr marL="114300" indent="0" algn="just" rtl="1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8644570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21"/>
          <p:cNvSpPr txBox="1">
            <a:spLocks noGrp="1"/>
          </p:cNvSpPr>
          <p:nvPr>
            <p:ph type="title"/>
          </p:nvPr>
        </p:nvSpPr>
        <p:spPr>
          <a:xfrm>
            <a:off x="-352338" y="0"/>
            <a:ext cx="7818539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 rtl="1">
              <a:lnSpc>
                <a:spcPct val="150000"/>
              </a:lnSpc>
            </a:pPr>
            <a:r>
              <a:rPr lang="ar-IQ" sz="2800" b="1" dirty="0"/>
              <a:t>اهم صور حقوق الانسان في الشريعة الإسلامية</a:t>
            </a:r>
          </a:p>
        </p:txBody>
      </p:sp>
      <p:sp>
        <p:nvSpPr>
          <p:cNvPr id="140" name="Google Shape;140;p21"/>
          <p:cNvSpPr txBox="1">
            <a:spLocks noGrp="1"/>
          </p:cNvSpPr>
          <p:nvPr>
            <p:ph type="body" idx="1"/>
          </p:nvPr>
        </p:nvSpPr>
        <p:spPr>
          <a:xfrm>
            <a:off x="449249" y="1306000"/>
            <a:ext cx="8495968" cy="52697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114300" indent="0" algn="just" rtl="1">
              <a:lnSpc>
                <a:spcPct val="150000"/>
              </a:lnSpc>
              <a:buNone/>
            </a:pPr>
            <a:r>
              <a:rPr lang="ar-IQ" sz="2400" b="1" dirty="0"/>
              <a:t>رابعاً :حق الانسان في التعليم</a:t>
            </a:r>
            <a:endParaRPr lang="en-US" sz="2400" dirty="0"/>
          </a:p>
          <a:p>
            <a:pPr marL="114300" indent="0" algn="just" rtl="1">
              <a:lnSpc>
                <a:spcPct val="150000"/>
              </a:lnSpc>
              <a:buNone/>
            </a:pPr>
            <a:r>
              <a:rPr lang="ar-IQ" sz="2400" dirty="0" smtClean="0"/>
              <a:t>حق </a:t>
            </a:r>
            <a:r>
              <a:rPr lang="ar-IQ" sz="2400" dirty="0"/>
              <a:t>الإنسان في التعلم كونه يمثل السبيل الأسلم إلى حسن التفكير والتفكر والطريق الواضح إلى معرفة الخالق </a:t>
            </a:r>
            <a:r>
              <a:rPr lang="ar-IQ" sz="2400" dirty="0" smtClean="0"/>
              <a:t>والخلق</a:t>
            </a:r>
          </a:p>
          <a:p>
            <a:pPr marL="114300" indent="68263" algn="just" rtl="1">
              <a:lnSpc>
                <a:spcPct val="150000"/>
              </a:lnSpc>
              <a:buNone/>
            </a:pPr>
            <a:r>
              <a:rPr lang="ar-IQ" sz="2400" dirty="0"/>
              <a:t>-</a:t>
            </a:r>
            <a:r>
              <a:rPr lang="ar-IQ" sz="2400" dirty="0" smtClean="0"/>
              <a:t> أول </a:t>
            </a:r>
            <a:r>
              <a:rPr lang="ar-IQ" sz="2400" dirty="0"/>
              <a:t>ما نزل من القرآن قد تمثل في الحث على التعلم بقوله </a:t>
            </a:r>
            <a:r>
              <a:rPr lang="ar-IQ" sz="2400" dirty="0" smtClean="0"/>
              <a:t>تعالى</a:t>
            </a:r>
            <a:r>
              <a:rPr lang="ar-IQ" sz="2400" dirty="0"/>
              <a:t>(</a:t>
            </a:r>
            <a:r>
              <a:rPr lang="ar-IQ" sz="2400" dirty="0" smtClean="0"/>
              <a:t> </a:t>
            </a:r>
            <a:r>
              <a:rPr lang="ar-IQ" sz="2400" dirty="0"/>
              <a:t>أقرأ باسم ربك الذي خلق </a:t>
            </a:r>
            <a:r>
              <a:rPr lang="ar-IQ" sz="2400" dirty="0" smtClean="0"/>
              <a:t>) </a:t>
            </a:r>
          </a:p>
          <a:p>
            <a:pPr algn="just" rtl="1">
              <a:lnSpc>
                <a:spcPct val="150000"/>
              </a:lnSpc>
              <a:buFontTx/>
              <a:buChar char="-"/>
            </a:pPr>
            <a:r>
              <a:rPr lang="ar-IQ" sz="2400" dirty="0" smtClean="0"/>
              <a:t>جعل </a:t>
            </a:r>
            <a:r>
              <a:rPr lang="ar-IQ" sz="2400" dirty="0"/>
              <a:t>الله تعالى للعلماء منزلة خاصة بقوله: «قل هل يستوى الذين يعلمون والذين لا يعلمون </a:t>
            </a:r>
          </a:p>
          <a:p>
            <a:pPr algn="just" rtl="1">
              <a:lnSpc>
                <a:spcPct val="150000"/>
              </a:lnSpc>
              <a:buFontTx/>
              <a:buChar char="-"/>
            </a:pPr>
            <a:r>
              <a:rPr lang="ar-IQ" sz="2400" dirty="0" smtClean="0"/>
              <a:t> </a:t>
            </a:r>
            <a:r>
              <a:rPr lang="ar-IQ" sz="2400" dirty="0"/>
              <a:t>وفي حث الإنسان على طلب العلم قال </a:t>
            </a:r>
            <a:r>
              <a:rPr lang="ar-IQ" sz="2400" dirty="0" smtClean="0"/>
              <a:t>تعالى(وقل </a:t>
            </a:r>
            <a:r>
              <a:rPr lang="ar-IQ" sz="2400" dirty="0"/>
              <a:t>رب زدني علما </a:t>
            </a:r>
            <a:r>
              <a:rPr lang="ar-IQ" sz="2400" dirty="0" smtClean="0"/>
              <a:t>).</a:t>
            </a:r>
          </a:p>
          <a:p>
            <a:pPr algn="just" rtl="1">
              <a:lnSpc>
                <a:spcPct val="150000"/>
              </a:lnSpc>
              <a:buFontTx/>
              <a:buChar char="-"/>
            </a:pPr>
            <a:r>
              <a:rPr lang="ar-IQ" sz="2400" dirty="0" smtClean="0"/>
              <a:t>قال رسول الله </a:t>
            </a:r>
            <a:r>
              <a:rPr lang="ar-IQ" sz="2400" dirty="0"/>
              <a:t>ﷺ : (طلب العلم فريضة على كل مسلم) </a:t>
            </a:r>
            <a:r>
              <a:rPr lang="ar-IQ" sz="2400" dirty="0" smtClean="0"/>
              <a:t>.</a:t>
            </a:r>
            <a:endParaRPr lang="en-US" sz="2400" dirty="0"/>
          </a:p>
          <a:p>
            <a:pPr marL="114300" indent="0" algn="just" rtl="1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5596649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21"/>
          <p:cNvSpPr txBox="1">
            <a:spLocks noGrp="1"/>
          </p:cNvSpPr>
          <p:nvPr>
            <p:ph type="title"/>
          </p:nvPr>
        </p:nvSpPr>
        <p:spPr>
          <a:xfrm>
            <a:off x="-352338" y="0"/>
            <a:ext cx="7818539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 rtl="1">
              <a:lnSpc>
                <a:spcPct val="150000"/>
              </a:lnSpc>
            </a:pPr>
            <a:r>
              <a:rPr lang="ar-IQ" sz="2800" b="1" dirty="0"/>
              <a:t>اهم صور حقوق الانسان في الشريعة الإسلامية</a:t>
            </a:r>
          </a:p>
        </p:txBody>
      </p:sp>
      <p:sp>
        <p:nvSpPr>
          <p:cNvPr id="140" name="Google Shape;140;p21"/>
          <p:cNvSpPr txBox="1">
            <a:spLocks noGrp="1"/>
          </p:cNvSpPr>
          <p:nvPr>
            <p:ph type="body" idx="1"/>
          </p:nvPr>
        </p:nvSpPr>
        <p:spPr>
          <a:xfrm>
            <a:off x="449249" y="1306000"/>
            <a:ext cx="8495968" cy="52697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114300" indent="0" algn="just" rtl="1">
              <a:buNone/>
            </a:pPr>
            <a:r>
              <a:rPr lang="ar-IQ" sz="2400" b="1" dirty="0"/>
              <a:t>خامساً :حق الانسان في </a:t>
            </a:r>
            <a:r>
              <a:rPr lang="ar-IQ" sz="2400" b="1" dirty="0" smtClean="0"/>
              <a:t>التملك</a:t>
            </a:r>
            <a:endParaRPr lang="ar-IQ" sz="2400" dirty="0"/>
          </a:p>
          <a:p>
            <a:pPr marL="114300" indent="0" algn="just" rtl="1">
              <a:buNone/>
            </a:pPr>
            <a:r>
              <a:rPr lang="ar-IQ" sz="2400" dirty="0" smtClean="0"/>
              <a:t>- تسمى </a:t>
            </a:r>
            <a:r>
              <a:rPr lang="ar-IQ" sz="2400" dirty="0"/>
              <a:t>ملكية الإنسان بـ «الملكية المجازية</a:t>
            </a:r>
            <a:r>
              <a:rPr lang="ar-IQ" sz="2400" dirty="0" smtClean="0"/>
              <a:t>» فالملك </a:t>
            </a:r>
            <a:r>
              <a:rPr lang="ar-IQ" sz="2400" dirty="0"/>
              <a:t>الحقيقي لله تعالى وحده, وان الانسان مستخلف فيه </a:t>
            </a:r>
            <a:endParaRPr lang="ar-IQ" sz="2400" dirty="0" smtClean="0"/>
          </a:p>
          <a:p>
            <a:pPr algn="just" rtl="1">
              <a:buFontTx/>
              <a:buChar char="-"/>
            </a:pPr>
            <a:r>
              <a:rPr lang="ar-IQ" sz="2400" dirty="0" smtClean="0"/>
              <a:t>ان </a:t>
            </a:r>
            <a:r>
              <a:rPr lang="ar-IQ" sz="2400" dirty="0"/>
              <a:t>حق التملك المقرر للإنسان مقيد بأن يكون مشروعاً ومن مصدر غير </a:t>
            </a:r>
            <a:r>
              <a:rPr lang="ar-IQ" sz="2400" dirty="0" smtClean="0"/>
              <a:t>محرم.</a:t>
            </a:r>
          </a:p>
          <a:p>
            <a:pPr algn="just" rtl="1">
              <a:buFontTx/>
              <a:buChar char="-"/>
            </a:pPr>
            <a:r>
              <a:rPr lang="ar-IQ" sz="2400" dirty="0" smtClean="0"/>
              <a:t> إن </a:t>
            </a:r>
            <a:r>
              <a:rPr lang="ar-IQ" sz="2400" dirty="0"/>
              <a:t>الله تعالى قد تفضل على عباده فمنحهم حق تملك هذه الاموال بما يتفق والفطرة البشرية التي تميل إلى حب الأموال والحرص عليها لقوله تعالى: ( وتحبون المال ما جما )  </a:t>
            </a:r>
            <a:r>
              <a:rPr lang="ar-IQ" sz="2400" dirty="0" smtClean="0"/>
              <a:t>.</a:t>
            </a:r>
          </a:p>
          <a:p>
            <a:pPr algn="just" rtl="1">
              <a:buFontTx/>
              <a:buChar char="-"/>
            </a:pPr>
            <a:r>
              <a:rPr lang="ar-IQ" sz="2400" dirty="0" smtClean="0"/>
              <a:t>حرم </a:t>
            </a:r>
            <a:r>
              <a:rPr lang="ar-IQ" sz="2400" dirty="0"/>
              <a:t>الله تعالى أي اعتداء على ملك الغير كون هذا الاعتداء يمثل انتهاكاً صارخاً لحق الملكية ومنها تحريم السرقة وقطع الطريق والاحتيال وغيرها مما يقع من جرائم على </a:t>
            </a:r>
            <a:r>
              <a:rPr lang="ar-IQ" sz="2400" dirty="0" smtClean="0"/>
              <a:t>الأموال</a:t>
            </a:r>
          </a:p>
          <a:p>
            <a:pPr algn="just" rtl="1">
              <a:buFontTx/>
              <a:buChar char="-"/>
            </a:pPr>
            <a:r>
              <a:rPr lang="ar-IQ" sz="2400" dirty="0" smtClean="0"/>
              <a:t> </a:t>
            </a:r>
            <a:r>
              <a:rPr lang="ar-IQ" sz="2400" dirty="0"/>
              <a:t>كما حث الإنسان على الدفاع عن أمواله وممتلكاته، وجعل من يقتل دون ماله «شهيداً».</a:t>
            </a:r>
            <a:endParaRPr lang="en-US" sz="2400" dirty="0"/>
          </a:p>
          <a:p>
            <a:pPr marL="114300" indent="0" algn="just" rtl="1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4582047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21"/>
          <p:cNvSpPr txBox="1">
            <a:spLocks noGrp="1"/>
          </p:cNvSpPr>
          <p:nvPr>
            <p:ph type="title"/>
          </p:nvPr>
        </p:nvSpPr>
        <p:spPr>
          <a:xfrm>
            <a:off x="-352338" y="0"/>
            <a:ext cx="7818539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 rtl="1">
              <a:lnSpc>
                <a:spcPct val="150000"/>
              </a:lnSpc>
            </a:pPr>
            <a:r>
              <a:rPr lang="ar-IQ" sz="2800" b="1" dirty="0"/>
              <a:t>اهم صور حقوق الانسان في الشريعة الإسلامية</a:t>
            </a:r>
          </a:p>
        </p:txBody>
      </p:sp>
      <p:sp>
        <p:nvSpPr>
          <p:cNvPr id="140" name="Google Shape;140;p21"/>
          <p:cNvSpPr txBox="1">
            <a:spLocks noGrp="1"/>
          </p:cNvSpPr>
          <p:nvPr>
            <p:ph type="body" idx="1"/>
          </p:nvPr>
        </p:nvSpPr>
        <p:spPr>
          <a:xfrm>
            <a:off x="449249" y="1226487"/>
            <a:ext cx="8495968" cy="55639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114300" indent="0" algn="just" rtl="1">
              <a:lnSpc>
                <a:spcPct val="150000"/>
              </a:lnSpc>
              <a:buNone/>
            </a:pPr>
            <a:r>
              <a:rPr lang="ar-IQ" sz="2400" b="1" dirty="0"/>
              <a:t>سادساً :حق الانسان في تكوين الاسرة و رعايتها</a:t>
            </a:r>
            <a:endParaRPr lang="en-US" sz="2400" dirty="0"/>
          </a:p>
          <a:p>
            <a:pPr marL="114300" indent="0" algn="just" rtl="1">
              <a:lnSpc>
                <a:spcPct val="150000"/>
              </a:lnSpc>
              <a:buNone/>
            </a:pPr>
            <a:r>
              <a:rPr lang="ar-IQ" sz="2400" dirty="0" smtClean="0"/>
              <a:t>الأسرة هي نواة </a:t>
            </a:r>
            <a:r>
              <a:rPr lang="ar-IQ" sz="2400" dirty="0"/>
              <a:t>المجتمع، </a:t>
            </a:r>
            <a:r>
              <a:rPr lang="ar-IQ" sz="2400" dirty="0" smtClean="0"/>
              <a:t>لذلك عني </a:t>
            </a:r>
            <a:r>
              <a:rPr lang="ar-IQ" sz="2400" dirty="0"/>
              <a:t>الإسلام عناية كبيرة </a:t>
            </a:r>
            <a:r>
              <a:rPr lang="ar-IQ" sz="2400" dirty="0" smtClean="0"/>
              <a:t>بها ونظم </a:t>
            </a:r>
            <a:r>
              <a:rPr lang="ar-IQ" sz="2400" dirty="0"/>
              <a:t>أحكامها بما يضمن الترابط </a:t>
            </a:r>
            <a:r>
              <a:rPr lang="ar-IQ" sz="2400" dirty="0" smtClean="0"/>
              <a:t>الأسري.</a:t>
            </a:r>
          </a:p>
          <a:p>
            <a:pPr marL="114300" indent="0" algn="just" rtl="1">
              <a:lnSpc>
                <a:spcPct val="150000"/>
              </a:lnSpc>
              <a:buNone/>
            </a:pPr>
            <a:r>
              <a:rPr lang="ar-IQ" sz="2400" dirty="0" smtClean="0"/>
              <a:t>-اكد الاسلام على اختيار </a:t>
            </a:r>
            <a:r>
              <a:rPr lang="ar-IQ" sz="2400" dirty="0"/>
              <a:t>الزوجة الصالحة وحسن المعاشرة الزوجية </a:t>
            </a:r>
            <a:r>
              <a:rPr lang="ar-IQ" sz="2400" dirty="0" smtClean="0"/>
              <a:t>، قال تعالى(ومن </a:t>
            </a:r>
            <a:r>
              <a:rPr lang="ar-IQ" sz="2400" dirty="0" err="1" smtClean="0"/>
              <a:t>اياته</a:t>
            </a:r>
            <a:r>
              <a:rPr lang="ar-IQ" sz="2400" dirty="0" smtClean="0"/>
              <a:t> </a:t>
            </a:r>
            <a:r>
              <a:rPr lang="ar-IQ" sz="2400" dirty="0"/>
              <a:t>أن خلق لكم من أنفسكم </a:t>
            </a:r>
            <a:r>
              <a:rPr lang="ar-IQ" sz="2400" dirty="0" smtClean="0"/>
              <a:t>أزواجا) .</a:t>
            </a:r>
            <a:endParaRPr lang="ar-IQ" sz="2400" dirty="0"/>
          </a:p>
          <a:p>
            <a:pPr marL="114300" indent="0" algn="just" rtl="1">
              <a:lnSpc>
                <a:spcPct val="150000"/>
              </a:lnSpc>
              <a:buNone/>
            </a:pPr>
            <a:r>
              <a:rPr lang="ar-IQ" sz="2400" dirty="0" smtClean="0"/>
              <a:t>- كما </a:t>
            </a:r>
            <a:r>
              <a:rPr lang="ar-IQ" sz="2400" dirty="0"/>
              <a:t>فرض على الرجل نفقة الزوجة لقوله </a:t>
            </a:r>
            <a:r>
              <a:rPr lang="ar-IQ" sz="2400" dirty="0" smtClean="0"/>
              <a:t>تعالى (ولهن </a:t>
            </a:r>
            <a:r>
              <a:rPr lang="ar-IQ" sz="2400" dirty="0"/>
              <a:t>مثل الذي عليهنّ بالمعروف وللرجال عليهن </a:t>
            </a:r>
            <a:r>
              <a:rPr lang="ar-IQ" sz="2400" dirty="0" smtClean="0"/>
              <a:t>درجة).</a:t>
            </a:r>
          </a:p>
          <a:p>
            <a:pPr marL="114300" indent="0" algn="just" rtl="1">
              <a:lnSpc>
                <a:spcPct val="150000"/>
              </a:lnSpc>
              <a:buNone/>
            </a:pPr>
            <a:r>
              <a:rPr lang="ar-IQ" sz="2400" dirty="0" smtClean="0"/>
              <a:t> </a:t>
            </a:r>
            <a:r>
              <a:rPr lang="ar-IQ" sz="2400" dirty="0"/>
              <a:t>-</a:t>
            </a:r>
            <a:r>
              <a:rPr lang="ar-IQ" sz="2400" dirty="0" smtClean="0"/>
              <a:t>واحترام </a:t>
            </a:r>
            <a:r>
              <a:rPr lang="ar-IQ" sz="2400" dirty="0"/>
              <a:t>الوالدين وبرهما </a:t>
            </a:r>
            <a:r>
              <a:rPr lang="ar-IQ" sz="2400" dirty="0" smtClean="0"/>
              <a:t>، قال </a:t>
            </a:r>
            <a:r>
              <a:rPr lang="ar-IQ" sz="2400" dirty="0"/>
              <a:t>تعالى : ( وبالوالدين </a:t>
            </a:r>
            <a:r>
              <a:rPr lang="ar-IQ" sz="2400" dirty="0" smtClean="0"/>
              <a:t>إحسانا </a:t>
            </a:r>
            <a:r>
              <a:rPr lang="ar-IQ" sz="2400" dirty="0"/>
              <a:t>)  وقوله </a:t>
            </a:r>
            <a:r>
              <a:rPr lang="ar-IQ" sz="2400" dirty="0" smtClean="0"/>
              <a:t>تعالى(وبرا </a:t>
            </a:r>
            <a:r>
              <a:rPr lang="ar-IQ" sz="2400" dirty="0"/>
              <a:t>بولديه ولم يكن جبارا عصيا </a:t>
            </a:r>
            <a:r>
              <a:rPr lang="ar-IQ" sz="2400" dirty="0" smtClean="0"/>
              <a:t>)، بل </a:t>
            </a:r>
            <a:r>
              <a:rPr lang="ar-IQ" sz="2400" dirty="0"/>
              <a:t>إن النبي الأكرم ﷺ قد جعل من بر الوالدين بمثابة الجهاد</a:t>
            </a:r>
            <a:endParaRPr lang="en-US" sz="2400" dirty="0"/>
          </a:p>
          <a:p>
            <a:pPr marL="114300" indent="0" algn="just" rtl="1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9997720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1361</TotalTime>
  <Words>1309</Words>
  <Application>Microsoft Office PowerPoint</Application>
  <PresentationFormat>عرض على الشاشة (3:4)‏</PresentationFormat>
  <Paragraphs>95</Paragraphs>
  <Slides>14</Slides>
  <Notes>14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14</vt:i4>
      </vt:variant>
    </vt:vector>
  </HeadingPairs>
  <TitlesOfParts>
    <vt:vector size="18" baseType="lpstr">
      <vt:lpstr>Arial</vt:lpstr>
      <vt:lpstr>Calibri</vt:lpstr>
      <vt:lpstr>Wingdings</vt:lpstr>
      <vt:lpstr>Office Theme</vt:lpstr>
      <vt:lpstr>مفاهيم حقوق الإنسان</vt:lpstr>
      <vt:lpstr>الموضوعات : </vt:lpstr>
      <vt:lpstr>اهم صور حقوق الانسان في الشريعة الإسلامية</vt:lpstr>
      <vt:lpstr>اهم صور حقوق الانسان في الشريعة الإسلامية</vt:lpstr>
      <vt:lpstr>اهم صور حقوق الانسان في الشريعة الإسلامية</vt:lpstr>
      <vt:lpstr>اهم صور حقوق الانسان في الشريعة الإسلامية</vt:lpstr>
      <vt:lpstr>اهم صور حقوق الانسان في الشريعة الإسلامية</vt:lpstr>
      <vt:lpstr>اهم صور حقوق الانسان في الشريعة الإسلامية</vt:lpstr>
      <vt:lpstr>اهم صور حقوق الانسان في الشريعة الإسلامية</vt:lpstr>
      <vt:lpstr>اهم صور حقوق الانسان في الشريعة الإسلامية</vt:lpstr>
      <vt:lpstr>اهم صور حقوق الانسان في الشريعة الإسلامية</vt:lpstr>
      <vt:lpstr>اهم صور حقوق الانسان في الشريعة الإسلامية</vt:lpstr>
      <vt:lpstr>اهم صور حقوق الانسان في الشريعة الإسلامية</vt:lpstr>
      <vt:lpstr>الخاتمة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مفاهيم حقوق الإنسان</dc:title>
  <dc:creator>Dr Saherah</dc:creator>
  <cp:lastModifiedBy>Maher</cp:lastModifiedBy>
  <cp:revision>86</cp:revision>
  <dcterms:modified xsi:type="dcterms:W3CDTF">2022-05-23T16:29:58Z</dcterms:modified>
</cp:coreProperties>
</file>