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6"/>
  </p:notesMasterIdLst>
  <p:handoutMasterIdLst>
    <p:handoutMasterId r:id="rId17"/>
  </p:handoutMasterIdLst>
  <p:sldIdLst>
    <p:sldId id="256" r:id="rId2"/>
    <p:sldId id="339" r:id="rId3"/>
    <p:sldId id="341" r:id="rId4"/>
    <p:sldId id="366" r:id="rId5"/>
    <p:sldId id="365" r:id="rId6"/>
    <p:sldId id="360" r:id="rId7"/>
    <p:sldId id="342" r:id="rId8"/>
    <p:sldId id="361" r:id="rId9"/>
    <p:sldId id="363" r:id="rId10"/>
    <p:sldId id="362" r:id="rId11"/>
    <p:sldId id="343" r:id="rId12"/>
    <p:sldId id="344" r:id="rId13"/>
    <p:sldId id="364" r:id="rId14"/>
    <p:sldId id="35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2" autoAdjust="0"/>
    <p:restoredTop sz="78046" autoAdjust="0"/>
  </p:normalViewPr>
  <p:slideViewPr>
    <p:cSldViewPr snapToGrid="0">
      <p:cViewPr>
        <p:scale>
          <a:sx n="75" d="100"/>
          <a:sy n="75" d="100"/>
        </p:scale>
        <p:origin x="-907" y="-293"/>
      </p:cViewPr>
      <p:guideLst>
        <p:guide orient="horz" pos="2160"/>
        <p:guide pos="3840"/>
      </p:guideLst>
    </p:cSldViewPr>
  </p:slideViewPr>
  <p:notesTextViewPr>
    <p:cViewPr>
      <p:scale>
        <a:sx n="1" d="1"/>
        <a:sy n="1" d="1"/>
      </p:scale>
      <p:origin x="0" y="0"/>
    </p:cViewPr>
  </p:notesTextViewPr>
  <p:sorterViewPr>
    <p:cViewPr>
      <p:scale>
        <a:sx n="100" d="100"/>
        <a:sy n="100" d="100"/>
      </p:scale>
      <p:origin x="0" y="5136"/>
    </p:cViewPr>
  </p:sorterViewPr>
  <p:notesViewPr>
    <p:cSldViewPr snapToGrid="0">
      <p:cViewPr varScale="1">
        <p:scale>
          <a:sx n="64" d="100"/>
          <a:sy n="64" d="100"/>
        </p:scale>
        <p:origin x="-3082"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188153-0D03-4830-91B1-FACAA00AA4FA}" type="datetime1">
              <a:rPr lang="en-US" smtClean="0"/>
              <a:t>12/24/2022</a:t>
            </a:fld>
            <a:endParaRPr lang="en-US"/>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4D19F-CD87-4A3D-B833-7CA191FE7016}" type="slidenum">
              <a:rPr lang="en-US" smtClean="0"/>
              <a:t>‹#›</a:t>
            </a:fld>
            <a:endParaRPr lang="en-US"/>
          </a:p>
        </p:txBody>
      </p:sp>
    </p:spTree>
    <p:extLst>
      <p:ext uri="{BB962C8B-B14F-4D97-AF65-F5344CB8AC3E}">
        <p14:creationId xmlns:p14="http://schemas.microsoft.com/office/powerpoint/2010/main" val="7852229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93074F-F4B0-4103-9F7F-71E5B199252D}" type="datetime1">
              <a:rPr lang="en-US" smtClean="0"/>
              <a:t>12/24/2022</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ADA62-A0F4-434E-AAB1-0D36E859A8B4}" type="slidenum">
              <a:rPr lang="en-US" smtClean="0"/>
              <a:t>‹#›</a:t>
            </a:fld>
            <a:endParaRPr lang="en-US"/>
          </a:p>
        </p:txBody>
      </p:sp>
    </p:spTree>
    <p:extLst>
      <p:ext uri="{BB962C8B-B14F-4D97-AF65-F5344CB8AC3E}">
        <p14:creationId xmlns:p14="http://schemas.microsoft.com/office/powerpoint/2010/main" val="29292282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12/24/2022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2</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12/24/2022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11</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12/24/2022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12</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12/24/2022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13</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12/24/2022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14</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12/24/2022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3</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12/24/2022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4</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12/24/2022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5</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12/24/2022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6</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12/24/2022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7</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12/24/2022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8</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12/24/2022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9</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12/24/2022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10</a:t>
            </a:fld>
            <a:endParaRPr lang="en-US"/>
          </a:p>
        </p:txBody>
      </p:sp>
    </p:spTree>
    <p:extLst>
      <p:ext uri="{BB962C8B-B14F-4D97-AF65-F5344CB8AC3E}">
        <p14:creationId xmlns:p14="http://schemas.microsoft.com/office/powerpoint/2010/main" val="1022820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5" y="0"/>
            <a:ext cx="12231161"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2"/>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3" y="5037663"/>
            <a:ext cx="897467" cy="279400"/>
          </a:xfrm>
        </p:spPr>
        <p:txBody>
          <a:bodyPr/>
          <a:lstStyle/>
          <a:p>
            <a:fld id="{B9D96261-D562-4F29-B6A9-3D5AB21AF37E}" type="datetime1">
              <a:rPr lang="en-US" smtClean="0"/>
              <a:t>12/24/2022</a:t>
            </a:fld>
            <a:endParaRPr lang="en-US"/>
          </a:p>
        </p:txBody>
      </p:sp>
      <p:sp>
        <p:nvSpPr>
          <p:cNvPr id="5" name="Footer Placeholder 4"/>
          <p:cNvSpPr>
            <a:spLocks noGrp="1"/>
          </p:cNvSpPr>
          <p:nvPr>
            <p:ph type="ftr" sz="quarter" idx="11"/>
          </p:nvPr>
        </p:nvSpPr>
        <p:spPr>
          <a:xfrm>
            <a:off x="2692398" y="5037663"/>
            <a:ext cx="5214635" cy="279400"/>
          </a:xfrm>
        </p:spPr>
        <p:txBody>
          <a:bodyPr/>
          <a:lstStyle/>
          <a:p>
            <a:endParaRPr lang="en-US"/>
          </a:p>
        </p:txBody>
      </p:sp>
      <p:sp>
        <p:nvSpPr>
          <p:cNvPr id="6" name="Slide Number Placeholder 5"/>
          <p:cNvSpPr>
            <a:spLocks noGrp="1"/>
          </p:cNvSpPr>
          <p:nvPr>
            <p:ph type="sldNum" sz="quarter" idx="12"/>
          </p:nvPr>
        </p:nvSpPr>
        <p:spPr>
          <a:xfrm>
            <a:off x="8956902" y="5037663"/>
            <a:ext cx="551166" cy="279400"/>
          </a:xfrm>
        </p:spPr>
        <p:txBody>
          <a:bodyPr/>
          <a:lstStyle/>
          <a:p>
            <a:fld id="{5953F695-DE56-40D5-B4A3-0974E3FA882C}" type="slidenum">
              <a:rPr lang="en-US" smtClean="0"/>
              <a:t>‹#›</a:t>
            </a:fld>
            <a:endParaRPr lang="en-US"/>
          </a:p>
        </p:txBody>
      </p:sp>
      <p:cxnSp>
        <p:nvCxnSpPr>
          <p:cNvPr id="15" name="Straight Connector 14"/>
          <p:cNvCxnSpPr/>
          <p:nvPr/>
        </p:nvCxnSpPr>
        <p:spPr>
          <a:xfrm>
            <a:off x="2692401"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2123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2"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8" y="1041400"/>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2"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34F06-0DB4-45D1-B059-D114F02DD344}" type="datetime1">
              <a:rPr lang="en-US" smtClean="0"/>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121879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9"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9" y="4343400"/>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8B21EE-5725-4DD0-895A-BBBAAE357CEB}" type="datetime1">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5" name="Straight Connector 14"/>
          <p:cNvCxnSpPr/>
          <p:nvPr/>
        </p:nvCxnSpPr>
        <p:spPr>
          <a:xfrm>
            <a:off x="1396170"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97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3"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2" y="4343400"/>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6864D8-FB2E-4B29-9059-0172820A6E08}" type="datetime1">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
        <p:nvSpPr>
          <p:cNvPr id="14" name="TextBox 13"/>
          <p:cNvSpPr txBox="1"/>
          <p:nvPr/>
        </p:nvSpPr>
        <p:spPr>
          <a:xfrm>
            <a:off x="862012"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70"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3015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31A7D-2A36-468D-89A6-FBDB8782F79C}" type="datetime1">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54601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4EB31B-B50A-4D5A-B5A8-E2281759EEBD}" type="datetime1">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
        <p:nvSpPr>
          <p:cNvPr id="12" name="TextBox 11"/>
          <p:cNvSpPr txBox="1"/>
          <p:nvPr/>
        </p:nvSpPr>
        <p:spPr>
          <a:xfrm>
            <a:off x="862012"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70"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3718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2" y="4470400"/>
            <a:ext cx="9609669"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F8C206-4C0F-4EAD-BBF7-3490D4C6AE99}" type="datetime1">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5" name="Straight Connector 14"/>
          <p:cNvCxnSpPr/>
          <p:nvPr/>
        </p:nvCxnSpPr>
        <p:spPr>
          <a:xfrm>
            <a:off x="1396170"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5064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BC519F-9160-4A17-B7D0-BEEE93BD86A2}" type="datetime1">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5863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7" y="982132"/>
            <a:ext cx="1890894"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6"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460D7D-2D60-4068-BCEF-47F681A1A696}" type="datetime1">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8863890" y="990601"/>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4922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1143000"/>
          </a:xfrm>
        </p:spPr>
        <p:txBody>
          <a:bodyPr/>
          <a:lstStyle/>
          <a:p>
            <a:r>
              <a:rPr lang="tr-TR" smtClean="0"/>
              <a:t>Asıl başlık stili için tıklatın</a:t>
            </a:r>
            <a:endParaRPr lang="en-US"/>
          </a:p>
        </p:txBody>
      </p:sp>
      <p:sp>
        <p:nvSpPr>
          <p:cNvPr id="3" name="Tablo Yer Tutucusu 2"/>
          <p:cNvSpPr>
            <a:spLocks noGrp="1"/>
          </p:cNvSpPr>
          <p:nvPr>
            <p:ph type="tbl" idx="1"/>
          </p:nvPr>
        </p:nvSpPr>
        <p:spPr>
          <a:xfrm>
            <a:off x="609600" y="1600202"/>
            <a:ext cx="10972800" cy="4525963"/>
          </a:xfrm>
        </p:spPr>
        <p:txBody>
          <a:bodyPr/>
          <a:lstStyle/>
          <a:p>
            <a:endParaRPr lang="en-US"/>
          </a:p>
        </p:txBody>
      </p:sp>
      <p:sp>
        <p:nvSpPr>
          <p:cNvPr id="4" name="Veri Yer Tutucusu 3"/>
          <p:cNvSpPr>
            <a:spLocks noGrp="1"/>
          </p:cNvSpPr>
          <p:nvPr>
            <p:ph type="dt" sz="half" idx="10"/>
          </p:nvPr>
        </p:nvSpPr>
        <p:spPr>
          <a:xfrm>
            <a:off x="609600" y="6245225"/>
            <a:ext cx="2844800" cy="476250"/>
          </a:xfrm>
        </p:spPr>
        <p:txBody>
          <a:bodyPr/>
          <a:lstStyle>
            <a:lvl1pPr>
              <a:defRPr/>
            </a:lvl1pPr>
          </a:lstStyle>
          <a:p>
            <a:fld id="{84AD1365-ED2D-451F-9E93-891818D5D86E}" type="datetime1">
              <a:rPr lang="en-US" smtClean="0"/>
              <a:t>12/24/2022</a:t>
            </a:fld>
            <a:endParaRPr lang="en-GB"/>
          </a:p>
        </p:txBody>
      </p:sp>
      <p:sp>
        <p:nvSpPr>
          <p:cNvPr id="5" name="Altbilgi Yer Tutucusu 4"/>
          <p:cNvSpPr>
            <a:spLocks noGrp="1"/>
          </p:cNvSpPr>
          <p:nvPr>
            <p:ph type="ftr" sz="quarter" idx="11"/>
          </p:nvPr>
        </p:nvSpPr>
        <p:spPr>
          <a:xfrm>
            <a:off x="4165600" y="6245225"/>
            <a:ext cx="3860800" cy="476250"/>
          </a:xfrm>
        </p:spPr>
        <p:txBody>
          <a:bodyPr/>
          <a:lstStyle>
            <a:lvl1pPr>
              <a:defRPr/>
            </a:lvl1pPr>
          </a:lstStyle>
          <a:p>
            <a:endParaRPr lang="en-GB"/>
          </a:p>
        </p:txBody>
      </p:sp>
      <p:sp>
        <p:nvSpPr>
          <p:cNvPr id="6" name="Slayt Numarası Yer Tutucusu 5"/>
          <p:cNvSpPr>
            <a:spLocks noGrp="1"/>
          </p:cNvSpPr>
          <p:nvPr>
            <p:ph type="sldNum" sz="quarter" idx="12"/>
          </p:nvPr>
        </p:nvSpPr>
        <p:spPr>
          <a:xfrm>
            <a:off x="8737600" y="6245225"/>
            <a:ext cx="2844800" cy="476250"/>
          </a:xfrm>
        </p:spPr>
        <p:txBody>
          <a:bodyPr/>
          <a:lstStyle>
            <a:lvl1pPr>
              <a:defRPr/>
            </a:lvl1pPr>
          </a:lstStyle>
          <a:p>
            <a:fld id="{B38094A5-13EA-4178-A8FC-F10059BD0D2D}" type="slidenum">
              <a:rPr lang="en-GB"/>
              <a:pPr/>
              <a:t>‹#›</a:t>
            </a:fld>
            <a:endParaRPr lang="en-GB"/>
          </a:p>
        </p:txBody>
      </p:sp>
    </p:spTree>
    <p:extLst>
      <p:ext uri="{BB962C8B-B14F-4D97-AF65-F5344CB8AC3E}">
        <p14:creationId xmlns:p14="http://schemas.microsoft.com/office/powerpoint/2010/main" val="1300712119"/>
      </p:ext>
    </p:extLst>
  </p:cSld>
  <p:clrMapOvr>
    <a:masterClrMapping/>
  </p:clrMapOvr>
  <p:transition>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D22A58-E1F8-4406-80D7-3F28C62972F6}" type="datetime1">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2955975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8"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5C7B3-EEB2-4BC8-9827-525F4FB78B51}" type="datetime1">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6" name="Straight Connector 15"/>
          <p:cNvCxnSpPr/>
          <p:nvPr/>
        </p:nvCxnSpPr>
        <p:spPr>
          <a:xfrm>
            <a:off x="2012724"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2543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394DFA-E8DF-4E82-A5CF-408604EA7D2C}" type="datetime1">
              <a:rPr lang="en-US" smtClean="0"/>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36088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1"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1" y="3243263"/>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3"/>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3113C8-67A3-410A-89F4-4C72F691EC87}" type="datetime1">
              <a:rPr lang="en-US" smtClean="0"/>
              <a:t>12/24/2022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3F695-DE56-40D5-B4A3-0974E3FA882C}" type="slidenum">
              <a:rPr lang="en-US" smtClean="0"/>
              <a:t>‹#›</a:t>
            </a:fld>
            <a:endParaRPr lang="en-US"/>
          </a:p>
        </p:txBody>
      </p:sp>
      <p:cxnSp>
        <p:nvCxnSpPr>
          <p:cNvPr id="18" name="Straight Connector 17"/>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015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B394C8-DB23-4789-A1A5-491492876949}" type="datetime1">
              <a:rPr lang="en-US" smtClean="0"/>
              <a:t>12/24/2022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487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940B-74D1-4ED7-BB17-231C8229B959}" type="datetime1">
              <a:rPr lang="en-US" smtClean="0"/>
              <a:t>12/24/2022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388240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3"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9" y="982132"/>
            <a:ext cx="5469467"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3"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3C653-1223-443D-9606-1E9579F0B6A2}" type="datetime1">
              <a:rPr lang="en-US" smtClean="0"/>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cxnSp>
        <p:nvCxnSpPr>
          <p:cNvPr id="16" name="Straight Connector 15"/>
          <p:cNvCxnSpPr/>
          <p:nvPr/>
        </p:nvCxnSpPr>
        <p:spPr>
          <a:xfrm>
            <a:off x="1396170"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8585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7"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3" y="1041400"/>
            <a:ext cx="3063348"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7"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E94E02-9AF6-4311-A6AA-50FFC6C93F31}" type="datetime1">
              <a:rPr lang="en-US" smtClean="0"/>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2187789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7" y="0"/>
            <a:ext cx="12229963"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4"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2"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1"/>
            <a:ext cx="1600201"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9E21B7-4181-47D5-AE4D-13D62D5740B8}" type="datetime1">
              <a:rPr lang="en-US" smtClean="0"/>
              <a:t>12/24/2022</a:t>
            </a:fld>
            <a:endParaRPr lang="en-US"/>
          </a:p>
        </p:txBody>
      </p:sp>
      <p:sp>
        <p:nvSpPr>
          <p:cNvPr id="5" name="Footer Placeholder 4"/>
          <p:cNvSpPr>
            <a:spLocks noGrp="1"/>
          </p:cNvSpPr>
          <p:nvPr>
            <p:ph type="ftr" sz="quarter" idx="3"/>
          </p:nvPr>
        </p:nvSpPr>
        <p:spPr>
          <a:xfrm>
            <a:off x="1295402" y="5969001"/>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3" y="5969001"/>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53F695-DE56-40D5-B4A3-0974E3FA882C}" type="slidenum">
              <a:rPr lang="en-US" smtClean="0"/>
              <a:t>‹#›</a:t>
            </a:fld>
            <a:endParaRPr lang="en-US"/>
          </a:p>
        </p:txBody>
      </p:sp>
    </p:spTree>
    <p:extLst>
      <p:ext uri="{BB962C8B-B14F-4D97-AF65-F5344CB8AC3E}">
        <p14:creationId xmlns:p14="http://schemas.microsoft.com/office/powerpoint/2010/main" val="117525246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Lst>
  <p:hf hdr="0" ft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476500" y="1556238"/>
            <a:ext cx="7454900" cy="8186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82296"/>
            <a:endParaRPr lang="en-US" sz="2400" dirty="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2743200" y="2374900"/>
            <a:ext cx="6736079" cy="29210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5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b="1" dirty="0" smtClean="0">
              <a:latin typeface="Times New Roman" panose="02020603050405020304" pitchFamily="18" charset="0"/>
              <a:cs typeface="Times New Roman" panose="02020603050405020304" pitchFamily="18" charset="0"/>
            </a:endParaRPr>
          </a:p>
        </p:txBody>
      </p:sp>
      <p:sp>
        <p:nvSpPr>
          <p:cNvPr id="6" name="Date Placeholder 6"/>
          <p:cNvSpPr>
            <a:spLocks noGrp="1"/>
          </p:cNvSpPr>
          <p:nvPr>
            <p:ph type="dt" sz="half" idx="10"/>
          </p:nvPr>
        </p:nvSpPr>
        <p:spPr>
          <a:xfrm>
            <a:off x="-1014047" y="6321669"/>
            <a:ext cx="1905001" cy="457200"/>
          </a:xfrm>
        </p:spPr>
        <p:txBody>
          <a:bodyPr/>
          <a:lstStyle/>
          <a:p>
            <a:pPr fontAlgn="base">
              <a:spcBef>
                <a:spcPct val="0"/>
              </a:spcBef>
              <a:spcAft>
                <a:spcPct val="0"/>
              </a:spcAft>
              <a:defRPr/>
            </a:pPr>
            <a:fld id="{03399456-E3C5-4307-AFCE-205C43B6F93A}" type="datetime1">
              <a:rPr lang="en-US" smtClean="0"/>
              <a:t>12/24/2022</a:t>
            </a:fld>
            <a:endParaRPr lang="en-US" dirty="0" smtClean="0"/>
          </a:p>
        </p:txBody>
      </p:sp>
      <p:sp>
        <p:nvSpPr>
          <p:cNvPr id="7" name="Slide Number Placeholder 7"/>
          <p:cNvSpPr>
            <a:spLocks noGrp="1"/>
          </p:cNvSpPr>
          <p:nvPr>
            <p:ph type="sldNum" sz="quarter" idx="12"/>
          </p:nvPr>
        </p:nvSpPr>
        <p:spPr>
          <a:xfrm>
            <a:off x="9931400" y="6324600"/>
            <a:ext cx="1905001"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6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1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FontTx/>
              <a:buNone/>
            </a:pPr>
            <a:fld id="{CDCC2F32-039C-43AD-A704-B5EE4748AA0A}" type="slidenum">
              <a:rPr lang="en-US" sz="1200" smtClean="0"/>
              <a:pPr>
                <a:spcBef>
                  <a:spcPct val="0"/>
                </a:spcBef>
                <a:buClrTx/>
                <a:buFontTx/>
                <a:buNone/>
              </a:pPr>
              <a:t>1</a:t>
            </a:fld>
            <a:endParaRPr lang="en-US" sz="1200" smtClean="0"/>
          </a:p>
        </p:txBody>
      </p:sp>
      <p:pic>
        <p:nvPicPr>
          <p:cNvPr id="9" name="صورة 2"/>
          <p:cNvPicPr/>
          <p:nvPr/>
        </p:nvPicPr>
        <p:blipFill>
          <a:blip r:embed="rId3">
            <a:extLst>
              <a:ext uri="{28A0092B-C50C-407E-A947-70E740481C1C}">
                <a14:useLocalDpi xmlns:a14="http://schemas.microsoft.com/office/drawing/2010/main" val="0"/>
              </a:ext>
            </a:extLst>
          </a:blip>
          <a:stretch>
            <a:fillRect/>
          </a:stretch>
        </p:blipFill>
        <p:spPr>
          <a:xfrm>
            <a:off x="291496" y="241544"/>
            <a:ext cx="1724025" cy="1724025"/>
          </a:xfrm>
          <a:prstGeom prst="rect">
            <a:avLst/>
          </a:prstGeom>
          <a:ln>
            <a:noFill/>
          </a:ln>
          <a:effectLst>
            <a:softEdge rad="112500"/>
          </a:effectLst>
        </p:spPr>
      </p:pic>
      <p:sp>
        <p:nvSpPr>
          <p:cNvPr id="2" name="Rectangle 1"/>
          <p:cNvSpPr/>
          <p:nvPr/>
        </p:nvSpPr>
        <p:spPr>
          <a:xfrm>
            <a:off x="3421930" y="2374900"/>
            <a:ext cx="5052037" cy="1077218"/>
          </a:xfrm>
          <a:prstGeom prst="rect">
            <a:avLst/>
          </a:prstGeom>
        </p:spPr>
        <p:txBody>
          <a:bodyPr wrap="square">
            <a:spAutoFit/>
          </a:bodyPr>
          <a:lstStyle/>
          <a:p>
            <a:pPr algn="ctr"/>
            <a:r>
              <a:rPr lang="ar-IQ" sz="3200" dirty="0">
                <a:solidFill>
                  <a:schemeClr val="accent2">
                    <a:lumMod val="75000"/>
                  </a:schemeClr>
                </a:solidFill>
                <a:latin typeface="Segoe UI Semibold" panose="020B0702040204020203" pitchFamily="34" charset="0"/>
                <a:cs typeface="Segoe UI Semibold" panose="020B0702040204020203" pitchFamily="34" charset="0"/>
              </a:rPr>
              <a:t>محاضرات في </a:t>
            </a:r>
            <a:r>
              <a:rPr lang="ar-IQ" sz="3200" dirty="0" smtClean="0">
                <a:solidFill>
                  <a:schemeClr val="accent2">
                    <a:lumMod val="75000"/>
                  </a:schemeClr>
                </a:solidFill>
                <a:latin typeface="Segoe UI Semibold" panose="020B0702040204020203" pitchFamily="34" charset="0"/>
                <a:cs typeface="Segoe UI Semibold" panose="020B0702040204020203" pitchFamily="34" charset="0"/>
              </a:rPr>
              <a:t>حقوق الانسان</a:t>
            </a:r>
          </a:p>
          <a:p>
            <a:pPr algn="ctr"/>
            <a:r>
              <a:rPr lang="ar-IQ" sz="3200" dirty="0" smtClean="0">
                <a:solidFill>
                  <a:schemeClr val="accent2">
                    <a:lumMod val="75000"/>
                  </a:schemeClr>
                </a:solidFill>
                <a:latin typeface="Segoe UI Semibold" panose="020B0702040204020203" pitchFamily="34" charset="0"/>
                <a:cs typeface="Segoe UI Semibold" panose="020B0702040204020203" pitchFamily="34" charset="0"/>
              </a:rPr>
              <a:t>للعام الدراسي </a:t>
            </a:r>
            <a:r>
              <a:rPr lang="ar-IQ" sz="3200" dirty="0">
                <a:solidFill>
                  <a:schemeClr val="accent2">
                    <a:lumMod val="75000"/>
                  </a:schemeClr>
                </a:solidFill>
                <a:latin typeface="Segoe UI Semibold" panose="020B0702040204020203" pitchFamily="34" charset="0"/>
                <a:cs typeface="Segoe UI Semibold" panose="020B0702040204020203" pitchFamily="34" charset="0"/>
              </a:rPr>
              <a:t>2022-2023</a:t>
            </a:r>
            <a:endParaRPr lang="en-US" sz="3200" dirty="0">
              <a:solidFill>
                <a:schemeClr val="accent2">
                  <a:lumMod val="75000"/>
                </a:schemeClr>
              </a:solidFill>
              <a:latin typeface="Segoe UI Semibold" panose="020B0702040204020203" pitchFamily="34" charset="0"/>
              <a:cs typeface="Segoe UI Semibold" panose="020B0702040204020203" pitchFamily="34" charset="0"/>
            </a:endParaRPr>
          </a:p>
        </p:txBody>
      </p:sp>
      <p:sp>
        <p:nvSpPr>
          <p:cNvPr id="3" name="Rectangle 2"/>
          <p:cNvSpPr/>
          <p:nvPr/>
        </p:nvSpPr>
        <p:spPr>
          <a:xfrm>
            <a:off x="3048000" y="3755611"/>
            <a:ext cx="6096000" cy="954107"/>
          </a:xfrm>
          <a:prstGeom prst="rect">
            <a:avLst/>
          </a:prstGeom>
        </p:spPr>
        <p:txBody>
          <a:bodyPr>
            <a:spAutoFit/>
          </a:bodyPr>
          <a:lstStyle/>
          <a:p>
            <a:pPr algn="ctr" rtl="1"/>
            <a:r>
              <a:rPr lang="ar-IQ" sz="2800" b="1" smtClean="0">
                <a:solidFill>
                  <a:schemeClr val="accent2">
                    <a:lumMod val="75000"/>
                  </a:schemeClr>
                </a:solidFill>
              </a:rPr>
              <a:t>الاستاذ </a:t>
            </a:r>
            <a:r>
              <a:rPr lang="ar-IQ" sz="2800" b="1" smtClean="0">
                <a:solidFill>
                  <a:schemeClr val="accent2">
                    <a:lumMod val="75000"/>
                  </a:schemeClr>
                </a:solidFill>
              </a:rPr>
              <a:t>الدكتور </a:t>
            </a:r>
            <a:endParaRPr lang="ar-IQ" sz="2800" b="1" dirty="0">
              <a:solidFill>
                <a:schemeClr val="accent2">
                  <a:lumMod val="75000"/>
                </a:schemeClr>
              </a:solidFill>
            </a:endParaRPr>
          </a:p>
          <a:p>
            <a:pPr algn="ctr" rtl="1"/>
            <a:r>
              <a:rPr lang="ar-IQ" sz="2800" b="1" dirty="0">
                <a:solidFill>
                  <a:schemeClr val="accent2">
                    <a:lumMod val="75000"/>
                  </a:schemeClr>
                </a:solidFill>
              </a:rPr>
              <a:t>ساهره قحطان عبد الجبار الحميري</a:t>
            </a:r>
            <a:endParaRPr lang="en-US" altLang="en-US" sz="2800" dirty="0">
              <a:solidFill>
                <a:schemeClr val="accent2">
                  <a:lumMod val="75000"/>
                </a:schemeClr>
              </a:solidFill>
            </a:endParaRPr>
          </a:p>
        </p:txBody>
      </p:sp>
    </p:spTree>
    <p:extLst>
      <p:ext uri="{BB962C8B-B14F-4D97-AF65-F5344CB8AC3E}">
        <p14:creationId xmlns:p14="http://schemas.microsoft.com/office/powerpoint/2010/main" val="2146898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715467" y="678854"/>
            <a:ext cx="8757920" cy="520454"/>
          </a:xfrm>
        </p:spPr>
        <p:txBody>
          <a:bodyPr>
            <a:noAutofit/>
          </a:bodyPr>
          <a:lstStyle/>
          <a:p>
            <a:pPr marL="1260475" lvl="0" indent="-630238" rtl="1">
              <a:lnSpc>
                <a:spcPct val="150000"/>
              </a:lnSpc>
            </a:pPr>
            <a:r>
              <a:rPr lang="ar-IQ" sz="4000" b="1" dirty="0">
                <a:solidFill>
                  <a:schemeClr val="accent2"/>
                </a:solidFill>
              </a:rPr>
              <a:t>حق الانسان في التصويت والانتخاب والترشيح </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10</a:t>
            </a:fld>
            <a:endParaRPr lang="en-GB"/>
          </a:p>
        </p:txBody>
      </p:sp>
      <p:sp>
        <p:nvSpPr>
          <p:cNvPr id="3" name="Rectangle 2"/>
          <p:cNvSpPr/>
          <p:nvPr/>
        </p:nvSpPr>
        <p:spPr>
          <a:xfrm>
            <a:off x="772996" y="1368601"/>
            <a:ext cx="10642863" cy="5447645"/>
          </a:xfrm>
          <a:prstGeom prst="rect">
            <a:avLst/>
          </a:prstGeom>
        </p:spPr>
        <p:txBody>
          <a:bodyPr wrap="square">
            <a:spAutoFit/>
          </a:bodyPr>
          <a:lstStyle/>
          <a:p>
            <a:pPr lvl="0" algn="just" rtl="1"/>
            <a:r>
              <a:rPr lang="ar-IQ" sz="3200" b="1" dirty="0" smtClean="0">
                <a:solidFill>
                  <a:schemeClr val="accent2"/>
                </a:solidFill>
              </a:rPr>
              <a:t>الترشيح</a:t>
            </a:r>
            <a:r>
              <a:rPr lang="ar-IQ" sz="3200" dirty="0" smtClean="0">
                <a:solidFill>
                  <a:schemeClr val="accent2"/>
                </a:solidFill>
              </a:rPr>
              <a:t> </a:t>
            </a:r>
            <a:r>
              <a:rPr lang="ar-IQ" sz="3200" dirty="0">
                <a:solidFill>
                  <a:schemeClr val="accent2"/>
                </a:solidFill>
              </a:rPr>
              <a:t>: </a:t>
            </a:r>
            <a:r>
              <a:rPr lang="ar-IQ" sz="3200" dirty="0" smtClean="0">
                <a:solidFill>
                  <a:schemeClr val="accent2"/>
                </a:solidFill>
              </a:rPr>
              <a:t>هو تقديم </a:t>
            </a:r>
            <a:r>
              <a:rPr lang="ar-IQ" sz="3200" dirty="0">
                <a:solidFill>
                  <a:schemeClr val="accent2"/>
                </a:solidFill>
              </a:rPr>
              <a:t>الفرد نفسه لانتخابه من قبل المواطنين في الانتخابات العامة التي تجري لمجالس المحافظات او البرلمان بشروط </a:t>
            </a:r>
            <a:r>
              <a:rPr lang="ar-IQ" sz="3200" dirty="0" smtClean="0">
                <a:solidFill>
                  <a:schemeClr val="accent2"/>
                </a:solidFill>
              </a:rPr>
              <a:t>...</a:t>
            </a:r>
          </a:p>
          <a:p>
            <a:pPr lvl="0" algn="just" rtl="1"/>
            <a:r>
              <a:rPr lang="ar-IQ" sz="3200" dirty="0" smtClean="0">
                <a:solidFill>
                  <a:schemeClr val="accent2"/>
                </a:solidFill>
              </a:rPr>
              <a:t>اكد على الترشيح كل من:-</a:t>
            </a:r>
          </a:p>
          <a:p>
            <a:pPr marL="457200" lvl="0" indent="-457200" algn="just" rtl="1">
              <a:buFont typeface="Wingdings" pitchFamily="2" charset="2"/>
              <a:buChar char="v"/>
            </a:pPr>
            <a:r>
              <a:rPr lang="ar-IQ" sz="3200" dirty="0" smtClean="0">
                <a:solidFill>
                  <a:schemeClr val="accent2"/>
                </a:solidFill>
              </a:rPr>
              <a:t>الدستور العراقي عام 2005، للمواطنين رجالا </a:t>
            </a:r>
            <a:r>
              <a:rPr lang="ar-IQ" sz="3200" dirty="0" err="1" smtClean="0">
                <a:solidFill>
                  <a:schemeClr val="accent2"/>
                </a:solidFill>
              </a:rPr>
              <a:t>ونساءا</a:t>
            </a:r>
            <a:r>
              <a:rPr lang="ar-IQ" sz="3200" dirty="0" smtClean="0">
                <a:solidFill>
                  <a:schemeClr val="accent2"/>
                </a:solidFill>
              </a:rPr>
              <a:t> حق المشاركة في الشؤون العامة والتمتع بالحقوق السياسية بما فيها حق التصويت والانتخاب والترشيح</a:t>
            </a:r>
          </a:p>
          <a:p>
            <a:pPr marL="457200" lvl="0" indent="-457200" algn="just" rtl="1">
              <a:buFont typeface="Wingdings" pitchFamily="2" charset="2"/>
              <a:buChar char="v"/>
            </a:pPr>
            <a:r>
              <a:rPr lang="ar-IQ" sz="3200" dirty="0" smtClean="0">
                <a:solidFill>
                  <a:schemeClr val="accent2"/>
                </a:solidFill>
              </a:rPr>
              <a:t>الاعلان العالمي لحقوق الانسان عام 1948، لكل فرد الحق في المشاركة في الشؤون العامة لبلاده اما مباشره او بواسطة ممثلين يختارون اختيارا حرا</a:t>
            </a:r>
          </a:p>
          <a:p>
            <a:pPr marL="457200" lvl="0" indent="-457200" algn="just" rtl="1">
              <a:buFont typeface="Wingdings" pitchFamily="2" charset="2"/>
              <a:buChar char="v"/>
            </a:pPr>
            <a:r>
              <a:rPr lang="ar-IQ" sz="3200" dirty="0" smtClean="0">
                <a:solidFill>
                  <a:schemeClr val="accent2"/>
                </a:solidFill>
              </a:rPr>
              <a:t>الميثاق العربي لحقوق الانسان 1997، الشعب مصدر السلطات والاهلية السياسية حق لكل مواطن رشيد يمارسه طبقا للقانون. </a:t>
            </a:r>
            <a:endParaRPr lang="en-US" sz="3200" dirty="0">
              <a:solidFill>
                <a:schemeClr val="accent2"/>
              </a:solidFill>
            </a:endParaRPr>
          </a:p>
          <a:p>
            <a:pPr algn="just" rtl="1"/>
            <a:endParaRPr lang="ar-IQ" sz="2800" dirty="0">
              <a:solidFill>
                <a:schemeClr val="accent2"/>
              </a:solidFill>
            </a:endParaRPr>
          </a:p>
        </p:txBody>
      </p:sp>
    </p:spTree>
    <p:extLst>
      <p:ext uri="{BB962C8B-B14F-4D97-AF65-F5344CB8AC3E}">
        <p14:creationId xmlns:p14="http://schemas.microsoft.com/office/powerpoint/2010/main" val="2225929578"/>
      </p:ext>
    </p:extLst>
  </p:cSld>
  <p:clrMapOvr>
    <a:masterClrMapping/>
  </p:clrMapOvr>
  <p:transition>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712372"/>
            <a:ext cx="6717205" cy="520454"/>
          </a:xfrm>
        </p:spPr>
        <p:txBody>
          <a:bodyPr>
            <a:noAutofit/>
          </a:bodyPr>
          <a:lstStyle/>
          <a:p>
            <a:pPr rtl="1"/>
            <a:r>
              <a:rPr lang="ar-IQ" sz="4000" b="1" dirty="0">
                <a:solidFill>
                  <a:schemeClr val="accent2"/>
                </a:solidFill>
              </a:rPr>
              <a:t>حق الانسان في تولي الوظائف العامة </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11</a:t>
            </a:fld>
            <a:endParaRPr lang="en-GB"/>
          </a:p>
        </p:txBody>
      </p:sp>
      <p:sp>
        <p:nvSpPr>
          <p:cNvPr id="3" name="Rectangle 2"/>
          <p:cNvSpPr/>
          <p:nvPr/>
        </p:nvSpPr>
        <p:spPr>
          <a:xfrm>
            <a:off x="952105" y="1303936"/>
            <a:ext cx="10275217" cy="4985980"/>
          </a:xfrm>
          <a:prstGeom prst="rect">
            <a:avLst/>
          </a:prstGeom>
        </p:spPr>
        <p:txBody>
          <a:bodyPr wrap="square">
            <a:spAutoFit/>
          </a:bodyPr>
          <a:lstStyle/>
          <a:p>
            <a:pPr algn="just" rtl="1">
              <a:lnSpc>
                <a:spcPct val="150000"/>
              </a:lnSpc>
            </a:pPr>
            <a:r>
              <a:rPr lang="ar-IQ" sz="3600" dirty="0">
                <a:solidFill>
                  <a:schemeClr val="accent2"/>
                </a:solidFill>
              </a:rPr>
              <a:t>ثالثا</a:t>
            </a:r>
            <a:r>
              <a:rPr lang="en-US" sz="3600" dirty="0">
                <a:solidFill>
                  <a:schemeClr val="accent2"/>
                </a:solidFill>
              </a:rPr>
              <a:t>/</a:t>
            </a:r>
            <a:r>
              <a:rPr lang="ar-IQ" sz="3600" dirty="0">
                <a:solidFill>
                  <a:schemeClr val="accent2"/>
                </a:solidFill>
              </a:rPr>
              <a:t>حق الانسان في تولي الوظائف العامة </a:t>
            </a:r>
            <a:endParaRPr lang="en-US" sz="3600" dirty="0">
              <a:solidFill>
                <a:schemeClr val="accent2"/>
              </a:solidFill>
            </a:endParaRPr>
          </a:p>
          <a:p>
            <a:pPr algn="just" rtl="1">
              <a:lnSpc>
                <a:spcPct val="150000"/>
              </a:lnSpc>
            </a:pPr>
            <a:r>
              <a:rPr lang="ar-IQ" sz="3600" dirty="0">
                <a:solidFill>
                  <a:schemeClr val="accent2"/>
                </a:solidFill>
              </a:rPr>
              <a:t>هو صورة من صور حق الانسان في المشاركة في الشؤون العامة لبلاده من خلال العمل بوظيفة عامة  في احدى مؤسسات الدولة والسماح له بالمشاركة في بناء التي ينتمي اليها باستثمار طاقاته ومواهبه ...والحصول على مورد مالي لكسب العيش الكريم له ولأسرته ...</a:t>
            </a:r>
            <a:endParaRPr lang="en-US" sz="3600" dirty="0">
              <a:solidFill>
                <a:schemeClr val="accent2"/>
              </a:solidFill>
            </a:endParaRPr>
          </a:p>
          <a:p>
            <a:pPr algn="just" rtl="1">
              <a:lnSpc>
                <a:spcPct val="150000"/>
              </a:lnSpc>
            </a:pPr>
            <a:endParaRPr lang="ar-IQ" sz="3200" dirty="0">
              <a:solidFill>
                <a:schemeClr val="accent2"/>
              </a:solidFill>
            </a:endParaRPr>
          </a:p>
        </p:txBody>
      </p:sp>
    </p:spTree>
    <p:extLst>
      <p:ext uri="{BB962C8B-B14F-4D97-AF65-F5344CB8AC3E}">
        <p14:creationId xmlns:p14="http://schemas.microsoft.com/office/powerpoint/2010/main" val="3985944264"/>
      </p:ext>
    </p:extLst>
  </p:cSld>
  <p:clrMapOvr>
    <a:masterClrMapping/>
  </p:clrMapOvr>
  <p:transition>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pPr rtl="1"/>
            <a:r>
              <a:rPr lang="ar-IQ" sz="4000" b="1" dirty="0">
                <a:solidFill>
                  <a:schemeClr val="accent2"/>
                </a:solidFill>
              </a:rPr>
              <a:t>حق الانسان في تولي الوظائف العامة </a:t>
            </a:r>
            <a:endParaRPr lang="en-US" sz="4000"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12</a:t>
            </a:fld>
            <a:endParaRPr lang="en-GB"/>
          </a:p>
        </p:txBody>
      </p:sp>
      <p:sp>
        <p:nvSpPr>
          <p:cNvPr id="3" name="Rectangle 2"/>
          <p:cNvSpPr/>
          <p:nvPr/>
        </p:nvSpPr>
        <p:spPr>
          <a:xfrm>
            <a:off x="952105" y="1548718"/>
            <a:ext cx="10275217" cy="4893647"/>
          </a:xfrm>
          <a:prstGeom prst="rect">
            <a:avLst/>
          </a:prstGeom>
        </p:spPr>
        <p:txBody>
          <a:bodyPr wrap="square">
            <a:spAutoFit/>
          </a:bodyPr>
          <a:lstStyle/>
          <a:p>
            <a:pPr algn="just" rtl="1">
              <a:lnSpc>
                <a:spcPct val="150000"/>
              </a:lnSpc>
            </a:pPr>
            <a:r>
              <a:rPr lang="ar-IQ" sz="3200" dirty="0">
                <a:solidFill>
                  <a:schemeClr val="accent2"/>
                </a:solidFill>
              </a:rPr>
              <a:t>لقد اكد على هذا الحق كل من:-</a:t>
            </a:r>
          </a:p>
          <a:p>
            <a:pPr marL="457200" indent="-457200" algn="just" rtl="1">
              <a:lnSpc>
                <a:spcPct val="150000"/>
              </a:lnSpc>
              <a:buFont typeface="Wingdings" pitchFamily="2" charset="2"/>
              <a:buChar char="v"/>
            </a:pPr>
            <a:r>
              <a:rPr lang="ar-IQ" sz="3200" dirty="0">
                <a:solidFill>
                  <a:schemeClr val="accent2"/>
                </a:solidFill>
              </a:rPr>
              <a:t>الاعلان العالمي لحقوق الانسان بالقول (لكل فرد الحق </a:t>
            </a:r>
            <a:r>
              <a:rPr lang="ar-IQ" sz="3200" dirty="0" err="1">
                <a:solidFill>
                  <a:schemeClr val="accent2"/>
                </a:solidFill>
              </a:rPr>
              <a:t>بادارة</a:t>
            </a:r>
            <a:r>
              <a:rPr lang="ar-IQ" sz="3200" dirty="0">
                <a:solidFill>
                  <a:schemeClr val="accent2"/>
                </a:solidFill>
              </a:rPr>
              <a:t> الشؤون العامة لبلاده أما مباشرة وأما بواسطة ممثلين يختارون  اختيارا حراً ....</a:t>
            </a:r>
            <a:endParaRPr lang="en-US" sz="3200" dirty="0">
              <a:solidFill>
                <a:schemeClr val="accent2"/>
              </a:solidFill>
            </a:endParaRPr>
          </a:p>
          <a:p>
            <a:pPr marL="457200" indent="-457200" algn="just" rtl="1">
              <a:lnSpc>
                <a:spcPct val="150000"/>
              </a:lnSpc>
              <a:buFont typeface="Wingdings" pitchFamily="2" charset="2"/>
              <a:buChar char="v"/>
            </a:pPr>
            <a:r>
              <a:rPr lang="ar-IQ" sz="3200" dirty="0">
                <a:solidFill>
                  <a:schemeClr val="accent2"/>
                </a:solidFill>
              </a:rPr>
              <a:t>العهد الدولي للحقوق المدنية والسياسية 1966، فقد نص على ان ( لكل مواطن الحق والفرصة دون أي تمييز في أن يكون له الحق في الحصول على الحدمة العامة في بلاده على اسس عامة من المساواة .</a:t>
            </a:r>
          </a:p>
          <a:p>
            <a:pPr algn="just" rtl="1"/>
            <a:endParaRPr lang="ar-IQ" sz="2400" dirty="0">
              <a:solidFill>
                <a:schemeClr val="accent2"/>
              </a:solidFill>
            </a:endParaRPr>
          </a:p>
        </p:txBody>
      </p:sp>
    </p:spTree>
    <p:extLst>
      <p:ext uri="{BB962C8B-B14F-4D97-AF65-F5344CB8AC3E}">
        <p14:creationId xmlns:p14="http://schemas.microsoft.com/office/powerpoint/2010/main" val="4099493968"/>
      </p:ext>
    </p:extLst>
  </p:cSld>
  <p:clrMapOvr>
    <a:masterClrMapping/>
  </p:clrMapOvr>
  <p:transition>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pPr rtl="1"/>
            <a:r>
              <a:rPr lang="ar-IQ" sz="4000" b="1" dirty="0">
                <a:solidFill>
                  <a:schemeClr val="accent2"/>
                </a:solidFill>
              </a:rPr>
              <a:t>حق الانسان في تولي الوظائف العامة </a:t>
            </a:r>
            <a:endParaRPr lang="en-US" sz="4000"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13</a:t>
            </a:fld>
            <a:endParaRPr lang="en-GB"/>
          </a:p>
        </p:txBody>
      </p:sp>
      <p:sp>
        <p:nvSpPr>
          <p:cNvPr id="3" name="Rectangle 2"/>
          <p:cNvSpPr/>
          <p:nvPr/>
        </p:nvSpPr>
        <p:spPr>
          <a:xfrm>
            <a:off x="952105" y="1548718"/>
            <a:ext cx="10275217" cy="5863144"/>
          </a:xfrm>
          <a:prstGeom prst="rect">
            <a:avLst/>
          </a:prstGeom>
        </p:spPr>
        <p:txBody>
          <a:bodyPr wrap="square">
            <a:spAutoFit/>
          </a:bodyPr>
          <a:lstStyle/>
          <a:p>
            <a:pPr marL="457200" indent="-457200" algn="just" rtl="1">
              <a:buFont typeface="Wingdings" pitchFamily="2" charset="2"/>
              <a:buChar char="v"/>
            </a:pPr>
            <a:r>
              <a:rPr lang="ar-IQ" sz="3200" dirty="0">
                <a:solidFill>
                  <a:schemeClr val="accent2"/>
                </a:solidFill>
              </a:rPr>
              <a:t> الدستور العراقي عام 2005 بشكل غير مباشر من خلال النص ( تكافؤ الفرص حق مكفول لجميع العراقيين وتكفل الدولة اتخاذ الاجراءات اللازمة لتحقيق ذلك... </a:t>
            </a:r>
            <a:endParaRPr lang="ar-IQ" sz="3200" dirty="0" smtClean="0">
              <a:solidFill>
                <a:schemeClr val="accent2"/>
              </a:solidFill>
            </a:endParaRPr>
          </a:p>
          <a:p>
            <a:pPr algn="just" rtl="1"/>
            <a:endParaRPr lang="ar-IQ" sz="3200" dirty="0">
              <a:solidFill>
                <a:schemeClr val="accent2"/>
              </a:solidFill>
            </a:endParaRPr>
          </a:p>
          <a:p>
            <a:pPr algn="just" rtl="1"/>
            <a:endParaRPr lang="ar-IQ" sz="300" dirty="0">
              <a:solidFill>
                <a:schemeClr val="accent2"/>
              </a:solidFill>
            </a:endParaRPr>
          </a:p>
          <a:p>
            <a:pPr algn="just" rtl="1"/>
            <a:r>
              <a:rPr lang="ar-IQ" sz="3200" dirty="0" smtClean="0">
                <a:solidFill>
                  <a:schemeClr val="accent2"/>
                </a:solidFill>
              </a:rPr>
              <a:t>ان المساواة </a:t>
            </a:r>
            <a:r>
              <a:rPr lang="ar-IQ" sz="3200" dirty="0">
                <a:solidFill>
                  <a:schemeClr val="accent2"/>
                </a:solidFill>
              </a:rPr>
              <a:t>في تولي الوظائف العامة </a:t>
            </a:r>
            <a:r>
              <a:rPr lang="ar-IQ" sz="3200" dirty="0" smtClean="0">
                <a:solidFill>
                  <a:schemeClr val="accent2"/>
                </a:solidFill>
              </a:rPr>
              <a:t>هي نسبية </a:t>
            </a:r>
            <a:r>
              <a:rPr lang="ar-IQ" sz="3200" dirty="0">
                <a:solidFill>
                  <a:schemeClr val="accent2"/>
                </a:solidFill>
              </a:rPr>
              <a:t>وليست </a:t>
            </a:r>
            <a:r>
              <a:rPr lang="ar-IQ" sz="3200" dirty="0" smtClean="0">
                <a:solidFill>
                  <a:schemeClr val="accent2"/>
                </a:solidFill>
              </a:rPr>
              <a:t>مطلقة:-</a:t>
            </a:r>
          </a:p>
          <a:p>
            <a:pPr marL="457200" indent="-457200" algn="just" rtl="1">
              <a:buFontTx/>
              <a:buChar char="-"/>
            </a:pPr>
            <a:r>
              <a:rPr lang="ar-IQ" sz="3200" dirty="0" smtClean="0">
                <a:solidFill>
                  <a:schemeClr val="accent2"/>
                </a:solidFill>
              </a:rPr>
              <a:t>ان المتقدمين للوظيفة العامة يكونون متساويين في حال تساويهم امام الشروط المطلوبة للشغل الوظيفي</a:t>
            </a:r>
          </a:p>
          <a:p>
            <a:pPr marL="457200" indent="-457200" algn="just" rtl="1">
              <a:buFontTx/>
              <a:buChar char="-"/>
            </a:pPr>
            <a:r>
              <a:rPr lang="ar-IQ" sz="3200" dirty="0" smtClean="0">
                <a:solidFill>
                  <a:schemeClr val="accent2"/>
                </a:solidFill>
              </a:rPr>
              <a:t>عدم التمييز بين المتقدمين للوظائف بسبب الجنس او العرق او اللون او القومية او الدين او المذهب</a:t>
            </a:r>
            <a:endParaRPr lang="en-US" sz="3200" dirty="0">
              <a:solidFill>
                <a:schemeClr val="accent2"/>
              </a:solidFill>
            </a:endParaRPr>
          </a:p>
          <a:p>
            <a:pPr algn="just" rtl="1">
              <a:lnSpc>
                <a:spcPct val="150000"/>
              </a:lnSpc>
            </a:pPr>
            <a:endParaRPr lang="ar-IQ" sz="3200" dirty="0" smtClean="0">
              <a:solidFill>
                <a:schemeClr val="accent2"/>
              </a:solidFill>
            </a:endParaRPr>
          </a:p>
          <a:p>
            <a:pPr algn="just" rtl="1">
              <a:lnSpc>
                <a:spcPct val="150000"/>
              </a:lnSpc>
            </a:pPr>
            <a:endParaRPr lang="ar-IQ" sz="2400" dirty="0">
              <a:solidFill>
                <a:schemeClr val="accent2"/>
              </a:solidFill>
            </a:endParaRPr>
          </a:p>
        </p:txBody>
      </p:sp>
    </p:spTree>
    <p:extLst>
      <p:ext uri="{BB962C8B-B14F-4D97-AF65-F5344CB8AC3E}">
        <p14:creationId xmlns:p14="http://schemas.microsoft.com/office/powerpoint/2010/main" val="787164910"/>
      </p:ext>
    </p:extLst>
  </p:cSld>
  <p:clrMapOvr>
    <a:masterClrMapping/>
  </p:clrMapOvr>
  <p:transition>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14</a:t>
            </a:fld>
            <a:endParaRPr lang="en-GB" dirty="0"/>
          </a:p>
        </p:txBody>
      </p:sp>
      <p:sp>
        <p:nvSpPr>
          <p:cNvPr id="2" name="Rectangle 1"/>
          <p:cNvSpPr/>
          <p:nvPr/>
        </p:nvSpPr>
        <p:spPr>
          <a:xfrm rot="19637392">
            <a:off x="2274950" y="2931566"/>
            <a:ext cx="6944529" cy="1107996"/>
          </a:xfrm>
          <a:prstGeom prst="rect">
            <a:avLst/>
          </a:prstGeom>
          <a:noFill/>
        </p:spPr>
        <p:txBody>
          <a:bodyPr wrap="none" lIns="91440" tIns="45720" rIns="91440" bIns="45720">
            <a:spAutoFit/>
          </a:bodyPr>
          <a:lstStyle/>
          <a:p>
            <a:pPr algn="ctr"/>
            <a:r>
              <a:rPr lang="ar-IQ" sz="6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شـكــراً لحـسن اصغــائكم</a:t>
            </a:r>
            <a:endParaRPr lang="en-US" sz="6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901469841"/>
      </p:ext>
    </p:extLst>
  </p:cSld>
  <p:clrMapOvr>
    <a:masterClrMapping/>
  </p:clrMapOvr>
  <p:transition>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a:solidFill>
                  <a:schemeClr val="accent2">
                    <a:lumMod val="75000"/>
                  </a:schemeClr>
                </a:solidFill>
              </a:rPr>
              <a:t>الموضوعات</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2</a:t>
            </a:fld>
            <a:endParaRPr lang="en-GB"/>
          </a:p>
        </p:txBody>
      </p:sp>
      <p:sp>
        <p:nvSpPr>
          <p:cNvPr id="2" name="Rectangle 1"/>
          <p:cNvSpPr/>
          <p:nvPr/>
        </p:nvSpPr>
        <p:spPr>
          <a:xfrm>
            <a:off x="2214880" y="1530862"/>
            <a:ext cx="8647561" cy="3970318"/>
          </a:xfrm>
          <a:prstGeom prst="rect">
            <a:avLst/>
          </a:prstGeom>
        </p:spPr>
        <p:txBody>
          <a:bodyPr wrap="square">
            <a:spAutoFit/>
          </a:bodyPr>
          <a:lstStyle/>
          <a:p>
            <a:pPr marL="571500" indent="-571500" algn="r" rtl="1">
              <a:lnSpc>
                <a:spcPct val="150000"/>
              </a:lnSpc>
              <a:buFont typeface="Wingdings" pitchFamily="2" charset="2"/>
              <a:buChar char="Ø"/>
            </a:pPr>
            <a:r>
              <a:rPr lang="ar-IQ" sz="3600" b="1" dirty="0" smtClean="0">
                <a:solidFill>
                  <a:schemeClr val="accent2"/>
                </a:solidFill>
              </a:rPr>
              <a:t>الحقوق السياسية للإنسان</a:t>
            </a:r>
            <a:endParaRPr lang="en-US" sz="3600" b="1" dirty="0">
              <a:solidFill>
                <a:schemeClr val="accent2"/>
              </a:solidFill>
            </a:endParaRPr>
          </a:p>
          <a:p>
            <a:pPr marL="1260475" lvl="0" indent="-630238" algn="r" rtl="1">
              <a:lnSpc>
                <a:spcPct val="150000"/>
              </a:lnSpc>
              <a:buFont typeface="Wingdings" pitchFamily="2" charset="2"/>
              <a:buChar char="q"/>
            </a:pPr>
            <a:r>
              <a:rPr lang="ar-IQ" sz="3600" dirty="0">
                <a:solidFill>
                  <a:schemeClr val="accent2"/>
                </a:solidFill>
              </a:rPr>
              <a:t>حق الانسان في الجنسية (حق المواطنة  )</a:t>
            </a:r>
            <a:endParaRPr lang="en-US" sz="3600" dirty="0">
              <a:solidFill>
                <a:schemeClr val="accent2"/>
              </a:solidFill>
            </a:endParaRPr>
          </a:p>
          <a:p>
            <a:pPr marL="1260475" lvl="0" indent="-630238" algn="r" rtl="1">
              <a:lnSpc>
                <a:spcPct val="150000"/>
              </a:lnSpc>
              <a:buFont typeface="Wingdings" pitchFamily="2" charset="2"/>
              <a:buChar char="q"/>
            </a:pPr>
            <a:r>
              <a:rPr lang="ar-IQ" sz="3600" dirty="0">
                <a:solidFill>
                  <a:schemeClr val="accent2"/>
                </a:solidFill>
              </a:rPr>
              <a:t>حق الانسان في التصويت والانتخاب والترشيح </a:t>
            </a:r>
            <a:endParaRPr lang="en-US" sz="3600" dirty="0">
              <a:solidFill>
                <a:schemeClr val="accent2"/>
              </a:solidFill>
            </a:endParaRPr>
          </a:p>
          <a:p>
            <a:pPr marL="1260475" lvl="0" indent="-630238" algn="r" rtl="1">
              <a:lnSpc>
                <a:spcPct val="150000"/>
              </a:lnSpc>
              <a:buFont typeface="Wingdings" pitchFamily="2" charset="2"/>
              <a:buChar char="q"/>
            </a:pPr>
            <a:r>
              <a:rPr lang="ar-IQ" sz="3600" dirty="0">
                <a:solidFill>
                  <a:schemeClr val="accent2"/>
                </a:solidFill>
              </a:rPr>
              <a:t>حق </a:t>
            </a:r>
            <a:r>
              <a:rPr lang="ar-IQ" sz="3600" dirty="0" smtClean="0">
                <a:solidFill>
                  <a:schemeClr val="accent2"/>
                </a:solidFill>
              </a:rPr>
              <a:t>الانسان </a:t>
            </a:r>
            <a:r>
              <a:rPr lang="ar-IQ" sz="3600" dirty="0">
                <a:solidFill>
                  <a:schemeClr val="accent2"/>
                </a:solidFill>
              </a:rPr>
              <a:t>في تولي الوظائف العامة</a:t>
            </a:r>
            <a:endParaRPr lang="en-US" sz="3600" dirty="0">
              <a:solidFill>
                <a:schemeClr val="accent2"/>
              </a:solidFill>
            </a:endParaRPr>
          </a:p>
          <a:p>
            <a:pPr marL="715963" indent="-273050" algn="r" rtl="1"/>
            <a:endParaRPr lang="en-US" sz="3600" dirty="0">
              <a:solidFill>
                <a:schemeClr val="accent2"/>
              </a:solidFill>
            </a:endParaRPr>
          </a:p>
        </p:txBody>
      </p:sp>
    </p:spTree>
    <p:extLst>
      <p:ext uri="{BB962C8B-B14F-4D97-AF65-F5344CB8AC3E}">
        <p14:creationId xmlns:p14="http://schemas.microsoft.com/office/powerpoint/2010/main" val="67932673"/>
      </p:ext>
    </p:extLst>
  </p:cSld>
  <p:clrMapOvr>
    <a:masterClrMapping/>
  </p:clrMapOvr>
  <p:transition>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605280" y="882054"/>
            <a:ext cx="8508665" cy="520454"/>
          </a:xfrm>
        </p:spPr>
        <p:txBody>
          <a:bodyPr>
            <a:noAutofit/>
          </a:bodyPr>
          <a:lstStyle/>
          <a:p>
            <a:pPr marL="1260475" lvl="0" indent="-630238" rtl="1">
              <a:lnSpc>
                <a:spcPct val="150000"/>
              </a:lnSpc>
            </a:pPr>
            <a:r>
              <a:rPr lang="ar-IQ" sz="4000" b="1" dirty="0">
                <a:solidFill>
                  <a:schemeClr val="accent2"/>
                </a:solidFill>
              </a:rPr>
              <a:t>حق الانسان في الجنسية (حق المواطنة  )</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3</a:t>
            </a:fld>
            <a:endParaRPr lang="en-GB"/>
          </a:p>
        </p:txBody>
      </p:sp>
      <p:sp>
        <p:nvSpPr>
          <p:cNvPr id="3" name="Rectangle 2"/>
          <p:cNvSpPr/>
          <p:nvPr/>
        </p:nvSpPr>
        <p:spPr>
          <a:xfrm>
            <a:off x="952107" y="1640264"/>
            <a:ext cx="10275217" cy="4247317"/>
          </a:xfrm>
          <a:prstGeom prst="rect">
            <a:avLst/>
          </a:prstGeom>
        </p:spPr>
        <p:txBody>
          <a:bodyPr wrap="square">
            <a:spAutoFit/>
          </a:bodyPr>
          <a:lstStyle/>
          <a:p>
            <a:pPr algn="just" rtl="1">
              <a:lnSpc>
                <a:spcPct val="150000"/>
              </a:lnSpc>
            </a:pPr>
            <a:r>
              <a:rPr lang="ar-IQ" sz="3600" b="1" dirty="0" smtClean="0">
                <a:solidFill>
                  <a:schemeClr val="accent2"/>
                </a:solidFill>
              </a:rPr>
              <a:t>الجنسية</a:t>
            </a:r>
            <a:r>
              <a:rPr lang="ar-IQ" sz="3600" dirty="0" smtClean="0">
                <a:solidFill>
                  <a:schemeClr val="accent2"/>
                </a:solidFill>
              </a:rPr>
              <a:t>: هي علاقة قانونية ورابطة سياسية بين الفرد ودولة ما متى توافرت شروط منحها وهي تمثل حق الانتماء الى دولة معينة، وهي حق طبيعي لكل انسان سواء كانت جنسية اصلية او مكتسبة.</a:t>
            </a:r>
          </a:p>
          <a:p>
            <a:pPr algn="just" rtl="1">
              <a:lnSpc>
                <a:spcPct val="150000"/>
              </a:lnSpc>
            </a:pPr>
            <a:r>
              <a:rPr lang="ar-IQ" sz="3600" dirty="0" smtClean="0">
                <a:solidFill>
                  <a:schemeClr val="accent2"/>
                </a:solidFill>
              </a:rPr>
              <a:t>لا يجوز المساس بالقواعد الخاصة بجنسية الافراد او الاتفاق على خلافها من قبل النظام العام</a:t>
            </a:r>
          </a:p>
        </p:txBody>
      </p:sp>
    </p:spTree>
    <p:extLst>
      <p:ext uri="{BB962C8B-B14F-4D97-AF65-F5344CB8AC3E}">
        <p14:creationId xmlns:p14="http://schemas.microsoft.com/office/powerpoint/2010/main" val="1801324414"/>
      </p:ext>
    </p:extLst>
  </p:cSld>
  <p:clrMapOvr>
    <a:masterClrMapping/>
  </p:clrMapOvr>
  <p:transition>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605280" y="882054"/>
            <a:ext cx="8508665" cy="520454"/>
          </a:xfrm>
        </p:spPr>
        <p:txBody>
          <a:bodyPr>
            <a:noAutofit/>
          </a:bodyPr>
          <a:lstStyle/>
          <a:p>
            <a:pPr marL="1260475" lvl="0" indent="-630238" rtl="1">
              <a:lnSpc>
                <a:spcPct val="150000"/>
              </a:lnSpc>
            </a:pPr>
            <a:r>
              <a:rPr lang="ar-IQ" sz="4000" b="1" dirty="0">
                <a:solidFill>
                  <a:schemeClr val="accent2"/>
                </a:solidFill>
              </a:rPr>
              <a:t>حق الانسان في الجنسية (حق المواطنة  )</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4</a:t>
            </a:fld>
            <a:endParaRPr lang="en-GB"/>
          </a:p>
        </p:txBody>
      </p:sp>
      <p:sp>
        <p:nvSpPr>
          <p:cNvPr id="3" name="Rectangle 2"/>
          <p:cNvSpPr/>
          <p:nvPr/>
        </p:nvSpPr>
        <p:spPr>
          <a:xfrm>
            <a:off x="952107" y="1873944"/>
            <a:ext cx="10275217" cy="2862322"/>
          </a:xfrm>
          <a:prstGeom prst="rect">
            <a:avLst/>
          </a:prstGeom>
        </p:spPr>
        <p:txBody>
          <a:bodyPr wrap="square">
            <a:spAutoFit/>
          </a:bodyPr>
          <a:lstStyle/>
          <a:p>
            <a:pPr algn="just" rtl="1">
              <a:lnSpc>
                <a:spcPct val="150000"/>
              </a:lnSpc>
            </a:pPr>
            <a:r>
              <a:rPr lang="ar-IQ" sz="4000" dirty="0">
                <a:solidFill>
                  <a:schemeClr val="accent2"/>
                </a:solidFill>
              </a:rPr>
              <a:t>النظام العام: هو مجموعة من القواعد </a:t>
            </a:r>
            <a:r>
              <a:rPr lang="ar-IQ" sz="4000" dirty="0" smtClean="0">
                <a:solidFill>
                  <a:schemeClr val="accent2"/>
                </a:solidFill>
              </a:rPr>
              <a:t>والمبادئ </a:t>
            </a:r>
            <a:r>
              <a:rPr lang="ar-IQ" sz="4000" dirty="0">
                <a:solidFill>
                  <a:schemeClr val="accent2"/>
                </a:solidFill>
              </a:rPr>
              <a:t>التي ترمي الى حماية النظام الاجتماعي او القانوني او الامني او الصحي في بلد ما وهو مفهوم نسبي يختلف باختلاف الزمان والمكان.</a:t>
            </a:r>
            <a:endParaRPr lang="en-US" sz="4000" dirty="0">
              <a:solidFill>
                <a:schemeClr val="accent2"/>
              </a:solidFill>
            </a:endParaRPr>
          </a:p>
        </p:txBody>
      </p:sp>
    </p:spTree>
    <p:extLst>
      <p:ext uri="{BB962C8B-B14F-4D97-AF65-F5344CB8AC3E}">
        <p14:creationId xmlns:p14="http://schemas.microsoft.com/office/powerpoint/2010/main" val="2761899271"/>
      </p:ext>
    </p:extLst>
  </p:cSld>
  <p:clrMapOvr>
    <a:masterClrMapping/>
  </p:clrMapOvr>
  <p:transition>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605280" y="882054"/>
            <a:ext cx="8508665" cy="520454"/>
          </a:xfrm>
        </p:spPr>
        <p:txBody>
          <a:bodyPr>
            <a:noAutofit/>
          </a:bodyPr>
          <a:lstStyle/>
          <a:p>
            <a:pPr marL="1260475" lvl="0" indent="-630238" rtl="1">
              <a:lnSpc>
                <a:spcPct val="150000"/>
              </a:lnSpc>
            </a:pPr>
            <a:r>
              <a:rPr lang="ar-IQ" sz="4000" b="1" dirty="0">
                <a:solidFill>
                  <a:schemeClr val="accent2"/>
                </a:solidFill>
              </a:rPr>
              <a:t>حق الانسان في الجنسية (حق المواطنة  )</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5</a:t>
            </a:fld>
            <a:endParaRPr lang="en-GB"/>
          </a:p>
        </p:txBody>
      </p:sp>
      <p:sp>
        <p:nvSpPr>
          <p:cNvPr id="3" name="Rectangle 2"/>
          <p:cNvSpPr/>
          <p:nvPr/>
        </p:nvSpPr>
        <p:spPr>
          <a:xfrm>
            <a:off x="952107" y="1640264"/>
            <a:ext cx="10275217" cy="4524315"/>
          </a:xfrm>
          <a:prstGeom prst="rect">
            <a:avLst/>
          </a:prstGeom>
        </p:spPr>
        <p:txBody>
          <a:bodyPr wrap="square">
            <a:spAutoFit/>
          </a:bodyPr>
          <a:lstStyle/>
          <a:p>
            <a:pPr algn="just" rtl="1">
              <a:lnSpc>
                <a:spcPct val="150000"/>
              </a:lnSpc>
            </a:pPr>
            <a:r>
              <a:rPr lang="ar-IQ" sz="3200" dirty="0">
                <a:solidFill>
                  <a:schemeClr val="accent2"/>
                </a:solidFill>
              </a:rPr>
              <a:t>اولا </a:t>
            </a:r>
            <a:r>
              <a:rPr lang="en-US" sz="3200" dirty="0">
                <a:solidFill>
                  <a:schemeClr val="accent2"/>
                </a:solidFill>
              </a:rPr>
              <a:t>/</a:t>
            </a:r>
            <a:r>
              <a:rPr lang="ar-IQ" sz="3200" dirty="0">
                <a:solidFill>
                  <a:schemeClr val="accent2"/>
                </a:solidFill>
              </a:rPr>
              <a:t>حق الانسان في الجنسية </a:t>
            </a:r>
            <a:r>
              <a:rPr lang="ar-IQ" sz="3200" dirty="0" smtClean="0">
                <a:solidFill>
                  <a:schemeClr val="accent2"/>
                </a:solidFill>
              </a:rPr>
              <a:t>: وهي </a:t>
            </a:r>
            <a:r>
              <a:rPr lang="ar-IQ" sz="3200" dirty="0">
                <a:solidFill>
                  <a:schemeClr val="accent2"/>
                </a:solidFill>
              </a:rPr>
              <a:t>نوعان :</a:t>
            </a:r>
            <a:endParaRPr lang="en-US" sz="3200" dirty="0">
              <a:solidFill>
                <a:schemeClr val="accent2"/>
              </a:solidFill>
            </a:endParaRPr>
          </a:p>
          <a:p>
            <a:pPr lvl="0" algn="just" rtl="1">
              <a:lnSpc>
                <a:spcPct val="150000"/>
              </a:lnSpc>
            </a:pPr>
            <a:r>
              <a:rPr lang="ar-IQ" sz="3200" dirty="0" smtClean="0">
                <a:solidFill>
                  <a:schemeClr val="accent2"/>
                </a:solidFill>
              </a:rPr>
              <a:t>1- الجنسية </a:t>
            </a:r>
            <a:r>
              <a:rPr lang="ar-IQ" sz="3200" dirty="0">
                <a:solidFill>
                  <a:schemeClr val="accent2"/>
                </a:solidFill>
              </a:rPr>
              <a:t>الاصلية: التي تثبت  للفرد لحظة  ولادته سواء على اساس (حق الدم ) بسبب اصله العرقي ، او (حق الاقليم )  التي تمنح للفرد الذي يولد فوق اقليم الدولة وبصرف النظر عن جنسية والدية .</a:t>
            </a:r>
            <a:endParaRPr lang="en-US" sz="3200" dirty="0">
              <a:solidFill>
                <a:schemeClr val="accent2"/>
              </a:solidFill>
            </a:endParaRPr>
          </a:p>
          <a:p>
            <a:pPr lvl="0" algn="just" rtl="1">
              <a:lnSpc>
                <a:spcPct val="150000"/>
              </a:lnSpc>
            </a:pPr>
            <a:r>
              <a:rPr lang="ar-IQ" sz="3200" dirty="0" smtClean="0">
                <a:solidFill>
                  <a:schemeClr val="accent2"/>
                </a:solidFill>
              </a:rPr>
              <a:t>2- الجنسية </a:t>
            </a:r>
            <a:r>
              <a:rPr lang="ar-IQ" sz="3200" dirty="0">
                <a:solidFill>
                  <a:schemeClr val="accent2"/>
                </a:solidFill>
              </a:rPr>
              <a:t>المكتسبة :التي تمنح بعد الولادة </a:t>
            </a:r>
            <a:r>
              <a:rPr lang="ar-IQ" sz="3200" dirty="0" err="1" smtClean="0">
                <a:solidFill>
                  <a:schemeClr val="accent2"/>
                </a:solidFill>
              </a:rPr>
              <a:t>لاسباب</a:t>
            </a:r>
            <a:r>
              <a:rPr lang="ar-IQ" sz="3200" dirty="0" smtClean="0">
                <a:solidFill>
                  <a:schemeClr val="accent2"/>
                </a:solidFill>
              </a:rPr>
              <a:t> </a:t>
            </a:r>
            <a:r>
              <a:rPr lang="ar-IQ" sz="3200" dirty="0">
                <a:solidFill>
                  <a:schemeClr val="accent2"/>
                </a:solidFill>
              </a:rPr>
              <a:t>قانونية منها المواطن المغترب ، او الولادة من أحد الابوين الوطنيين أو الزواج ...</a:t>
            </a:r>
            <a:endParaRPr lang="en-US" sz="3200" dirty="0">
              <a:solidFill>
                <a:schemeClr val="accent2"/>
              </a:solidFill>
            </a:endParaRPr>
          </a:p>
        </p:txBody>
      </p:sp>
    </p:spTree>
    <p:extLst>
      <p:ext uri="{BB962C8B-B14F-4D97-AF65-F5344CB8AC3E}">
        <p14:creationId xmlns:p14="http://schemas.microsoft.com/office/powerpoint/2010/main" val="4045066369"/>
      </p:ext>
    </p:extLst>
  </p:cSld>
  <p:clrMapOvr>
    <a:masterClrMapping/>
  </p:clrMapOvr>
  <p:transition>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296160" y="882054"/>
            <a:ext cx="7289465" cy="520454"/>
          </a:xfrm>
        </p:spPr>
        <p:txBody>
          <a:bodyPr>
            <a:noAutofit/>
          </a:bodyPr>
          <a:lstStyle/>
          <a:p>
            <a:pPr marL="571500" indent="-571500" rtl="1"/>
            <a:r>
              <a:rPr lang="ar-IQ" sz="4000" b="1" dirty="0">
                <a:solidFill>
                  <a:schemeClr val="accent2"/>
                </a:solidFill>
              </a:rPr>
              <a:t>حق الانسان في الجنسية (حق المواطنة  )</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6</a:t>
            </a:fld>
            <a:endParaRPr lang="en-GB"/>
          </a:p>
        </p:txBody>
      </p:sp>
      <p:sp>
        <p:nvSpPr>
          <p:cNvPr id="3" name="Rectangle 2"/>
          <p:cNvSpPr/>
          <p:nvPr/>
        </p:nvSpPr>
        <p:spPr>
          <a:xfrm>
            <a:off x="660400" y="1640264"/>
            <a:ext cx="10759439" cy="4832092"/>
          </a:xfrm>
          <a:prstGeom prst="rect">
            <a:avLst/>
          </a:prstGeom>
        </p:spPr>
        <p:txBody>
          <a:bodyPr wrap="square">
            <a:spAutoFit/>
          </a:bodyPr>
          <a:lstStyle/>
          <a:p>
            <a:pPr lvl="0" algn="just" rtl="1"/>
            <a:r>
              <a:rPr lang="ar-IQ" sz="2800" b="1" dirty="0" smtClean="0">
                <a:solidFill>
                  <a:schemeClr val="accent2"/>
                </a:solidFill>
              </a:rPr>
              <a:t>اكد على هذا الحق كل من: -</a:t>
            </a:r>
          </a:p>
          <a:p>
            <a:pPr marL="457200" lvl="0" indent="-457200" algn="just" rtl="1">
              <a:buFont typeface="Wingdings" pitchFamily="2" charset="2"/>
              <a:buChar char="v"/>
            </a:pPr>
            <a:r>
              <a:rPr lang="ar-IQ" sz="2800" dirty="0" smtClean="0">
                <a:solidFill>
                  <a:schemeClr val="accent2"/>
                </a:solidFill>
              </a:rPr>
              <a:t>الاعلان </a:t>
            </a:r>
            <a:r>
              <a:rPr lang="ar-IQ" sz="2800" dirty="0">
                <a:solidFill>
                  <a:schemeClr val="accent2"/>
                </a:solidFill>
              </a:rPr>
              <a:t>العالمي لحقوق الانسان بقوله ( ان لكل فرد الحق في التمتع بالجنسية ما ولا يجوز حرمان شخص من جنسيه تعسفاً أو إنكار حقه في تغييرها ) </a:t>
            </a:r>
            <a:endParaRPr lang="en-US" sz="2800" dirty="0">
              <a:solidFill>
                <a:schemeClr val="accent2"/>
              </a:solidFill>
            </a:endParaRPr>
          </a:p>
          <a:p>
            <a:pPr marL="457200" lvl="0" indent="-457200" algn="just" rtl="1">
              <a:buFont typeface="Wingdings" pitchFamily="2" charset="2"/>
              <a:buChar char="v"/>
            </a:pPr>
            <a:r>
              <a:rPr lang="ar-IQ" sz="2800" dirty="0" smtClean="0">
                <a:solidFill>
                  <a:schemeClr val="accent2"/>
                </a:solidFill>
              </a:rPr>
              <a:t>العهد </a:t>
            </a:r>
            <a:r>
              <a:rPr lang="ar-IQ" sz="2800" dirty="0">
                <a:solidFill>
                  <a:schemeClr val="accent2"/>
                </a:solidFill>
              </a:rPr>
              <a:t>الدولي بقوله(لكل طفل الحق بان تكون له </a:t>
            </a:r>
            <a:r>
              <a:rPr lang="ar-IQ" sz="2800" dirty="0" smtClean="0">
                <a:solidFill>
                  <a:schemeClr val="accent2"/>
                </a:solidFill>
              </a:rPr>
              <a:t>جنسية ).</a:t>
            </a:r>
            <a:endParaRPr lang="en-US" sz="2800" dirty="0" smtClean="0">
              <a:solidFill>
                <a:schemeClr val="accent2"/>
              </a:solidFill>
            </a:endParaRPr>
          </a:p>
          <a:p>
            <a:pPr marL="457200" lvl="0" indent="-457200" algn="just" rtl="1">
              <a:buFont typeface="Wingdings" pitchFamily="2" charset="2"/>
              <a:buChar char="v"/>
            </a:pPr>
            <a:r>
              <a:rPr lang="ar-IQ" sz="2800" dirty="0" smtClean="0">
                <a:solidFill>
                  <a:schemeClr val="accent2"/>
                </a:solidFill>
              </a:rPr>
              <a:t>اتفاقية حقوق الطفل  لعام 1989 حيث نص على(ان كل طفل يولد يكون له الحق في ان يكون له اسم والحق له في ان يكتسب جنسية ) </a:t>
            </a:r>
            <a:endParaRPr lang="en-US" sz="2800" dirty="0" smtClean="0">
              <a:solidFill>
                <a:schemeClr val="accent2"/>
              </a:solidFill>
            </a:endParaRPr>
          </a:p>
          <a:p>
            <a:pPr marL="457200" lvl="0" indent="-457200" algn="just" rtl="1">
              <a:buFont typeface="Wingdings" pitchFamily="2" charset="2"/>
              <a:buChar char="v"/>
            </a:pPr>
            <a:r>
              <a:rPr lang="ar-IQ" sz="2800" dirty="0" smtClean="0">
                <a:solidFill>
                  <a:schemeClr val="accent2"/>
                </a:solidFill>
              </a:rPr>
              <a:t>الميثاق </a:t>
            </a:r>
            <a:r>
              <a:rPr lang="ar-IQ" sz="2800" dirty="0">
                <a:solidFill>
                  <a:schemeClr val="accent2"/>
                </a:solidFill>
              </a:rPr>
              <a:t>العربي لحقوق الانسان </a:t>
            </a:r>
            <a:r>
              <a:rPr lang="ar-IQ" sz="2800" dirty="0" smtClean="0">
                <a:solidFill>
                  <a:schemeClr val="accent2"/>
                </a:solidFill>
              </a:rPr>
              <a:t>1997حيث نص على(عدم </a:t>
            </a:r>
            <a:r>
              <a:rPr lang="ar-IQ" sz="2800" dirty="0">
                <a:solidFill>
                  <a:schemeClr val="accent2"/>
                </a:solidFill>
              </a:rPr>
              <a:t>جواز اسقاط الجنسية الاصلية عن المواطن بشكل تعسفي ) </a:t>
            </a:r>
            <a:endParaRPr lang="en-US" sz="2800" dirty="0">
              <a:solidFill>
                <a:schemeClr val="accent2"/>
              </a:solidFill>
            </a:endParaRPr>
          </a:p>
          <a:p>
            <a:pPr marL="457200" lvl="0" indent="-457200" algn="just" rtl="1">
              <a:buFont typeface="Wingdings" pitchFamily="2" charset="2"/>
              <a:buChar char="v"/>
            </a:pPr>
            <a:r>
              <a:rPr lang="ar-IQ" sz="2800" dirty="0" smtClean="0">
                <a:solidFill>
                  <a:schemeClr val="accent2"/>
                </a:solidFill>
              </a:rPr>
              <a:t>الدستور </a:t>
            </a:r>
            <a:r>
              <a:rPr lang="ar-IQ" sz="2800" dirty="0">
                <a:solidFill>
                  <a:schemeClr val="accent2"/>
                </a:solidFill>
              </a:rPr>
              <a:t>العراقي نص عليها بقوله (الجنسية العراقية حق لكل عراقي وهي اساس مواطنته ) ....</a:t>
            </a:r>
            <a:endParaRPr lang="en-US" sz="2800" dirty="0">
              <a:solidFill>
                <a:schemeClr val="accent2"/>
              </a:solidFill>
            </a:endParaRPr>
          </a:p>
          <a:p>
            <a:pPr algn="just" rtl="1"/>
            <a:endParaRPr lang="ar-IQ" sz="2800" dirty="0">
              <a:solidFill>
                <a:schemeClr val="accent2"/>
              </a:solidFill>
            </a:endParaRPr>
          </a:p>
        </p:txBody>
      </p:sp>
    </p:spTree>
    <p:extLst>
      <p:ext uri="{BB962C8B-B14F-4D97-AF65-F5344CB8AC3E}">
        <p14:creationId xmlns:p14="http://schemas.microsoft.com/office/powerpoint/2010/main" val="1555240066"/>
      </p:ext>
    </p:extLst>
  </p:cSld>
  <p:clrMapOvr>
    <a:masterClrMapping/>
  </p:clrMapOvr>
  <p:transition>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715467" y="678854"/>
            <a:ext cx="8757920" cy="520454"/>
          </a:xfrm>
        </p:spPr>
        <p:txBody>
          <a:bodyPr>
            <a:noAutofit/>
          </a:bodyPr>
          <a:lstStyle/>
          <a:p>
            <a:pPr marL="1260475" lvl="0" indent="-630238" rtl="1">
              <a:lnSpc>
                <a:spcPct val="150000"/>
              </a:lnSpc>
            </a:pPr>
            <a:r>
              <a:rPr lang="ar-IQ" sz="4000" b="1" dirty="0">
                <a:solidFill>
                  <a:schemeClr val="accent2"/>
                </a:solidFill>
              </a:rPr>
              <a:t>حق الانسان في التصويت والانتخاب والترشيح </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7</a:t>
            </a:fld>
            <a:endParaRPr lang="en-GB"/>
          </a:p>
        </p:txBody>
      </p:sp>
      <p:sp>
        <p:nvSpPr>
          <p:cNvPr id="3" name="Rectangle 2"/>
          <p:cNvSpPr/>
          <p:nvPr/>
        </p:nvSpPr>
        <p:spPr>
          <a:xfrm>
            <a:off x="772996" y="1368601"/>
            <a:ext cx="10642863" cy="5570756"/>
          </a:xfrm>
          <a:prstGeom prst="rect">
            <a:avLst/>
          </a:prstGeom>
        </p:spPr>
        <p:txBody>
          <a:bodyPr wrap="square">
            <a:spAutoFit/>
          </a:bodyPr>
          <a:lstStyle/>
          <a:p>
            <a:pPr algn="just" rtl="1">
              <a:lnSpc>
                <a:spcPct val="150000"/>
              </a:lnSpc>
            </a:pPr>
            <a:r>
              <a:rPr lang="ar-IQ" sz="3600" dirty="0">
                <a:solidFill>
                  <a:schemeClr val="accent2"/>
                </a:solidFill>
              </a:rPr>
              <a:t>ثانيا </a:t>
            </a:r>
            <a:r>
              <a:rPr lang="en-US" sz="3600" dirty="0">
                <a:solidFill>
                  <a:schemeClr val="accent2"/>
                </a:solidFill>
              </a:rPr>
              <a:t>/</a:t>
            </a:r>
            <a:r>
              <a:rPr lang="ar-IQ" sz="3600" dirty="0">
                <a:solidFill>
                  <a:schemeClr val="accent2"/>
                </a:solidFill>
              </a:rPr>
              <a:t>حق الانسان في التصويت والانتخاب والترشيح</a:t>
            </a:r>
            <a:endParaRPr lang="en-US" sz="3600" dirty="0">
              <a:solidFill>
                <a:schemeClr val="accent2"/>
              </a:solidFill>
            </a:endParaRPr>
          </a:p>
          <a:p>
            <a:pPr lvl="0" algn="just" rtl="1">
              <a:lnSpc>
                <a:spcPct val="150000"/>
              </a:lnSpc>
            </a:pPr>
            <a:r>
              <a:rPr lang="ar-IQ" sz="3600" dirty="0" smtClean="0">
                <a:solidFill>
                  <a:schemeClr val="accent2"/>
                </a:solidFill>
              </a:rPr>
              <a:t>- </a:t>
            </a:r>
            <a:r>
              <a:rPr lang="ar-IQ" sz="3600" b="1" dirty="0" smtClean="0">
                <a:solidFill>
                  <a:schemeClr val="accent2"/>
                </a:solidFill>
              </a:rPr>
              <a:t>التصويت</a:t>
            </a:r>
            <a:r>
              <a:rPr lang="ar-IQ" sz="3600" dirty="0" smtClean="0">
                <a:solidFill>
                  <a:schemeClr val="accent2"/>
                </a:solidFill>
              </a:rPr>
              <a:t> : هو العملية </a:t>
            </a:r>
            <a:r>
              <a:rPr lang="ar-IQ" sz="3600" dirty="0">
                <a:solidFill>
                  <a:schemeClr val="accent2"/>
                </a:solidFill>
              </a:rPr>
              <a:t>الجماعية التي يقوم بها المواطنون للإدلاء بأصواتهم بشان امر معين بالرفض او القبول .</a:t>
            </a:r>
            <a:endParaRPr lang="en-US" sz="3600" dirty="0">
              <a:solidFill>
                <a:schemeClr val="accent2"/>
              </a:solidFill>
            </a:endParaRPr>
          </a:p>
          <a:p>
            <a:pPr lvl="0" algn="just" rtl="1">
              <a:lnSpc>
                <a:spcPct val="150000"/>
              </a:lnSpc>
            </a:pPr>
            <a:r>
              <a:rPr lang="ar-IQ" sz="3600" dirty="0" smtClean="0">
                <a:solidFill>
                  <a:schemeClr val="accent2"/>
                </a:solidFill>
              </a:rPr>
              <a:t>- </a:t>
            </a:r>
            <a:r>
              <a:rPr lang="ar-IQ" sz="3600" b="1" dirty="0" smtClean="0">
                <a:solidFill>
                  <a:schemeClr val="accent2"/>
                </a:solidFill>
              </a:rPr>
              <a:t>الانتخاب</a:t>
            </a:r>
            <a:r>
              <a:rPr lang="ar-IQ" sz="3600" dirty="0" smtClean="0">
                <a:solidFill>
                  <a:schemeClr val="accent2"/>
                </a:solidFill>
              </a:rPr>
              <a:t> : هو صورة </a:t>
            </a:r>
            <a:r>
              <a:rPr lang="ar-IQ" sz="3600" dirty="0">
                <a:solidFill>
                  <a:schemeClr val="accent2"/>
                </a:solidFill>
              </a:rPr>
              <a:t>من صور التصويت ولكنه ينصب على قيام المواطنين باختيار ممثليهم في المجالس المحلية أو البرلمانية او اختيار رئيس جمهورية ....</a:t>
            </a:r>
            <a:endParaRPr lang="en-US" sz="3600" dirty="0">
              <a:solidFill>
                <a:schemeClr val="accent2"/>
              </a:solidFill>
            </a:endParaRPr>
          </a:p>
          <a:p>
            <a:pPr algn="just" rtl="1"/>
            <a:endParaRPr lang="ar-IQ" sz="3200" dirty="0"/>
          </a:p>
        </p:txBody>
      </p:sp>
    </p:spTree>
    <p:extLst>
      <p:ext uri="{BB962C8B-B14F-4D97-AF65-F5344CB8AC3E}">
        <p14:creationId xmlns:p14="http://schemas.microsoft.com/office/powerpoint/2010/main" val="4192543137"/>
      </p:ext>
    </p:extLst>
  </p:cSld>
  <p:clrMapOvr>
    <a:masterClrMapping/>
  </p:clrMapOvr>
  <p:transition>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715467" y="678854"/>
            <a:ext cx="8757920" cy="520454"/>
          </a:xfrm>
        </p:spPr>
        <p:txBody>
          <a:bodyPr>
            <a:noAutofit/>
          </a:bodyPr>
          <a:lstStyle/>
          <a:p>
            <a:pPr marL="1260475" lvl="0" indent="-630238" rtl="1">
              <a:lnSpc>
                <a:spcPct val="150000"/>
              </a:lnSpc>
            </a:pPr>
            <a:r>
              <a:rPr lang="ar-IQ" sz="4000" b="1" dirty="0">
                <a:solidFill>
                  <a:schemeClr val="accent2"/>
                </a:solidFill>
              </a:rPr>
              <a:t>حق الانسان في التصويت والانتخاب والترشيح </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8</a:t>
            </a:fld>
            <a:endParaRPr lang="en-GB"/>
          </a:p>
        </p:txBody>
      </p:sp>
      <p:sp>
        <p:nvSpPr>
          <p:cNvPr id="3" name="Rectangle 2"/>
          <p:cNvSpPr/>
          <p:nvPr/>
        </p:nvSpPr>
        <p:spPr>
          <a:xfrm>
            <a:off x="772996" y="1368601"/>
            <a:ext cx="10642863" cy="4955203"/>
          </a:xfrm>
          <a:prstGeom prst="rect">
            <a:avLst/>
          </a:prstGeom>
        </p:spPr>
        <p:txBody>
          <a:bodyPr wrap="square">
            <a:spAutoFit/>
          </a:bodyPr>
          <a:lstStyle/>
          <a:p>
            <a:pPr algn="just" rtl="1"/>
            <a:r>
              <a:rPr lang="ar-IQ" sz="3200" dirty="0" smtClean="0">
                <a:solidFill>
                  <a:schemeClr val="accent2"/>
                </a:solidFill>
              </a:rPr>
              <a:t>اختلف </a:t>
            </a:r>
            <a:r>
              <a:rPr lang="ar-IQ" sz="3200" dirty="0">
                <a:solidFill>
                  <a:schemeClr val="accent2"/>
                </a:solidFill>
              </a:rPr>
              <a:t>الفقه القانوني في </a:t>
            </a:r>
            <a:r>
              <a:rPr lang="ar-IQ" sz="3200" dirty="0" smtClean="0">
                <a:solidFill>
                  <a:schemeClr val="accent2"/>
                </a:solidFill>
              </a:rPr>
              <a:t>تكييف </a:t>
            </a:r>
            <a:r>
              <a:rPr lang="ar-IQ" sz="3200" b="1" dirty="0" smtClean="0">
                <a:solidFill>
                  <a:schemeClr val="accent2"/>
                </a:solidFill>
              </a:rPr>
              <a:t>الانتخاب</a:t>
            </a:r>
            <a:r>
              <a:rPr lang="ar-IQ" sz="3200" dirty="0" smtClean="0">
                <a:solidFill>
                  <a:schemeClr val="accent2"/>
                </a:solidFill>
              </a:rPr>
              <a:t> :-</a:t>
            </a:r>
          </a:p>
          <a:p>
            <a:pPr marL="457200" indent="-457200" algn="just" rtl="1">
              <a:buFontTx/>
              <a:buChar char="-"/>
            </a:pPr>
            <a:r>
              <a:rPr lang="ar-IQ" sz="3200" dirty="0" smtClean="0">
                <a:solidFill>
                  <a:schemeClr val="accent2"/>
                </a:solidFill>
              </a:rPr>
              <a:t>فيرى </a:t>
            </a:r>
            <a:r>
              <a:rPr lang="ar-IQ" sz="3200" dirty="0">
                <a:solidFill>
                  <a:schemeClr val="accent2"/>
                </a:solidFill>
              </a:rPr>
              <a:t>البعض  انه حق شخصي  وحق طبيعي للإنسان ويثبت لكل من يملك صفة مواطن ولا يمكن نزعه عن الانسان </a:t>
            </a:r>
            <a:r>
              <a:rPr lang="ar-IQ" sz="3200" dirty="0" smtClean="0">
                <a:solidFill>
                  <a:schemeClr val="accent2"/>
                </a:solidFill>
              </a:rPr>
              <a:t>...</a:t>
            </a:r>
          </a:p>
          <a:p>
            <a:pPr marL="457200" indent="-457200" algn="just" rtl="1">
              <a:buFontTx/>
              <a:buChar char="-"/>
            </a:pPr>
            <a:r>
              <a:rPr lang="ar-IQ" sz="3200" dirty="0" smtClean="0">
                <a:solidFill>
                  <a:schemeClr val="accent2"/>
                </a:solidFill>
              </a:rPr>
              <a:t>ويذهب </a:t>
            </a:r>
            <a:r>
              <a:rPr lang="ar-IQ" sz="3200" dirty="0">
                <a:solidFill>
                  <a:schemeClr val="accent2"/>
                </a:solidFill>
              </a:rPr>
              <a:t>التكيف الاخر بانه وظيفة يؤديها المواطن نتيجة انتمائه الى الامة صاحبة السيادة</a:t>
            </a:r>
            <a:r>
              <a:rPr lang="ar-IQ" sz="3200" dirty="0" smtClean="0">
                <a:solidFill>
                  <a:schemeClr val="accent2"/>
                </a:solidFill>
              </a:rPr>
              <a:t>.....</a:t>
            </a:r>
          </a:p>
          <a:p>
            <a:pPr marL="457200" indent="-457200" algn="just" rtl="1">
              <a:buFontTx/>
              <a:buChar char="-"/>
            </a:pPr>
            <a:r>
              <a:rPr lang="ar-IQ" sz="3200" dirty="0">
                <a:solidFill>
                  <a:schemeClr val="accent2"/>
                </a:solidFill>
              </a:rPr>
              <a:t> </a:t>
            </a:r>
            <a:r>
              <a:rPr lang="ar-IQ" sz="3200" dirty="0" smtClean="0">
                <a:solidFill>
                  <a:schemeClr val="accent2"/>
                </a:solidFill>
              </a:rPr>
              <a:t>اما </a:t>
            </a:r>
            <a:r>
              <a:rPr lang="ar-IQ" sz="3200" dirty="0">
                <a:solidFill>
                  <a:schemeClr val="accent2"/>
                </a:solidFill>
              </a:rPr>
              <a:t>النظرية الثالثة ترى ان الانتخاب سلطة قانونية تمنح للناخبين لتحقيق المصلحة العامة وليست المصلحة الشخصية ... لذلك الدستور والتشريعات الانتخابية هي التي تحدد مضمون هذه السلطة من حيث شروطها وآليتها وغير ذلك .</a:t>
            </a:r>
            <a:endParaRPr lang="en-US" sz="3200" dirty="0">
              <a:solidFill>
                <a:schemeClr val="accent2"/>
              </a:solidFill>
            </a:endParaRPr>
          </a:p>
          <a:p>
            <a:pPr algn="just" rtl="1"/>
            <a:endParaRPr lang="ar-IQ" sz="2800" dirty="0">
              <a:solidFill>
                <a:schemeClr val="accent2"/>
              </a:solidFill>
            </a:endParaRPr>
          </a:p>
        </p:txBody>
      </p:sp>
    </p:spTree>
    <p:extLst>
      <p:ext uri="{BB962C8B-B14F-4D97-AF65-F5344CB8AC3E}">
        <p14:creationId xmlns:p14="http://schemas.microsoft.com/office/powerpoint/2010/main" val="3447600783"/>
      </p:ext>
    </p:extLst>
  </p:cSld>
  <p:clrMapOvr>
    <a:masterClrMapping/>
  </p:clrMapOvr>
  <p:transition>
    <p:checke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715467" y="678854"/>
            <a:ext cx="8757920" cy="520454"/>
          </a:xfrm>
        </p:spPr>
        <p:txBody>
          <a:bodyPr>
            <a:noAutofit/>
          </a:bodyPr>
          <a:lstStyle/>
          <a:p>
            <a:pPr marL="1260475" lvl="0" indent="-630238" rtl="1">
              <a:lnSpc>
                <a:spcPct val="150000"/>
              </a:lnSpc>
            </a:pPr>
            <a:r>
              <a:rPr lang="ar-IQ" sz="4000" b="1" dirty="0">
                <a:solidFill>
                  <a:schemeClr val="accent2"/>
                </a:solidFill>
              </a:rPr>
              <a:t>حق الانسان في التصويت والانتخاب والترشيح </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9</a:t>
            </a:fld>
            <a:endParaRPr lang="en-GB"/>
          </a:p>
        </p:txBody>
      </p:sp>
      <p:sp>
        <p:nvSpPr>
          <p:cNvPr id="3" name="Rectangle 2"/>
          <p:cNvSpPr/>
          <p:nvPr/>
        </p:nvSpPr>
        <p:spPr>
          <a:xfrm>
            <a:off x="680720" y="1368601"/>
            <a:ext cx="10735139" cy="4955203"/>
          </a:xfrm>
          <a:prstGeom prst="rect">
            <a:avLst/>
          </a:prstGeom>
        </p:spPr>
        <p:txBody>
          <a:bodyPr wrap="square">
            <a:spAutoFit/>
          </a:bodyPr>
          <a:lstStyle/>
          <a:p>
            <a:pPr algn="just" rtl="1"/>
            <a:r>
              <a:rPr lang="ar-IQ" sz="3200" dirty="0" smtClean="0">
                <a:solidFill>
                  <a:schemeClr val="accent2"/>
                </a:solidFill>
              </a:rPr>
              <a:t>ولقد أكد </a:t>
            </a:r>
            <a:r>
              <a:rPr lang="ar-IQ" sz="3200" dirty="0">
                <a:solidFill>
                  <a:schemeClr val="accent2"/>
                </a:solidFill>
              </a:rPr>
              <a:t>مركز الامم المتحدة لحقوق الانسان الذي صدر في نيويورك 1994 على عدة معايير للانتخابات الحرة النزيهة منها : </a:t>
            </a:r>
            <a:endParaRPr lang="en-US" sz="3200" dirty="0">
              <a:solidFill>
                <a:schemeClr val="accent2"/>
              </a:solidFill>
            </a:endParaRPr>
          </a:p>
          <a:p>
            <a:pPr marL="457200" lvl="0" indent="-457200" algn="just" rtl="1">
              <a:buFont typeface="Wingdings" pitchFamily="2" charset="2"/>
              <a:buChar char="ü"/>
            </a:pPr>
            <a:r>
              <a:rPr lang="ar-IQ" sz="3200" dirty="0">
                <a:solidFill>
                  <a:schemeClr val="accent2"/>
                </a:solidFill>
              </a:rPr>
              <a:t>توفير مناخ ملائم ...</a:t>
            </a:r>
            <a:endParaRPr lang="en-US" sz="3200" dirty="0">
              <a:solidFill>
                <a:schemeClr val="accent2"/>
              </a:solidFill>
            </a:endParaRPr>
          </a:p>
          <a:p>
            <a:pPr marL="457200" lvl="0" indent="-457200" algn="just" rtl="1">
              <a:buFont typeface="Wingdings" pitchFamily="2" charset="2"/>
              <a:buChar char="ü"/>
            </a:pPr>
            <a:r>
              <a:rPr lang="ar-IQ" sz="3200" dirty="0">
                <a:solidFill>
                  <a:schemeClr val="accent2"/>
                </a:solidFill>
              </a:rPr>
              <a:t>عدم اخافة او تهديد الناخبين والمرشحين ..</a:t>
            </a:r>
            <a:endParaRPr lang="en-US" sz="3200" dirty="0">
              <a:solidFill>
                <a:schemeClr val="accent2"/>
              </a:solidFill>
            </a:endParaRPr>
          </a:p>
          <a:p>
            <a:pPr marL="457200" lvl="0" indent="-457200" algn="just" rtl="1">
              <a:buFont typeface="Wingdings" pitchFamily="2" charset="2"/>
              <a:buChar char="ü"/>
            </a:pPr>
            <a:r>
              <a:rPr lang="ar-IQ" sz="3200" dirty="0">
                <a:solidFill>
                  <a:schemeClr val="accent2"/>
                </a:solidFill>
              </a:rPr>
              <a:t>ضمان حرية الرأي والتعبير ...</a:t>
            </a:r>
            <a:endParaRPr lang="en-US" sz="3200" dirty="0">
              <a:solidFill>
                <a:schemeClr val="accent2"/>
              </a:solidFill>
            </a:endParaRPr>
          </a:p>
          <a:p>
            <a:pPr marL="457200" lvl="0" indent="-457200" algn="just" rtl="1">
              <a:buFont typeface="Wingdings" pitchFamily="2" charset="2"/>
              <a:buChar char="ü"/>
            </a:pPr>
            <a:r>
              <a:rPr lang="ar-IQ" sz="3200" dirty="0">
                <a:solidFill>
                  <a:schemeClr val="accent2"/>
                </a:solidFill>
              </a:rPr>
              <a:t>ضمان حرية التجمعات العامة ...</a:t>
            </a:r>
            <a:endParaRPr lang="en-US" sz="3200" dirty="0">
              <a:solidFill>
                <a:schemeClr val="accent2"/>
              </a:solidFill>
            </a:endParaRPr>
          </a:p>
          <a:p>
            <a:pPr marL="457200" lvl="0" indent="-457200" algn="just" rtl="1">
              <a:buFont typeface="Wingdings" pitchFamily="2" charset="2"/>
              <a:buChar char="ü"/>
            </a:pPr>
            <a:r>
              <a:rPr lang="ar-IQ" sz="3200" dirty="0">
                <a:solidFill>
                  <a:schemeClr val="accent2"/>
                </a:solidFill>
              </a:rPr>
              <a:t>حرية تكوين الجمعيات من دون تعسف أو </a:t>
            </a:r>
            <a:r>
              <a:rPr lang="ar-IQ" sz="3200" dirty="0" err="1">
                <a:solidFill>
                  <a:schemeClr val="accent2"/>
                </a:solidFill>
              </a:rPr>
              <a:t>إنحياز</a:t>
            </a:r>
            <a:r>
              <a:rPr lang="ar-IQ" sz="3200" dirty="0">
                <a:solidFill>
                  <a:schemeClr val="accent2"/>
                </a:solidFill>
              </a:rPr>
              <a:t> مع استقلالية السلطة </a:t>
            </a:r>
            <a:r>
              <a:rPr lang="ar-IQ" sz="3200" dirty="0" smtClean="0">
                <a:solidFill>
                  <a:schemeClr val="accent2"/>
                </a:solidFill>
              </a:rPr>
              <a:t>القضائية.. </a:t>
            </a:r>
            <a:endParaRPr lang="en-US" sz="3200" dirty="0">
              <a:solidFill>
                <a:schemeClr val="accent2"/>
              </a:solidFill>
            </a:endParaRPr>
          </a:p>
          <a:p>
            <a:pPr marL="457200" lvl="0" indent="-457200" algn="just" rtl="1">
              <a:buFont typeface="Wingdings" pitchFamily="2" charset="2"/>
              <a:buChar char="ü"/>
            </a:pPr>
            <a:r>
              <a:rPr lang="ar-IQ" sz="3200" dirty="0">
                <a:solidFill>
                  <a:schemeClr val="accent2"/>
                </a:solidFill>
              </a:rPr>
              <a:t>عدم التمييز بين الجنس والعرق واللون والدين ...</a:t>
            </a:r>
            <a:endParaRPr lang="en-US" sz="3200" dirty="0">
              <a:solidFill>
                <a:schemeClr val="accent2"/>
              </a:solidFill>
            </a:endParaRPr>
          </a:p>
          <a:p>
            <a:pPr marL="457200" lvl="0" indent="-457200" algn="just" rtl="1">
              <a:buFont typeface="Wingdings" pitchFamily="2" charset="2"/>
              <a:buChar char="ü"/>
            </a:pPr>
            <a:r>
              <a:rPr lang="ar-IQ" sz="3200" dirty="0">
                <a:solidFill>
                  <a:schemeClr val="accent2"/>
                </a:solidFill>
              </a:rPr>
              <a:t>أن تخضع الانتخابات الى المراقبة من قبل مراقبين غير منحازين .... </a:t>
            </a:r>
            <a:endParaRPr lang="en-US" sz="3200" dirty="0">
              <a:solidFill>
                <a:schemeClr val="accent2"/>
              </a:solidFill>
            </a:endParaRPr>
          </a:p>
          <a:p>
            <a:pPr algn="just" rtl="1"/>
            <a:endParaRPr lang="ar-IQ" sz="2800" dirty="0">
              <a:solidFill>
                <a:schemeClr val="accent2"/>
              </a:solidFill>
            </a:endParaRPr>
          </a:p>
        </p:txBody>
      </p:sp>
    </p:spTree>
    <p:extLst>
      <p:ext uri="{BB962C8B-B14F-4D97-AF65-F5344CB8AC3E}">
        <p14:creationId xmlns:p14="http://schemas.microsoft.com/office/powerpoint/2010/main" val="4007639517"/>
      </p:ext>
    </p:extLst>
  </p:cSld>
  <p:clrMapOvr>
    <a:masterClrMapping/>
  </p:clrMapOvr>
  <p:transition>
    <p:checke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6783</TotalTime>
  <Words>891</Words>
  <Application>Microsoft Office PowerPoint</Application>
  <PresentationFormat>مخصص</PresentationFormat>
  <Paragraphs>105</Paragraphs>
  <Slides>14</Slides>
  <Notes>13</Notes>
  <HiddenSlides>0</HiddenSlides>
  <MMClips>0</MMClips>
  <ScaleCrop>false</ScaleCrop>
  <HeadingPairs>
    <vt:vector size="4" baseType="variant">
      <vt:variant>
        <vt:lpstr>نسق</vt:lpstr>
      </vt:variant>
      <vt:variant>
        <vt:i4>1</vt:i4>
      </vt:variant>
      <vt:variant>
        <vt:lpstr>عناوين الشرائح</vt:lpstr>
      </vt:variant>
      <vt:variant>
        <vt:i4>14</vt:i4>
      </vt:variant>
    </vt:vector>
  </HeadingPairs>
  <TitlesOfParts>
    <vt:vector size="15" baseType="lpstr">
      <vt:lpstr>Organic</vt:lpstr>
      <vt:lpstr>عرض تقديمي في PowerPoint</vt:lpstr>
      <vt:lpstr>الموضوعات</vt:lpstr>
      <vt:lpstr>حق الانسان في الجنسية (حق المواطنة  )</vt:lpstr>
      <vt:lpstr>حق الانسان في الجنسية (حق المواطنة  )</vt:lpstr>
      <vt:lpstr>حق الانسان في الجنسية (حق المواطنة  )</vt:lpstr>
      <vt:lpstr>حق الانسان في الجنسية (حق المواطنة  )</vt:lpstr>
      <vt:lpstr>حق الانسان في التصويت والانتخاب والترشيح </vt:lpstr>
      <vt:lpstr>حق الانسان في التصويت والانتخاب والترشيح </vt:lpstr>
      <vt:lpstr>حق الانسان في التصويت والانتخاب والترشيح </vt:lpstr>
      <vt:lpstr>حق الانسان في التصويت والانتخاب والترشيح </vt:lpstr>
      <vt:lpstr>حق الانسان في تولي الوظائف العامة </vt:lpstr>
      <vt:lpstr>حق الانسان في تولي الوظائف العامة </vt:lpstr>
      <vt:lpstr>حق الانسان في تولي الوظائف العامة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rahebi</dc:creator>
  <cp:lastModifiedBy>Maher</cp:lastModifiedBy>
  <cp:revision>383</cp:revision>
  <dcterms:created xsi:type="dcterms:W3CDTF">2014-05-07T08:18:51Z</dcterms:created>
  <dcterms:modified xsi:type="dcterms:W3CDTF">2022-12-24T10:36:36Z</dcterms:modified>
</cp:coreProperties>
</file>