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7" r:id="rId9"/>
    <p:sldId id="348" r:id="rId10"/>
    <p:sldId id="349" r:id="rId11"/>
    <p:sldId id="350" r:id="rId12"/>
    <p:sldId id="351" r:id="rId13"/>
    <p:sldId id="356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81" d="100"/>
          <a:sy n="81" d="100"/>
        </p:scale>
        <p:origin x="-686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12/24/2022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12/24/2022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الانسان</a:t>
            </a:r>
          </a:p>
          <a:p>
            <a:pPr algn="ctr"/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للعام الدراسي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2022-2023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الاستاذ </a:t>
            </a:r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الدكتور </a:t>
            </a:r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لنسبية حقوق الانسان مظهران هما:</a:t>
            </a:r>
          </a:p>
          <a:p>
            <a:pPr algn="just" rtl="1"/>
            <a:endParaRPr lang="ar-IQ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المظهر الاول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من حيث حدود ممارسة الحق </a:t>
            </a:r>
          </a:p>
          <a:p>
            <a:pPr algn="just" rtl="1">
              <a:lnSpc>
                <a:spcPct val="150000"/>
              </a:lnSpc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كل الحقوق المقررة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للانسان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(من حيث حدود ممارستها) مقيدة وليست مطلقة بمعنى ان ممارسة هذه الحقوق مقيدة بعدم اضرار الانسان بغيره والا </a:t>
            </a:r>
            <a:r>
              <a:rPr lang="ar-IQ" sz="3600" dirty="0">
                <a:solidFill>
                  <a:schemeClr val="accent2">
                    <a:lumMod val="75000"/>
                  </a:schemeClr>
                </a:solidFill>
              </a:rPr>
              <a:t>تحولت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الممارسة المطلقة الى فوضى وليست حقاً.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91092"/>
            <a:ext cx="102752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 smtClean="0">
                <a:solidFill>
                  <a:schemeClr val="accent2">
                    <a:lumMod val="75000"/>
                  </a:schemeClr>
                </a:solidFill>
              </a:rPr>
              <a:t>المظهر الثاني: من حيث شروط ممارسة بعض الحقوق</a:t>
            </a: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1- شروط طبيعية: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هذا الحق يكتسبه الانسان منذ الولادة بدون شروط منها الحق في الحياة</a:t>
            </a:r>
          </a:p>
          <a:p>
            <a:pPr algn="just" rtl="1"/>
            <a:endParaRPr lang="ar-IQ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2- شروط قانونية: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بعض الحقوق تتطلب توفر شروط قانونية لممارستها مثلا حقه بان يكون ناخبا يكون مقيدا بشرط بلوغ سن الرشد.......</a:t>
            </a:r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05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خصائص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2140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لا تورث الى الغير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حقوق الانسان لا يمكن انتزاعها منه بغير وجه قانوني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ملزمة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غير مالية اي انها لا تُقوّم ولا تُقدّر بمبلغ من المال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اساسية وضرورية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تجعل الانسان يقف في مواجهة حكومته في حال مخالفتها للحقوق الانسانية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الاعتداء على هذه الحقوق هي جريمة دولية يترتب عليها عدم منح اللجوء السياسي فضلا عن اهمية التعاون الدولي من اجل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</a:rPr>
              <a:t>محاكمة وتسليم المعتدي.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16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11983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لا توجد قيمة لهذه الحقوق ما لم يتم توظيفها لخدمة الانسان والحفاظ على كرامته...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منذ النصف الثاني من القرن العشرين اصبح الاهتمام بهذه الحقوق طموحا عالميا وليس فرديا.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كان مفهوم حقوق الانسان مفهوما ضيقا لا يتعدى حق( المساواة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المدنية،الحرية،الملكية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) ثم تطور ليضم صورا اخرى من الحقوق والحريات. 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25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12361" y="1583703"/>
            <a:ext cx="10275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1971 طلبت الامم المتحدة من اليونسكو بحث امكانية تدريس هذه المادة في الجامعات خاصة في كلية الحقوق وكلية العلوم السياسية.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1973 بادرت اليونسكو بتكليف مجموعة من الخبراء الدوليين بإعداد مفردات لمقرر دراسي منهجي لمادة حقوق الانسان.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1977 وضعت اليونسكو خطة عمل لتطوير تدريس وبحث مادة حقوق الانسان في الجامعات.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1978 خصص المؤتمر الدولي </a:t>
            </a:r>
            <a:r>
              <a:rPr lang="ar-IQ" sz="2800" dirty="0">
                <a:solidFill>
                  <a:schemeClr val="accent2">
                    <a:lumMod val="75000"/>
                  </a:schemeClr>
                </a:solidFill>
              </a:rPr>
              <a:t>المنعقد في فينا </a:t>
            </a: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اعماله لدراسة برنامج اليونسكو لتطوير تدريس منهج حقوق الانسان في كليات الحقوق.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2003 في الجامعات والمعاهد العراقية تم اعتبار مادة حقوق الانسان والديمقراطية منهجا رسميا لطلبة </a:t>
            </a:r>
            <a:r>
              <a:rPr lang="ar-IQ" sz="2800" smtClean="0">
                <a:solidFill>
                  <a:schemeClr val="accent2">
                    <a:lumMod val="75000"/>
                  </a:schemeClr>
                </a:solidFill>
              </a:rPr>
              <a:t>المرحلة الاولى.</a:t>
            </a:r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17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124"/>
          <p:cNvSpPr>
            <a:spLocks noChangeArrowheads="1"/>
          </p:cNvSpPr>
          <p:nvPr/>
        </p:nvSpPr>
        <p:spPr bwMode="auto">
          <a:xfrm>
            <a:off x="996583" y="764926"/>
            <a:ext cx="7364901" cy="54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Ø"/>
            </a:pPr>
            <a:r>
              <a:rPr lang="ar-IQ" sz="3600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معنى الحق 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التعريف بحقوق الانسان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-أصناف حقوق الانسان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أهمية البحث عن حماية قانونية لحقوق الأنسان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نسبية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خصائص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اهمية دراسة حقوق الانسان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b="1" dirty="0">
                <a:solidFill>
                  <a:schemeClr val="accent2"/>
                </a:solidFill>
              </a:rPr>
              <a:t>معنى الحق  </a:t>
            </a:r>
            <a:endParaRPr lang="ar-IQ" sz="3600" b="1" dirty="0" smtClean="0">
              <a:solidFill>
                <a:schemeClr val="accent2"/>
              </a:solidFill>
            </a:endParaRPr>
          </a:p>
          <a:p>
            <a:pPr algn="r" rtl="1"/>
            <a:endParaRPr lang="ar-IQ" sz="1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لغة هو نقيض الباطل ، وهو الثبات والصدق </a:t>
            </a:r>
            <a:r>
              <a:rPr lang="ar-IQ" sz="3200" dirty="0" smtClean="0">
                <a:solidFill>
                  <a:schemeClr val="accent2"/>
                </a:solidFill>
              </a:rPr>
              <a:t>.</a:t>
            </a:r>
          </a:p>
          <a:p>
            <a:pPr marL="457200" indent="-457200" algn="just" rtl="1">
              <a:buFont typeface="Wingdings" pitchFamily="2" charset="2"/>
              <a:buChar char="q"/>
            </a:pP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قانونياً مصلحة يحميها القانون، فهو ميزة يمنحها القانون لشخص وتحميها طرق قانونية وعلى </a:t>
            </a:r>
            <a:r>
              <a:rPr lang="ar-IQ" sz="3200" dirty="0" smtClean="0">
                <a:solidFill>
                  <a:schemeClr val="accent2"/>
                </a:solidFill>
              </a:rPr>
              <a:t>الآخرين واجب احترام </a:t>
            </a:r>
            <a:r>
              <a:rPr lang="ar-IQ" sz="3200" dirty="0">
                <a:solidFill>
                  <a:schemeClr val="accent2"/>
                </a:solidFill>
              </a:rPr>
              <a:t>هذه الحقوق التي يتمتع بها كل فرد </a:t>
            </a:r>
            <a:r>
              <a:rPr lang="ar-IQ" sz="3200">
                <a:solidFill>
                  <a:schemeClr val="accent2"/>
                </a:solidFill>
              </a:rPr>
              <a:t>من </a:t>
            </a:r>
            <a:r>
              <a:rPr lang="ar-IQ" sz="3200" smtClean="0">
                <a:solidFill>
                  <a:schemeClr val="accent2"/>
                </a:solidFill>
              </a:rPr>
              <a:t>افراد المجتمع</a:t>
            </a:r>
            <a:r>
              <a:rPr lang="ar-IQ" sz="3200" dirty="0">
                <a:solidFill>
                  <a:schemeClr val="accent2"/>
                </a:solidFill>
              </a:rPr>
              <a:t>. أو هي تلك الحقوق التي يتعين الاعتراف بها للفرد لمجرد كونه إنساناً 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6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معنى حقوق الانسان 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هي الحقوق التي يتمتع بها الفرد لمجرد كونه إنساناً </a:t>
            </a:r>
            <a:r>
              <a:rPr lang="ar-IQ" sz="3200" dirty="0" smtClean="0">
                <a:solidFill>
                  <a:schemeClr val="accent2"/>
                </a:solidFill>
              </a:rPr>
              <a:t>أو بشراً</a:t>
            </a:r>
            <a:r>
              <a:rPr lang="ar-IQ" sz="3200" dirty="0">
                <a:solidFill>
                  <a:schemeClr val="accent2"/>
                </a:solidFill>
              </a:rPr>
              <a:t>. وهي حقوق مقررة </a:t>
            </a:r>
            <a:r>
              <a:rPr lang="ar-IQ" sz="3200" dirty="0" smtClean="0">
                <a:solidFill>
                  <a:schemeClr val="accent2"/>
                </a:solidFill>
              </a:rPr>
              <a:t>له بصرف </a:t>
            </a:r>
            <a:r>
              <a:rPr lang="ar-IQ" sz="3200" dirty="0">
                <a:solidFill>
                  <a:schemeClr val="accent2"/>
                </a:solidFill>
              </a:rPr>
              <a:t>النظر عن </a:t>
            </a:r>
            <a:r>
              <a:rPr lang="ar-IQ" sz="3200" dirty="0" smtClean="0">
                <a:solidFill>
                  <a:schemeClr val="accent2"/>
                </a:solidFill>
              </a:rPr>
              <a:t>جنسيته او </a:t>
            </a:r>
            <a:r>
              <a:rPr lang="ar-IQ" sz="3200" dirty="0" err="1">
                <a:solidFill>
                  <a:schemeClr val="accent2"/>
                </a:solidFill>
              </a:rPr>
              <a:t>ديانتة</a:t>
            </a:r>
            <a:r>
              <a:rPr lang="ar-IQ" sz="3200" dirty="0">
                <a:solidFill>
                  <a:schemeClr val="accent2"/>
                </a:solidFill>
              </a:rPr>
              <a:t> أو اصله العرقي أو وضعه الاجتماعي او الاقتصادي أو مركزه الوظيفي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</a:t>
            </a:r>
            <a:r>
              <a:rPr lang="ar-IQ" sz="4000" b="1" dirty="0" smtClean="0">
                <a:solidFill>
                  <a:schemeClr val="accent2"/>
                </a:solidFill>
              </a:rPr>
              <a:t>الانسان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77971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أصناف حقوق الانسان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الاول : الحقوق السياسية والمدنية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الثاني :التصنيف المنهجي المعاصر الذي يشمل :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أولاً</a:t>
            </a:r>
            <a:r>
              <a:rPr lang="ar-IQ" sz="3200" dirty="0" smtClean="0">
                <a:solidFill>
                  <a:schemeClr val="accent2"/>
                </a:solidFill>
              </a:rPr>
              <a:t>: الحقوق </a:t>
            </a:r>
            <a:r>
              <a:rPr lang="ar-IQ" sz="3200" dirty="0">
                <a:solidFill>
                  <a:schemeClr val="accent2"/>
                </a:solidFill>
              </a:rPr>
              <a:t>المدنية والشخصية 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ثانياً: الحقوق والحريات </a:t>
            </a:r>
            <a:r>
              <a:rPr lang="ar-IQ" sz="3200" dirty="0">
                <a:solidFill>
                  <a:schemeClr val="accent2"/>
                </a:solidFill>
              </a:rPr>
              <a:t>الثقافية والفكرية. 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ثالثاً: الحقوق الاقتصادية والاجتماعية.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رابعاً: الحقوق </a:t>
            </a:r>
            <a:r>
              <a:rPr lang="ar-IQ" sz="3200" dirty="0">
                <a:solidFill>
                  <a:schemeClr val="accent2"/>
                </a:solidFill>
              </a:rPr>
              <a:t>والحريات السياسية. 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ar-IQ" sz="4000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11983"/>
            <a:ext cx="102752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الاول : الحقوق السياسية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والمدنية</a:t>
            </a:r>
          </a:p>
          <a:p>
            <a:pPr algn="r" rtl="1"/>
            <a:endParaRPr lang="ar-IQ" sz="2800" b="1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السياسية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يقررها القانون للأفراد بوصفهم اعضاء في جماعة سياسية معينة.</a:t>
            </a:r>
          </a:p>
          <a:p>
            <a:pPr algn="r" rtl="1"/>
            <a:endParaRPr lang="ar-IQ" sz="3200" dirty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المدنية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للأفراد شارك نطاق المشاركة السياسية وتقرر لهم تلازما مع صفتهم الانسانية وتلازما مع نشاطهم العادي </a:t>
            </a:r>
            <a:r>
              <a:rPr lang="ar-IQ" sz="3200" dirty="0">
                <a:solidFill>
                  <a:schemeClr val="accent2"/>
                </a:solidFill>
              </a:rPr>
              <a:t>ف</a:t>
            </a:r>
            <a:r>
              <a:rPr lang="ar-IQ" sz="3200" dirty="0" smtClean="0">
                <a:solidFill>
                  <a:schemeClr val="accent2"/>
                </a:solidFill>
              </a:rPr>
              <a:t>ي المجتمع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الثاني :التصنيف المنهجي المعاصر الذي يشمل </a:t>
            </a:r>
            <a:r>
              <a:rPr lang="ar-IQ" sz="3200" b="1" dirty="0" smtClean="0">
                <a:solidFill>
                  <a:schemeClr val="accent2"/>
                </a:solidFill>
              </a:rPr>
              <a:t>:</a:t>
            </a:r>
          </a:p>
          <a:p>
            <a:pPr algn="r" rtl="1"/>
            <a:endParaRPr lang="ar-IQ" sz="3200" b="1" dirty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 smtClean="0">
                <a:solidFill>
                  <a:schemeClr val="accent2"/>
                </a:solidFill>
              </a:rPr>
              <a:t>أولاً: الحقوق </a:t>
            </a:r>
            <a:r>
              <a:rPr lang="ar-IQ" sz="3200" b="1" dirty="0">
                <a:solidFill>
                  <a:schemeClr val="accent2"/>
                </a:solidFill>
              </a:rPr>
              <a:t>المدنية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والشخصية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 بوصفه انسانا وعضوا والتي تتقرر له لمجرد كونه انسانا كحقه في الحياة والسلامة الجسدية والكرامة وحقه بالتنقل....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ثانياً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الثقافية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والفكرية</a:t>
            </a:r>
            <a:r>
              <a:rPr lang="ar-IQ" sz="3200" dirty="0" smtClean="0"/>
              <a:t>: </a:t>
            </a:r>
            <a:r>
              <a:rPr lang="ar-IQ" sz="3200" dirty="0" smtClean="0">
                <a:solidFill>
                  <a:schemeClr val="accent2"/>
                </a:solidFill>
              </a:rPr>
              <a:t>هي الحقوق التي تتعلق بحرية الانسان في اعمام افكاره والتعبير عنها (النشاط الفكري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)، وتسمى ايضا الحقوق والحريات المعنوية.</a:t>
            </a:r>
            <a:endParaRPr lang="ar-IQ" sz="3200" dirty="0">
              <a:solidFill>
                <a:schemeClr val="accent2"/>
              </a:solidFill>
            </a:endParaRP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أصناف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ثالثاً: الحقوق الاقتصادية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والاجتماعية</a:t>
            </a:r>
            <a:r>
              <a:rPr lang="ar-IQ" sz="3200" dirty="0" smtClean="0">
                <a:solidFill>
                  <a:schemeClr val="accent2"/>
                </a:solidFill>
              </a:rPr>
              <a:t>: ترمي هذه الحقوق الى تنمية الجوانب الاقتصادية والاجتماعية لدى الافراد وتشكل واجبا على الدولة في تأمينها وكفالتها لهم.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رابعاً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</a:t>
            </a:r>
            <a:r>
              <a:rPr lang="ar-IQ" sz="3200" b="1" dirty="0" smtClean="0">
                <a:solidFill>
                  <a:schemeClr val="accent2"/>
                </a:solidFill>
              </a:rPr>
              <a:t>السياسية: </a:t>
            </a:r>
            <a:r>
              <a:rPr lang="ar-IQ" sz="3200" dirty="0" smtClean="0">
                <a:solidFill>
                  <a:schemeClr val="accent2"/>
                </a:solidFill>
              </a:rPr>
              <a:t>تتضمن هذه الحقوق حق المواطن في المشاركة في الحياة السياسية لبلده.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/>
              </a:solidFill>
            </a:endParaRPr>
          </a:p>
          <a:p>
            <a:pPr algn="just" rtl="1"/>
            <a:endParaRPr lang="en-US" sz="2800" b="1" dirty="0">
              <a:solidFill>
                <a:schemeClr val="accent2"/>
              </a:solidFill>
            </a:endParaRPr>
          </a:p>
          <a:p>
            <a:pPr algn="just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اهمية البحث عن (حماية) قانونية لحقوق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يجب حماية الحقوق الانسانية ازاء العديد من الحقوق والانتهاكات التي تتعرض لها ليس من خلال النصوص والتشريعات فحسب بل ايضا من خلال البحث عن طرق تطبيق هذه الحقوق </a:t>
            </a: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الحق لا يعد حقا مالم تكن هنالك وسيلة قانونية لحمايته عن طريق سلطة شرعية قادرة على توفير هذه الحماية بما يؤدي الى منع اي اعتداء عليها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6435</TotalTime>
  <Words>806</Words>
  <Application>Microsoft Office PowerPoint</Application>
  <PresentationFormat>مخصص</PresentationFormat>
  <Paragraphs>124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مفاهيم اساسية في حقوق الانسان </vt:lpstr>
      <vt:lpstr>مفاهيم اساسية في حقوق الانسان </vt:lpstr>
      <vt:lpstr>مفاهيم اساسية في حقوق الانسان</vt:lpstr>
      <vt:lpstr>أصناف حقوق الانسان</vt:lpstr>
      <vt:lpstr>أصناف حقوق الانسان</vt:lpstr>
      <vt:lpstr>أصناف حقوق الانسان</vt:lpstr>
      <vt:lpstr>اهمية البحث عن (حماية) قانونية لحقوق الانسان </vt:lpstr>
      <vt:lpstr>نسبية حقوق الانسان</vt:lpstr>
      <vt:lpstr>نسبية حقوق الانسان</vt:lpstr>
      <vt:lpstr>خصائص حقوق الانسان</vt:lpstr>
      <vt:lpstr>اهمية دراسة حقوق الانسان</vt:lpstr>
      <vt:lpstr>اهمية دراسة حقوق الانسان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340</cp:revision>
  <dcterms:created xsi:type="dcterms:W3CDTF">2014-05-07T08:18:51Z</dcterms:created>
  <dcterms:modified xsi:type="dcterms:W3CDTF">2022-12-24T10:35:04Z</dcterms:modified>
</cp:coreProperties>
</file>