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7" r:id="rId3"/>
    <p:sldId id="269" r:id="rId4"/>
    <p:sldId id="270" r:id="rId5"/>
    <p:sldId id="268" r:id="rId6"/>
    <p:sldId id="26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71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09/05/1444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09/05/1444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09/05/1444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09/05/1444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09/05/1444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09/05/1444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09/05/1444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09/05/1444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09/05/1444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412775"/>
            <a:ext cx="7772400" cy="1800201"/>
          </a:xfrm>
        </p:spPr>
        <p:txBody>
          <a:bodyPr/>
          <a:lstStyle/>
          <a:p>
            <a:r>
              <a:rPr lang="en-US" dirty="0"/>
              <a:t>Surgical Hand Washing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2641848"/>
          </a:xfrm>
        </p:spPr>
        <p:txBody>
          <a:bodyPr>
            <a:normAutofit fontScale="92500" lnSpcReduction="10000"/>
          </a:bodyPr>
          <a:lstStyle/>
          <a:p>
            <a:pPr lvl="0" algn="ctr" defTabSz="457200" rtl="0">
              <a:spcBef>
                <a:spcPts val="1000"/>
              </a:spcBef>
              <a:defRPr/>
            </a:pP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457200" rtl="0">
              <a:spcBef>
                <a:spcPts val="1000"/>
              </a:spcBef>
              <a:defRPr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Dr. Kareem Waheed Abu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Kheta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R="45720" lvl="0" algn="ctr" rtl="0">
              <a:buClr>
                <a:srgbClr val="0BD0D9"/>
              </a:buClr>
              <a:buSzPct val="95000"/>
              <a:defRPr/>
            </a:pP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Al-</a:t>
            </a:r>
            <a:r>
              <a:rPr lang="en-US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Mustaqbal</a:t>
            </a: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University College</a:t>
            </a:r>
            <a:b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Department of Anesthesiology</a:t>
            </a:r>
          </a:p>
          <a:p>
            <a:pPr marR="45720" lvl="0" algn="ctr" rtl="0">
              <a:buClr>
                <a:srgbClr val="0BD0D9"/>
              </a:buClr>
              <a:buSzPct val="95000"/>
              <a:defRPr/>
            </a:pP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Nursing</a:t>
            </a:r>
            <a:endParaRPr lang="en-US" spc="50" dirty="0">
              <a:ln w="11430"/>
              <a:solidFill>
                <a:prstClr val="black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defTabSz="457200" rtl="0">
              <a:spcBef>
                <a:spcPts val="1000"/>
              </a:spcBef>
              <a:defRPr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Lecture: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7. practical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R="45720" lvl="0" algn="ctr" rtl="0">
              <a:buClr>
                <a:srgbClr val="0BD0D9"/>
              </a:buClr>
              <a:buSzPct val="95000"/>
            </a:pP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R="45720" lvl="0" algn="ctr" rtl="0">
              <a:buClr>
                <a:srgbClr val="0BD0D9"/>
              </a:buClr>
              <a:buSzPct val="95000"/>
            </a:pPr>
            <a:endParaRPr lang="ar-IQ" i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/>
            <a:endParaRPr lang="ar-IQ" dirty="0"/>
          </a:p>
          <a:p>
            <a:pPr algn="ctr" rtl="0"/>
            <a:endParaRPr lang="ar-IQ" dirty="0"/>
          </a:p>
          <a:p>
            <a:pPr algn="ctr" rtl="0"/>
            <a:endParaRPr lang="ar-IQ" dirty="0"/>
          </a:p>
        </p:txBody>
      </p:sp>
      <p:pic>
        <p:nvPicPr>
          <p:cNvPr id="4" name="صورة 3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34918"/>
            <a:ext cx="1299808" cy="9778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9356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l" rtl="0"/>
            <a:r>
              <a:rPr lang="en-US" b="1" u="sng" dirty="0"/>
              <a:t>Step 4</a:t>
            </a:r>
            <a:endParaRPr lang="en-US" b="1" dirty="0"/>
          </a:p>
          <a:p>
            <a:pPr algn="l" rtl="0"/>
            <a:r>
              <a:rPr lang="en-US" b="1" dirty="0" smtClean="0"/>
              <a:t>Rub with back of fingers to opposing palms with fingers interlocked</a:t>
            </a:r>
            <a:endParaRPr lang="en-US" b="1" dirty="0" smtClean="0"/>
          </a:p>
          <a:p>
            <a:pPr algn="l" rtl="0"/>
            <a:endParaRPr lang="en-US" dirty="0"/>
          </a:p>
          <a:p>
            <a:pPr algn="l" rtl="0"/>
            <a:endParaRPr lang="ar-IQ" dirty="0"/>
          </a:p>
        </p:txBody>
      </p:sp>
      <p:pic>
        <p:nvPicPr>
          <p:cNvPr id="4" name="صورة 3" descr="Surgical hand scrub, clasped finger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852936"/>
            <a:ext cx="7488832" cy="2952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937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620688"/>
            <a:ext cx="8568952" cy="5505475"/>
          </a:xfrm>
        </p:spPr>
        <p:txBody>
          <a:bodyPr/>
          <a:lstStyle/>
          <a:p>
            <a:pPr algn="l" rtl="0"/>
            <a:r>
              <a:rPr lang="en-US" b="1" u="sng" dirty="0"/>
              <a:t>Step 5</a:t>
            </a:r>
            <a:endParaRPr lang="en-US" b="1" dirty="0"/>
          </a:p>
          <a:p>
            <a:pPr algn="l" rtl="0"/>
            <a:r>
              <a:rPr lang="en-US" dirty="0"/>
              <a:t>Perform</a:t>
            </a:r>
            <a:r>
              <a:rPr lang="en-US" b="1" dirty="0"/>
              <a:t> rotational</a:t>
            </a:r>
            <a:r>
              <a:rPr lang="en-US" dirty="0"/>
              <a:t> </a:t>
            </a:r>
            <a:r>
              <a:rPr lang="en-US" b="1" dirty="0"/>
              <a:t>rubbing</a:t>
            </a:r>
            <a:r>
              <a:rPr lang="en-US" dirty="0"/>
              <a:t> </a:t>
            </a:r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b="1" dirty="0"/>
              <a:t>thumb</a:t>
            </a:r>
            <a:r>
              <a:rPr lang="en-US" dirty="0"/>
              <a:t> clasped in the hand.</a:t>
            </a:r>
          </a:p>
          <a:p>
            <a:pPr algn="l" rtl="0"/>
            <a:endParaRPr lang="ar-IQ" dirty="0"/>
          </a:p>
        </p:txBody>
      </p:sp>
      <p:pic>
        <p:nvPicPr>
          <p:cNvPr id="4" name="صورة 3" descr="Surgical hand scrub - clasp thumb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36913"/>
            <a:ext cx="7344816" cy="34292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517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l" rtl="0"/>
            <a:r>
              <a:rPr lang="en-US" b="1" u="sng" dirty="0"/>
              <a:t>Step 6</a:t>
            </a:r>
            <a:endParaRPr lang="en-US" b="1" dirty="0"/>
          </a:p>
          <a:p>
            <a:pPr algn="l" rtl="0"/>
            <a:r>
              <a:rPr lang="en-US" sz="2800" b="1" dirty="0"/>
              <a:t>Rub the fingertips </a:t>
            </a:r>
            <a:r>
              <a:rPr lang="en-US" sz="2800" b="1" dirty="0" smtClean="0"/>
              <a:t>in opposite</a:t>
            </a:r>
            <a:r>
              <a:rPr lang="en-US" sz="2800" b="1" dirty="0"/>
              <a:t> palm </a:t>
            </a:r>
            <a:r>
              <a:rPr lang="en-US" sz="2800" b="1" dirty="0" smtClean="0"/>
              <a:t>in circular motion</a:t>
            </a:r>
            <a:r>
              <a:rPr lang="en-US" dirty="0" smtClean="0"/>
              <a:t>.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ar-IQ" dirty="0"/>
          </a:p>
        </p:txBody>
      </p:sp>
      <p:pic>
        <p:nvPicPr>
          <p:cNvPr id="4" name="صورة 3" descr="Surgical hand scrub - fingertip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12571"/>
            <a:ext cx="7200799" cy="3115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600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l" rtl="0"/>
            <a:r>
              <a:rPr lang="en-US" sz="2400" b="1" u="sng" dirty="0"/>
              <a:t>Step 7</a:t>
            </a:r>
            <a:endParaRPr lang="en-US" sz="2400" b="1" dirty="0"/>
          </a:p>
          <a:p>
            <a:pPr algn="l" rtl="0"/>
            <a:r>
              <a:rPr lang="en-US" sz="2400" dirty="0" smtClean="0"/>
              <a:t>Rub each wrist with</a:t>
            </a:r>
            <a:r>
              <a:rPr lang="en-US" sz="2400" dirty="0"/>
              <a:t> </a:t>
            </a:r>
            <a:r>
              <a:rPr lang="en-US" sz="2400" b="1" dirty="0"/>
              <a:t>opposing</a:t>
            </a:r>
            <a:r>
              <a:rPr lang="en-US" sz="2400" dirty="0"/>
              <a:t> </a:t>
            </a:r>
            <a:r>
              <a:rPr lang="en-US" sz="2400" b="1" dirty="0" smtClean="0"/>
              <a:t>hand</a:t>
            </a:r>
            <a:r>
              <a:rPr lang="en-US" sz="2400" dirty="0" smtClean="0"/>
              <a:t>, </a:t>
            </a:r>
            <a:r>
              <a:rPr lang="en-US" sz="2400" dirty="0"/>
              <a:t>working to just </a:t>
            </a:r>
            <a:r>
              <a:rPr lang="en-US" sz="2400" b="1" dirty="0"/>
              <a:t>below the elbows</a:t>
            </a:r>
            <a:r>
              <a:rPr lang="en-US" sz="2400" dirty="0" smtClean="0"/>
              <a:t>.</a:t>
            </a:r>
          </a:p>
          <a:p>
            <a:pPr algn="l" rtl="0"/>
            <a:endParaRPr lang="en-US" sz="2400" dirty="0"/>
          </a:p>
          <a:p>
            <a:pPr algn="l" rtl="0"/>
            <a:endParaRPr lang="ar-IQ" sz="2400" dirty="0"/>
          </a:p>
        </p:txBody>
      </p:sp>
      <p:pic>
        <p:nvPicPr>
          <p:cNvPr id="4" name="صورة 3" descr="Surgical hand scrub - elbow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92896"/>
            <a:ext cx="7704856" cy="32744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9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l" rtl="0"/>
            <a:r>
              <a:rPr lang="en-US" b="1" u="sng" dirty="0"/>
              <a:t>Step </a:t>
            </a:r>
            <a:r>
              <a:rPr lang="en-US" b="1" u="sng" dirty="0" smtClean="0"/>
              <a:t>8</a:t>
            </a:r>
            <a:endParaRPr lang="en-US" b="1" dirty="0"/>
          </a:p>
          <a:p>
            <a:pPr algn="l" rtl="0"/>
            <a:r>
              <a:rPr lang="en-US" b="1" dirty="0"/>
              <a:t>Rinse</a:t>
            </a:r>
            <a:r>
              <a:rPr lang="en-US" dirty="0"/>
              <a:t> the </a:t>
            </a:r>
            <a:r>
              <a:rPr lang="en-US" b="1" dirty="0"/>
              <a:t>hands</a:t>
            </a:r>
            <a:r>
              <a:rPr lang="en-US" dirty="0"/>
              <a:t> under running water, allowing the water to run from</a:t>
            </a:r>
            <a:r>
              <a:rPr lang="en-US" b="1" dirty="0"/>
              <a:t> fingertips to elbows</a:t>
            </a:r>
            <a:r>
              <a:rPr lang="en-US" dirty="0"/>
              <a:t>.</a:t>
            </a:r>
          </a:p>
          <a:p>
            <a:pPr algn="l" rtl="0"/>
            <a:endParaRPr lang="ar-IQ" dirty="0"/>
          </a:p>
        </p:txBody>
      </p:sp>
      <p:pic>
        <p:nvPicPr>
          <p:cNvPr id="4" name="صورة 3" descr="Surgical scrub - rinse hands and forearm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96952"/>
            <a:ext cx="7200800" cy="3010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801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 algn="l" rtl="0"/>
            <a:r>
              <a:rPr lang="en-US" b="1" u="sng" dirty="0"/>
              <a:t>Step </a:t>
            </a:r>
            <a:r>
              <a:rPr lang="en-US" b="1" u="sng" dirty="0" smtClean="0"/>
              <a:t>9</a:t>
            </a:r>
            <a:endParaRPr lang="en-US" b="1" dirty="0"/>
          </a:p>
          <a:p>
            <a:pPr algn="l" rtl="0"/>
            <a:r>
              <a:rPr lang="en-US" dirty="0"/>
              <a:t>Secure sterile towel </a:t>
            </a:r>
            <a:r>
              <a:rPr lang="en-US" dirty="0" smtClean="0"/>
              <a:t>to dry </a:t>
            </a:r>
            <a:r>
              <a:rPr lang="en-US" dirty="0"/>
              <a:t>each hand and arm separately.</a:t>
            </a:r>
          </a:p>
          <a:p>
            <a:pPr algn="l" rtl="0"/>
            <a:endParaRPr lang="ar-IQ" dirty="0"/>
          </a:p>
        </p:txBody>
      </p:sp>
      <p:pic>
        <p:nvPicPr>
          <p:cNvPr id="4" name="صورة 3" descr="Surgical hand scrub - drying hand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429000"/>
            <a:ext cx="7291908" cy="266429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619500" y="3725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ar-IQ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28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`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i="1" dirty="0" smtClean="0"/>
              <a:t>Thank you</a:t>
            </a:r>
            <a:r>
              <a:rPr lang="en-US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68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361459"/>
          </a:xfrm>
        </p:spPr>
        <p:txBody>
          <a:bodyPr>
            <a:noAutofit/>
          </a:bodyPr>
          <a:lstStyle/>
          <a:p>
            <a:pPr algn="l" rtl="0"/>
            <a:r>
              <a:rPr lang="en-US" b="1" dirty="0" smtClean="0">
                <a:cs typeface="+mj-cs"/>
              </a:rPr>
              <a:t>PURPOSES</a:t>
            </a:r>
            <a:endParaRPr lang="en-US" b="1" dirty="0">
              <a:cs typeface="+mj-cs"/>
            </a:endParaRPr>
          </a:p>
          <a:p>
            <a:pPr algn="l" rtl="0"/>
            <a:r>
              <a:rPr lang="en-US" dirty="0" smtClean="0">
                <a:cs typeface="+mj-cs"/>
              </a:rPr>
              <a:t>To </a:t>
            </a:r>
            <a:r>
              <a:rPr lang="en-US" dirty="0">
                <a:cs typeface="+mj-cs"/>
              </a:rPr>
              <a:t>reduce the number of microorganisms on the </a:t>
            </a:r>
            <a:r>
              <a:rPr lang="en-US" dirty="0" smtClean="0">
                <a:cs typeface="+mj-cs"/>
              </a:rPr>
              <a:t>hands</a:t>
            </a:r>
            <a:endParaRPr lang="en-US" dirty="0">
              <a:cs typeface="+mj-cs"/>
            </a:endParaRPr>
          </a:p>
          <a:p>
            <a:pPr algn="l" rtl="0"/>
            <a:r>
              <a:rPr lang="en-US" dirty="0" smtClean="0">
                <a:cs typeface="+mj-cs"/>
              </a:rPr>
              <a:t>To </a:t>
            </a:r>
            <a:r>
              <a:rPr lang="en-US" dirty="0">
                <a:cs typeface="+mj-cs"/>
              </a:rPr>
              <a:t>reduce the risk of transmission of microorganisms to </a:t>
            </a:r>
            <a:r>
              <a:rPr lang="en-US" dirty="0" smtClean="0">
                <a:cs typeface="+mj-cs"/>
              </a:rPr>
              <a:t>clients</a:t>
            </a:r>
          </a:p>
          <a:p>
            <a:pPr algn="l" rtl="0"/>
            <a:r>
              <a:rPr lang="en-US" dirty="0" smtClean="0">
                <a:cs typeface="+mj-cs"/>
              </a:rPr>
              <a:t>To </a:t>
            </a:r>
            <a:r>
              <a:rPr lang="en-US" dirty="0">
                <a:cs typeface="+mj-cs"/>
              </a:rPr>
              <a:t>reduce the risk of cross contamination among </a:t>
            </a:r>
            <a:r>
              <a:rPr lang="en-US" dirty="0" smtClean="0">
                <a:cs typeface="+mj-cs"/>
              </a:rPr>
              <a:t>clients</a:t>
            </a:r>
            <a:endParaRPr lang="en-US" dirty="0">
              <a:cs typeface="+mj-cs"/>
            </a:endParaRPr>
          </a:p>
          <a:p>
            <a:pPr algn="l" rtl="0"/>
            <a:r>
              <a:rPr lang="en-US" dirty="0" smtClean="0">
                <a:cs typeface="+mj-cs"/>
              </a:rPr>
              <a:t>To </a:t>
            </a:r>
            <a:r>
              <a:rPr lang="en-US" dirty="0">
                <a:cs typeface="+mj-cs"/>
              </a:rPr>
              <a:t>reduce the risk of transmission </a:t>
            </a:r>
            <a:r>
              <a:rPr lang="en-US" dirty="0" smtClean="0">
                <a:cs typeface="+mj-cs"/>
              </a:rPr>
              <a:t>of infectious </a:t>
            </a:r>
            <a:r>
              <a:rPr lang="en-US" dirty="0">
                <a:cs typeface="+mj-cs"/>
              </a:rPr>
              <a:t>organisms </a:t>
            </a:r>
            <a:r>
              <a:rPr lang="en-US" dirty="0" smtClean="0">
                <a:cs typeface="+mj-cs"/>
              </a:rPr>
              <a:t>to oneself</a:t>
            </a:r>
            <a:r>
              <a:rPr lang="en-US" dirty="0"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616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/>
              <a:t>Hands must be washed according to the (WHO) for this causes: </a:t>
            </a:r>
            <a:endParaRPr lang="en-US" dirty="0"/>
          </a:p>
          <a:p>
            <a:pPr lvl="0" algn="l" rtl="0"/>
            <a:r>
              <a:rPr lang="en-US" dirty="0"/>
              <a:t>Before touching a patient</a:t>
            </a:r>
          </a:p>
          <a:p>
            <a:pPr lvl="0" algn="l" rtl="0"/>
            <a:r>
              <a:rPr lang="en-US" dirty="0"/>
              <a:t>Before an aseptic procedure( Using a surgical scrub brush if possible).</a:t>
            </a:r>
          </a:p>
          <a:p>
            <a:pPr lvl="0" algn="l" rtl="0"/>
            <a:r>
              <a:rPr lang="en-US" dirty="0"/>
              <a:t>After exposure to body fluid </a:t>
            </a:r>
          </a:p>
          <a:p>
            <a:pPr lvl="0" algn="l" rtl="0"/>
            <a:r>
              <a:rPr lang="en-US" dirty="0"/>
              <a:t>After touching a patient.</a:t>
            </a:r>
          </a:p>
          <a:p>
            <a:pPr lvl="0" algn="l" rtl="0"/>
            <a:r>
              <a:rPr lang="en-US" dirty="0"/>
              <a:t>After touching patient </a:t>
            </a:r>
            <a:r>
              <a:rPr lang="en-US" dirty="0" smtClean="0"/>
              <a:t>surroundings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3600" b="1" dirty="0"/>
              <a:t>Equipment</a:t>
            </a:r>
            <a:endParaRPr lang="en-US" sz="3600" b="1" dirty="0" smtClean="0"/>
          </a:p>
          <a:p>
            <a:pPr algn="l" rtl="0"/>
            <a:r>
              <a:rPr lang="en-US" dirty="0" smtClean="0"/>
              <a:t>Surgical </a:t>
            </a:r>
            <a:r>
              <a:rPr lang="en-US" dirty="0"/>
              <a:t>scrub items (antimicrobial soap,</a:t>
            </a:r>
          </a:p>
          <a:p>
            <a:pPr marL="0" indent="0" algn="l" rtl="0">
              <a:buNone/>
            </a:pPr>
            <a:r>
              <a:rPr lang="en-US" dirty="0"/>
              <a:t>two brushes, and nail file)</a:t>
            </a:r>
          </a:p>
          <a:p>
            <a:pPr algn="l" rtl="0"/>
            <a:r>
              <a:rPr lang="en-US" dirty="0" smtClean="0"/>
              <a:t>Surgical </a:t>
            </a:r>
            <a:r>
              <a:rPr lang="en-US" dirty="0"/>
              <a:t>shoe covers (booties) and cap, face</a:t>
            </a:r>
          </a:p>
          <a:p>
            <a:pPr marL="0" indent="0" algn="l" rtl="0">
              <a:buNone/>
            </a:pPr>
            <a:r>
              <a:rPr lang="en-US" dirty="0"/>
              <a:t>mask, sterile gown, and proper-size </a:t>
            </a:r>
            <a:r>
              <a:rPr lang="en-US" dirty="0" smtClean="0"/>
              <a:t>gloves.</a:t>
            </a:r>
          </a:p>
          <a:p>
            <a:pPr algn="l" rtl="0"/>
            <a:r>
              <a:rPr lang="en-US" dirty="0" smtClean="0"/>
              <a:t>Sterile towel.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5108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Pre-scrub wash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dirty="0" smtClean="0">
                <a:cs typeface="+mj-cs"/>
              </a:rPr>
              <a:t>1. Wear </a:t>
            </a:r>
            <a:r>
              <a:rPr lang="en-US" sz="2800" dirty="0">
                <a:cs typeface="+mj-cs"/>
              </a:rPr>
              <a:t>surgical shoe covers and cap to cover</a:t>
            </a:r>
          </a:p>
          <a:p>
            <a:pPr marL="0" indent="0" algn="l" rtl="0">
              <a:buNone/>
            </a:pPr>
            <a:r>
              <a:rPr lang="en-US" sz="2800" dirty="0">
                <a:cs typeface="+mj-cs"/>
              </a:rPr>
              <a:t>hair and ears </a:t>
            </a:r>
            <a:r>
              <a:rPr lang="en-US" sz="2800" dirty="0" smtClean="0">
                <a:cs typeface="+mj-cs"/>
              </a:rPr>
              <a:t>completely.</a:t>
            </a:r>
          </a:p>
          <a:p>
            <a:pPr marL="0" indent="0" algn="l" rtl="0">
              <a:buNone/>
            </a:pPr>
            <a:r>
              <a:rPr lang="en-US" sz="2800" dirty="0" smtClean="0">
                <a:cs typeface="+mj-cs"/>
              </a:rPr>
              <a:t>2. Wear mask.</a:t>
            </a:r>
          </a:p>
          <a:p>
            <a:pPr marL="0" indent="0" algn="l" rtl="0">
              <a:buNone/>
            </a:pPr>
            <a:r>
              <a:rPr lang="en-US" sz="2800" dirty="0" smtClean="0">
                <a:cs typeface="+mj-cs"/>
              </a:rPr>
              <a:t>3. </a:t>
            </a:r>
            <a:r>
              <a:rPr lang="en-US" sz="2800" dirty="0">
                <a:cs typeface="+mj-cs"/>
              </a:rPr>
              <a:t>Open the package containing the </a:t>
            </a:r>
            <a:r>
              <a:rPr lang="en-US" sz="2800" dirty="0" smtClean="0">
                <a:cs typeface="+mj-cs"/>
              </a:rPr>
              <a:t>nail brush/scrub </a:t>
            </a:r>
            <a:r>
              <a:rPr lang="en-US" sz="2800" dirty="0">
                <a:cs typeface="+mj-cs"/>
              </a:rPr>
              <a:t>sponge and nail pick.</a:t>
            </a:r>
          </a:p>
          <a:p>
            <a:pPr marL="0" indent="0" algn="l" rtl="0">
              <a:buNone/>
            </a:pPr>
            <a:endParaRPr lang="ar-IQ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7480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/>
            </a:r>
            <a:br>
              <a:rPr lang="en-US" b="1" u="sng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/>
              <a:t>4. Rinse </a:t>
            </a:r>
            <a:r>
              <a:rPr lang="en-US" dirty="0"/>
              <a:t>the hands and arms </a:t>
            </a:r>
            <a:r>
              <a:rPr lang="en-US" dirty="0" smtClean="0"/>
              <a:t>thoroughly, allowing </a:t>
            </a:r>
            <a:r>
              <a:rPr lang="en-US" dirty="0"/>
              <a:t>the water to run from the hands to the </a:t>
            </a:r>
            <a:r>
              <a:rPr lang="en-US" dirty="0" smtClean="0"/>
              <a:t>elbows.</a:t>
            </a:r>
          </a:p>
          <a:p>
            <a:pPr marL="0" indent="0" algn="l" rtl="0">
              <a:buNone/>
            </a:pPr>
            <a:r>
              <a:rPr lang="en-US" dirty="0" smtClean="0"/>
              <a:t>5. Clean </a:t>
            </a:r>
            <a:r>
              <a:rPr lang="en-US" dirty="0"/>
              <a:t>under the nails with the nail </a:t>
            </a:r>
            <a:r>
              <a:rPr lang="en-US" dirty="0" smtClean="0"/>
              <a:t>pick.</a:t>
            </a:r>
          </a:p>
          <a:p>
            <a:pPr marL="0" indent="0" algn="l" rtl="0">
              <a:buNone/>
            </a:pPr>
            <a:r>
              <a:rPr lang="en-US" dirty="0" smtClean="0"/>
              <a:t>6. scrub </a:t>
            </a:r>
            <a:r>
              <a:rPr lang="en-US" dirty="0"/>
              <a:t>the spaces under the </a:t>
            </a:r>
            <a:r>
              <a:rPr lang="en-US" dirty="0" smtClean="0"/>
              <a:t>fingernails by </a:t>
            </a:r>
            <a:r>
              <a:rPr lang="en-US" dirty="0"/>
              <a:t>the nail </a:t>
            </a:r>
            <a:r>
              <a:rPr lang="en-US" dirty="0" smtClean="0"/>
              <a:t>brush.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6419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just" rtl="0">
              <a:buNone/>
            </a:pPr>
            <a:r>
              <a:rPr lang="en-US" b="1" u="sng" dirty="0">
                <a:cs typeface="+mj-cs"/>
              </a:rPr>
              <a:t>Step 1</a:t>
            </a:r>
            <a:endParaRPr lang="en-US" dirty="0">
              <a:cs typeface="+mj-cs"/>
            </a:endParaRPr>
          </a:p>
          <a:p>
            <a:pPr marL="0" indent="0" algn="just" rtl="0">
              <a:buNone/>
            </a:pPr>
            <a:r>
              <a:rPr lang="en-US" b="1" dirty="0">
                <a:cs typeface="+mj-cs"/>
              </a:rPr>
              <a:t>Wet the hands</a:t>
            </a:r>
            <a:r>
              <a:rPr lang="en-US" dirty="0">
                <a:cs typeface="+mj-cs"/>
              </a:rPr>
              <a:t> and </a:t>
            </a:r>
            <a:r>
              <a:rPr lang="en-US" b="1" dirty="0">
                <a:cs typeface="+mj-cs"/>
              </a:rPr>
              <a:t>forearms</a:t>
            </a:r>
            <a:r>
              <a:rPr lang="en-US" dirty="0">
                <a:cs typeface="+mj-cs"/>
              </a:rPr>
              <a:t>.</a:t>
            </a:r>
          </a:p>
          <a:p>
            <a:pPr marL="0" indent="0" algn="just" rtl="0">
              <a:buNone/>
            </a:pPr>
            <a:r>
              <a:rPr lang="en-US" b="1" dirty="0" smtClean="0">
                <a:cs typeface="+mj-cs"/>
              </a:rPr>
              <a:t>Rub</a:t>
            </a:r>
            <a:r>
              <a:rPr lang="en-US" dirty="0">
                <a:cs typeface="+mj-cs"/>
              </a:rPr>
              <a:t> </a:t>
            </a:r>
            <a:r>
              <a:rPr lang="en-US" b="1" dirty="0">
                <a:cs typeface="+mj-cs"/>
              </a:rPr>
              <a:t>palm</a:t>
            </a:r>
            <a:r>
              <a:rPr lang="en-US" dirty="0">
                <a:cs typeface="+mj-cs"/>
              </a:rPr>
              <a:t> </a:t>
            </a:r>
            <a:r>
              <a:rPr lang="en-US" b="1" dirty="0">
                <a:cs typeface="+mj-cs"/>
              </a:rPr>
              <a:t>to</a:t>
            </a:r>
            <a:r>
              <a:rPr lang="en-US" dirty="0">
                <a:cs typeface="+mj-cs"/>
              </a:rPr>
              <a:t> </a:t>
            </a:r>
            <a:r>
              <a:rPr lang="en-US" b="1" dirty="0" smtClean="0">
                <a:cs typeface="+mj-cs"/>
              </a:rPr>
              <a:t>palm. </a:t>
            </a:r>
            <a:endParaRPr lang="en-US" b="1" dirty="0" smtClean="0">
              <a:cs typeface="+mj-cs"/>
            </a:endParaRPr>
          </a:p>
          <a:p>
            <a:pPr marL="0" indent="0" algn="just" rtl="0">
              <a:buNone/>
            </a:pPr>
            <a:endParaRPr lang="ar-IQ" dirty="0">
              <a:cs typeface="+mj-cs"/>
            </a:endParaRPr>
          </a:p>
        </p:txBody>
      </p:sp>
      <p:pic>
        <p:nvPicPr>
          <p:cNvPr id="4" name="صورة 3" descr="https://geekymedics.com/wp-content/uploads/2018/09/Hand-rinsi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51200"/>
            <a:ext cx="7128792" cy="2698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685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l" rtl="0"/>
            <a:r>
              <a:rPr lang="en-US" b="1" u="sng" dirty="0"/>
              <a:t>Step 2</a:t>
            </a:r>
            <a:endParaRPr lang="en-US" dirty="0"/>
          </a:p>
          <a:p>
            <a:pPr algn="l" rtl="0"/>
            <a:r>
              <a:rPr lang="en-US" b="1" dirty="0"/>
              <a:t>Rub the</a:t>
            </a:r>
            <a:r>
              <a:rPr lang="en-US" dirty="0"/>
              <a:t> </a:t>
            </a:r>
            <a:r>
              <a:rPr lang="en-US" b="1" dirty="0"/>
              <a:t>palm</a:t>
            </a:r>
            <a:r>
              <a:rPr lang="en-US" dirty="0"/>
              <a:t> over the</a:t>
            </a:r>
            <a:r>
              <a:rPr lang="en-US" b="1" dirty="0"/>
              <a:t> back</a:t>
            </a:r>
            <a:r>
              <a:rPr lang="en-US" dirty="0"/>
              <a:t> </a:t>
            </a:r>
            <a:r>
              <a:rPr lang="en-US" b="1" dirty="0"/>
              <a:t>of</a:t>
            </a:r>
            <a:r>
              <a:rPr lang="en-US" dirty="0"/>
              <a:t> other hand with the </a:t>
            </a:r>
            <a:r>
              <a:rPr lang="en-US" b="1" dirty="0"/>
              <a:t>fingers</a:t>
            </a:r>
            <a:r>
              <a:rPr lang="en-US" dirty="0"/>
              <a:t> </a:t>
            </a:r>
            <a:r>
              <a:rPr lang="en-US" b="1" dirty="0"/>
              <a:t>interlaced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endParaRPr lang="ar-IQ" dirty="0"/>
          </a:p>
        </p:txBody>
      </p:sp>
      <p:pic>
        <p:nvPicPr>
          <p:cNvPr id="4" name="صورة 3" descr="Surgical hand scrub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96952"/>
            <a:ext cx="7704856" cy="2718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098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5649491"/>
          </a:xfrm>
        </p:spPr>
        <p:txBody>
          <a:bodyPr/>
          <a:lstStyle/>
          <a:p>
            <a:pPr algn="l" rtl="0"/>
            <a:r>
              <a:rPr lang="en-US" b="1" u="sng" dirty="0"/>
              <a:t>Step 3</a:t>
            </a:r>
            <a:endParaRPr lang="en-US" b="1" dirty="0"/>
          </a:p>
          <a:p>
            <a:pPr algn="l" rtl="0"/>
            <a:r>
              <a:rPr lang="en-US" sz="2800" b="1" dirty="0" smtClean="0"/>
              <a:t>Rub </a:t>
            </a:r>
            <a:r>
              <a:rPr lang="en-US" sz="2800" b="1" dirty="0"/>
              <a:t> palm to </a:t>
            </a:r>
            <a:r>
              <a:rPr lang="en-US" sz="2800" b="1" dirty="0" smtClean="0"/>
              <a:t>palm, with</a:t>
            </a:r>
            <a:r>
              <a:rPr lang="en-US" sz="2800" b="1" dirty="0"/>
              <a:t> fingers interlaced.</a:t>
            </a:r>
          </a:p>
          <a:p>
            <a:pPr algn="l" rtl="0"/>
            <a:endParaRPr lang="ar-IQ" sz="2800" b="1" dirty="0"/>
          </a:p>
        </p:txBody>
      </p:sp>
      <p:pic>
        <p:nvPicPr>
          <p:cNvPr id="4" name="صورة 3" descr="https://geekymedics.com/wp-content/uploads/2018/09/Hand-scrub-palm-to-palm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348880"/>
            <a:ext cx="6840759" cy="38884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15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713</TotalTime>
  <Words>226</Words>
  <Application>Microsoft Office PowerPoint</Application>
  <PresentationFormat>عرض على الشاشة (3:4)‏</PresentationFormat>
  <Paragraphs>57</Paragraphs>
  <Slides>16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تدفق</vt:lpstr>
      <vt:lpstr>Surgical Hand Washing</vt:lpstr>
      <vt:lpstr>عرض تقديمي في PowerPoint</vt:lpstr>
      <vt:lpstr>عرض تقديمي في PowerPoint</vt:lpstr>
      <vt:lpstr>عرض تقديمي في PowerPoint</vt:lpstr>
      <vt:lpstr>Pre-scrub wash</vt:lpstr>
      <vt:lpstr>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`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DELL</dc:creator>
  <cp:lastModifiedBy>DR.kareem waheed</cp:lastModifiedBy>
  <cp:revision>17</cp:revision>
  <dcterms:created xsi:type="dcterms:W3CDTF">2022-11-29T20:25:53Z</dcterms:created>
  <dcterms:modified xsi:type="dcterms:W3CDTF">2022-12-02T16:58:37Z</dcterms:modified>
</cp:coreProperties>
</file>