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B22A-60F2-495B-A85D-DD00ED7F1A6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1CC3-7818-44BE-B6F8-0E7A19A9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5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B22A-60F2-495B-A85D-DD00ED7F1A6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1CC3-7818-44BE-B6F8-0E7A19A9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81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B22A-60F2-495B-A85D-DD00ED7F1A6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1CC3-7818-44BE-B6F8-0E7A19A9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3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B22A-60F2-495B-A85D-DD00ED7F1A6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1CC3-7818-44BE-B6F8-0E7A19A9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63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B22A-60F2-495B-A85D-DD00ED7F1A6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1CC3-7818-44BE-B6F8-0E7A19A9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5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B22A-60F2-495B-A85D-DD00ED7F1A6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1CC3-7818-44BE-B6F8-0E7A19A9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9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B22A-60F2-495B-A85D-DD00ED7F1A6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1CC3-7818-44BE-B6F8-0E7A19A9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18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B22A-60F2-495B-A85D-DD00ED7F1A6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1CC3-7818-44BE-B6F8-0E7A19A9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01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B22A-60F2-495B-A85D-DD00ED7F1A6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1CC3-7818-44BE-B6F8-0E7A19A9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1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B22A-60F2-495B-A85D-DD00ED7F1A6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1CC3-7818-44BE-B6F8-0E7A19A9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21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B22A-60F2-495B-A85D-DD00ED7F1A6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1CC3-7818-44BE-B6F8-0E7A19A9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21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7B22A-60F2-495B-A85D-DD00ED7F1A6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D1CC3-7818-44BE-B6F8-0E7A19A9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0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HelveticaNeue-Roman"/>
              </a:rPr>
              <a:t>The carpal bones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Zaid </a:t>
            </a:r>
            <a:r>
              <a:rPr lang="en-US" dirty="0" err="1" smtClean="0"/>
              <a:t>Saad</a:t>
            </a:r>
            <a:r>
              <a:rPr lang="en-US" dirty="0" smtClean="0"/>
              <a:t> Al</a:t>
            </a:r>
            <a:r>
              <a:rPr lang="de-DE" dirty="0" smtClean="0"/>
              <a:t>-Nasrawi</a:t>
            </a:r>
          </a:p>
          <a:p>
            <a:r>
              <a:rPr lang="de-DE" dirty="0" smtClean="0"/>
              <a:t>Specialist trauma and Orthopedics surgery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6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Radiological features of the metacarpals and phalanges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684" y="1690688"/>
            <a:ext cx="11023616" cy="464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7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metacarpal 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80713" cy="4351338"/>
          </a:xfrm>
        </p:spPr>
        <p:txBody>
          <a:bodyPr/>
          <a:lstStyle/>
          <a:p>
            <a:r>
              <a:rPr lang="en-US" dirty="0"/>
              <a:t>A line tangential to the heads of the fourth and </a:t>
            </a:r>
            <a:r>
              <a:rPr lang="en-US" dirty="0" smtClean="0"/>
              <a:t>fifth metacarpals </a:t>
            </a:r>
            <a:r>
              <a:rPr lang="en-US" dirty="0"/>
              <a:t>does not cross the head of the third metacarpal in 90% of normal hands – this is called the metacarpal sign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302" y="1087141"/>
            <a:ext cx="3570666" cy="508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5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HelveticaNeue-Medium"/>
              </a:rPr>
              <a:t>The carpal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67818" cy="4351338"/>
          </a:xfrm>
        </p:spPr>
        <p:txBody>
          <a:bodyPr/>
          <a:lstStyle/>
          <a:p>
            <a:r>
              <a:rPr lang="en-US" dirty="0"/>
              <a:t>This is formed by lines tangential to the proximal ends of the scaphoid and lunate bones In normal hands the average angle is 138 °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409" y="1690688"/>
            <a:ext cx="4303719" cy="426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7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Ossification </a:t>
            </a:r>
            <a:r>
              <a:rPr lang="en-US" dirty="0"/>
              <a:t>of the metacarpals and phalanges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ossify between the ninth and twelfth fetal </a:t>
            </a:r>
            <a:r>
              <a:rPr lang="en-US" dirty="0" smtClean="0"/>
              <a:t>weeks</a:t>
            </a:r>
          </a:p>
          <a:p>
            <a:r>
              <a:rPr lang="en-US" dirty="0" smtClean="0"/>
              <a:t> Secondary ossification </a:t>
            </a:r>
            <a:r>
              <a:rPr lang="en-US" dirty="0" err="1"/>
              <a:t>centres</a:t>
            </a:r>
            <a:r>
              <a:rPr lang="en-US" dirty="0"/>
              <a:t> appear in the distal end of the metacarpals of the </a:t>
            </a:r>
            <a:r>
              <a:rPr lang="en-US" dirty="0" smtClean="0"/>
              <a:t>fingers </a:t>
            </a:r>
            <a:r>
              <a:rPr lang="en-US" dirty="0"/>
              <a:t>at 2 years and fuse at 20 years </a:t>
            </a:r>
            <a:r>
              <a:rPr lang="en-US"/>
              <a:t>of </a:t>
            </a:r>
            <a:r>
              <a:rPr lang="en-US" smtClean="0"/>
              <a:t>age</a:t>
            </a:r>
          </a:p>
          <a:p>
            <a:r>
              <a:rPr lang="en-US" smtClean="0"/>
              <a:t>Secondary </a:t>
            </a:r>
            <a:r>
              <a:rPr lang="en-US" dirty="0" err="1"/>
              <a:t>centres</a:t>
            </a:r>
            <a:r>
              <a:rPr lang="en-US" dirty="0"/>
              <a:t> for the thumb metacarpal and for the phalanges are at their proximal end and appear between 2 and 3 years, and fuse between 18 and 20 years of age</a:t>
            </a:r>
          </a:p>
        </p:txBody>
      </p:sp>
    </p:spTree>
    <p:extLst>
      <p:ext uri="{BB962C8B-B14F-4D97-AF65-F5344CB8AC3E}">
        <p14:creationId xmlns:p14="http://schemas.microsoft.com/office/powerpoint/2010/main" val="45453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77922"/>
            <a:ext cx="4429836" cy="5399041"/>
          </a:xfrm>
        </p:spPr>
        <p:txBody>
          <a:bodyPr>
            <a:normAutofit/>
          </a:bodyPr>
          <a:lstStyle/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The carpal bones are arranged in two rows of four each In the proximal row, from lateral to medial, are the scaphoid, lunate and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Revival565BT-Roman"/>
              </a:rPr>
              <a:t>triquetral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 bones, with the pisiform on the anterior surface of the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Revival565BT-Roman"/>
              </a:rPr>
              <a:t>triquetral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 The trapezium, trapezoid,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Revival565BT-Roman"/>
              </a:rPr>
              <a:t>capitate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 and hamate make up the distal row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606" y="991026"/>
            <a:ext cx="5249625" cy="523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3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Carpal tunnel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9433" y="1924334"/>
            <a:ext cx="4948380" cy="4135154"/>
          </a:xfrm>
        </p:spPr>
        <p:txBody>
          <a:bodyPr/>
          <a:lstStyle/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Together the carpal bones form an arch, with its concavity situated anteriorly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084" y="2087111"/>
            <a:ext cx="5588615" cy="441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7672"/>
            <a:ext cx="5016690" cy="5699291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flexor </a:t>
            </a:r>
            <a:r>
              <a:rPr lang="en-US" dirty="0"/>
              <a:t>retinaculum is attached laterally to the scaphoid and the ridge of the trapezium, and medially to the pisiform and the hook of the </a:t>
            </a:r>
            <a:r>
              <a:rPr lang="en-US" dirty="0" smtClean="0"/>
              <a:t>hamate.</a:t>
            </a:r>
          </a:p>
          <a:p>
            <a:r>
              <a:rPr lang="en-US" dirty="0" smtClean="0"/>
              <a:t> </a:t>
            </a:r>
            <a:r>
              <a:rPr lang="en-US" dirty="0"/>
              <a:t>It converts the arch of bones into a tunnel, the carpal tunnel, which conveys the </a:t>
            </a:r>
            <a:r>
              <a:rPr lang="en-US" dirty="0" smtClean="0"/>
              <a:t>superficial </a:t>
            </a:r>
            <a:r>
              <a:rPr lang="en-US" dirty="0"/>
              <a:t>and deep </a:t>
            </a:r>
            <a:r>
              <a:rPr lang="en-US" dirty="0" smtClean="0"/>
              <a:t>flexor </a:t>
            </a:r>
            <a:r>
              <a:rPr lang="en-US" dirty="0"/>
              <a:t>tendons of the </a:t>
            </a:r>
            <a:r>
              <a:rPr lang="en-US" dirty="0" smtClean="0"/>
              <a:t>fingers </a:t>
            </a:r>
            <a:r>
              <a:rPr lang="en-US" dirty="0"/>
              <a:t>and the thumb (except </a:t>
            </a:r>
            <a:r>
              <a:rPr lang="en-US" dirty="0" smtClean="0"/>
              <a:t>flexor </a:t>
            </a:r>
            <a:r>
              <a:rPr lang="en-US" dirty="0"/>
              <a:t>carpi </a:t>
            </a:r>
            <a:r>
              <a:rPr lang="en-US" dirty="0" err="1"/>
              <a:t>ulnaris</a:t>
            </a:r>
            <a:r>
              <a:rPr lang="en-US" dirty="0"/>
              <a:t> and </a:t>
            </a:r>
            <a:r>
              <a:rPr lang="en-US" dirty="0" err="1"/>
              <a:t>palmaris</a:t>
            </a:r>
            <a:r>
              <a:rPr lang="en-US" dirty="0"/>
              <a:t> </a:t>
            </a:r>
            <a:r>
              <a:rPr lang="en-US" dirty="0" err="1"/>
              <a:t>longus</a:t>
            </a:r>
            <a:r>
              <a:rPr lang="en-US" dirty="0"/>
              <a:t> tendons) and the median nerve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523" y="477672"/>
            <a:ext cx="5576511" cy="534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9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1128"/>
            <a:ext cx="4661848" cy="4825835"/>
          </a:xfrm>
        </p:spPr>
        <p:txBody>
          <a:bodyPr/>
          <a:lstStyle/>
          <a:p>
            <a:r>
              <a:rPr lang="en-US" dirty="0"/>
              <a:t>The extensor retinaculum on the dorsum of the wrist attaches to the pisiform and </a:t>
            </a:r>
            <a:r>
              <a:rPr lang="en-US" dirty="0" err="1"/>
              <a:t>triquetrum</a:t>
            </a:r>
            <a:r>
              <a:rPr lang="en-US" dirty="0"/>
              <a:t> medially and the radius laterally Six separate synovial sheaths run beneath it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099" y="791570"/>
            <a:ext cx="3532620" cy="538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9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613" y="295253"/>
            <a:ext cx="10515600" cy="1325563"/>
          </a:xfrm>
        </p:spPr>
        <p:txBody>
          <a:bodyPr/>
          <a:lstStyle/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HelveticaNeue-Roman"/>
              </a:rPr>
              <a:t>Radiological features of the carpal bones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303" y="1690689"/>
            <a:ext cx="3679208" cy="389124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These are radiographed in the </a:t>
            </a:r>
            <a:r>
              <a:rPr lang="en-US" dirty="0" err="1"/>
              <a:t>anteroposterior</a:t>
            </a:r>
            <a:r>
              <a:rPr lang="en-US" dirty="0"/>
              <a:t>, lateral and oblique </a:t>
            </a:r>
            <a:r>
              <a:rPr lang="en-US" dirty="0" smtClean="0"/>
              <a:t>positions.</a:t>
            </a:r>
          </a:p>
          <a:p>
            <a:r>
              <a:rPr lang="en-US" dirty="0" smtClean="0"/>
              <a:t>Carpal </a:t>
            </a:r>
            <a:r>
              <a:rPr lang="en-US" dirty="0"/>
              <a:t>tunnel views are obtained by extending the wrist and taking an </a:t>
            </a:r>
            <a:r>
              <a:rPr lang="en-US" dirty="0" err="1"/>
              <a:t>inferosuperior</a:t>
            </a:r>
            <a:r>
              <a:rPr lang="en-US" dirty="0"/>
              <a:t> view that is </a:t>
            </a:r>
            <a:r>
              <a:rPr lang="en-US" dirty="0" err="1"/>
              <a:t>centred</a:t>
            </a:r>
            <a:r>
              <a:rPr lang="en-US" dirty="0"/>
              <a:t> over the anterior part of the wrist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100" y="1281257"/>
            <a:ext cx="3381839" cy="2485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282" y="3933357"/>
            <a:ext cx="3848668" cy="2562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950" y="1620111"/>
            <a:ext cx="3591887" cy="226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Nutrient arteries of the scaphoid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94612" cy="4351338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13% of subjects these enter the scaphoid exclusively in its distal half If such a bone fractures across its </a:t>
            </a:r>
            <a:r>
              <a:rPr lang="en-US" dirty="0" err="1"/>
              <a:t>midportion</a:t>
            </a:r>
            <a:r>
              <a:rPr lang="en-US" dirty="0"/>
              <a:t>, the blood supply to the proximal portion is cut off and </a:t>
            </a:r>
            <a:r>
              <a:rPr lang="en-US" dirty="0" err="1"/>
              <a:t>ischaemic</a:t>
            </a:r>
            <a:r>
              <a:rPr lang="en-US" dirty="0"/>
              <a:t> necrosis is </a:t>
            </a:r>
            <a:r>
              <a:rPr lang="en-US" dirty="0" smtClean="0"/>
              <a:t>inevitable</a:t>
            </a:r>
          </a:p>
          <a:p>
            <a:r>
              <a:rPr lang="en-US" dirty="0" smtClean="0"/>
              <a:t>This </a:t>
            </a:r>
            <a:r>
              <a:rPr lang="en-US" dirty="0"/>
              <a:t>occurs in 50% of patients with </a:t>
            </a:r>
            <a:r>
              <a:rPr lang="en-US" dirty="0" smtClean="0"/>
              <a:t>dis </a:t>
            </a:r>
            <a:r>
              <a:rPr lang="en-US" dirty="0"/>
              <a:t>placed scaphoid fractures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812" y="2047164"/>
            <a:ext cx="5310116" cy="313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2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412"/>
          </a:xfrm>
        </p:spPr>
        <p:txBody>
          <a:bodyPr/>
          <a:lstStyle/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HelveticaNeue-Medium"/>
              </a:rPr>
              <a:t>Ossification of the carpal bones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836" y="1511727"/>
            <a:ext cx="7364104" cy="4738948"/>
          </a:xfrm>
        </p:spPr>
        <p:txBody>
          <a:bodyPr>
            <a:normAutofit/>
          </a:bodyPr>
          <a:lstStyle/>
          <a:p>
            <a:r>
              <a:rPr lang="en-US" dirty="0"/>
              <a:t>These ossify from a single </a:t>
            </a:r>
            <a:r>
              <a:rPr lang="en-US" dirty="0" err="1"/>
              <a:t>centre</a:t>
            </a:r>
            <a:r>
              <a:rPr lang="en-US" dirty="0"/>
              <a:t> </a:t>
            </a:r>
            <a:r>
              <a:rPr lang="en-US" dirty="0" smtClean="0"/>
              <a:t>each.</a:t>
            </a:r>
          </a:p>
          <a:p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err="1"/>
              <a:t>capitate</a:t>
            </a:r>
            <a:r>
              <a:rPr lang="en-US" dirty="0"/>
              <a:t> </a:t>
            </a:r>
            <a:r>
              <a:rPr lang="en-US" dirty="0" smtClean="0"/>
              <a:t>ossifies first </a:t>
            </a:r>
            <a:r>
              <a:rPr lang="en-US" dirty="0"/>
              <a:t>and the pisiform last, but the order and timing of the </a:t>
            </a:r>
            <a:r>
              <a:rPr lang="en-US" dirty="0" smtClean="0"/>
              <a:t>ossification </a:t>
            </a:r>
            <a:r>
              <a:rPr lang="en-US" dirty="0"/>
              <a:t>of the other bones is variable Excluding the </a:t>
            </a:r>
            <a:r>
              <a:rPr lang="en-US" dirty="0" err="1" smtClean="0"/>
              <a:t>pisi</a:t>
            </a:r>
            <a:r>
              <a:rPr lang="en-US" dirty="0" smtClean="0"/>
              <a:t>-form.</a:t>
            </a:r>
          </a:p>
          <a:p>
            <a:r>
              <a:rPr lang="en-US" dirty="0" smtClean="0"/>
              <a:t>they </a:t>
            </a:r>
            <a:r>
              <a:rPr lang="en-US" dirty="0"/>
              <a:t>ossify in a clockwise direction from </a:t>
            </a:r>
            <a:r>
              <a:rPr lang="en-US" dirty="0" err="1"/>
              <a:t>capitate</a:t>
            </a:r>
            <a:r>
              <a:rPr lang="en-US" dirty="0"/>
              <a:t> to trapezoid as follows: the </a:t>
            </a:r>
            <a:r>
              <a:rPr lang="en-US" b="1" dirty="0" err="1"/>
              <a:t>capitate</a:t>
            </a:r>
            <a:r>
              <a:rPr lang="en-US" dirty="0"/>
              <a:t> at 4 months; the </a:t>
            </a:r>
            <a:r>
              <a:rPr lang="en-US" b="1" dirty="0"/>
              <a:t>hamate</a:t>
            </a:r>
            <a:r>
              <a:rPr lang="en-US" dirty="0"/>
              <a:t> at 4 months; the </a:t>
            </a:r>
            <a:r>
              <a:rPr lang="en-US" b="1" dirty="0" err="1"/>
              <a:t>triquetral</a:t>
            </a:r>
            <a:r>
              <a:rPr lang="en-US" b="1" dirty="0"/>
              <a:t> </a:t>
            </a:r>
            <a:r>
              <a:rPr lang="en-US" dirty="0"/>
              <a:t>at 3 years; the </a:t>
            </a:r>
            <a:r>
              <a:rPr lang="en-US" b="1" dirty="0"/>
              <a:t>lunate</a:t>
            </a:r>
            <a:r>
              <a:rPr lang="en-US" dirty="0"/>
              <a:t> bone at 5 years; and the </a:t>
            </a:r>
            <a:r>
              <a:rPr lang="en-US" b="1" dirty="0"/>
              <a:t>scaphoid</a:t>
            </a:r>
            <a:r>
              <a:rPr lang="en-US" dirty="0"/>
              <a:t>, </a:t>
            </a:r>
            <a:r>
              <a:rPr lang="en-US" b="1" dirty="0"/>
              <a:t>trapezium </a:t>
            </a:r>
            <a:r>
              <a:rPr lang="en-US" dirty="0"/>
              <a:t>and </a:t>
            </a:r>
            <a:r>
              <a:rPr lang="en-US" b="1" dirty="0"/>
              <a:t>trapezoid</a:t>
            </a:r>
            <a:r>
              <a:rPr lang="en-US" dirty="0"/>
              <a:t> at 6 years The </a:t>
            </a:r>
            <a:r>
              <a:rPr lang="en-US" b="1" dirty="0"/>
              <a:t>pisiform</a:t>
            </a:r>
            <a:r>
              <a:rPr lang="en-US" dirty="0"/>
              <a:t> </a:t>
            </a:r>
            <a:r>
              <a:rPr lang="en-US" dirty="0" smtClean="0"/>
              <a:t>ossifies </a:t>
            </a:r>
            <a:r>
              <a:rPr lang="en-US" dirty="0"/>
              <a:t>at 11 years of 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9041" y="1937022"/>
            <a:ext cx="363855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7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metacarpals and phalanges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five </a:t>
            </a:r>
            <a:r>
              <a:rPr lang="en-US" dirty="0"/>
              <a:t>metacarpals are numbered from the lateral to the medial </a:t>
            </a:r>
            <a:r>
              <a:rPr lang="en-US" dirty="0" smtClean="0"/>
              <a:t>side.</a:t>
            </a:r>
          </a:p>
          <a:p>
            <a:r>
              <a:rPr lang="en-US" dirty="0" smtClean="0"/>
              <a:t> </a:t>
            </a:r>
            <a:r>
              <a:rPr lang="en-US" dirty="0"/>
              <a:t>Each has a base proximally that articulates with that of the other metacarpals, except in the case of the </a:t>
            </a:r>
            <a:r>
              <a:rPr lang="en-US" dirty="0" smtClean="0"/>
              <a:t>first </a:t>
            </a:r>
            <a:r>
              <a:rPr lang="en-US" dirty="0"/>
              <a:t>metacarpal, which is as a result more mobile and less likely to </a:t>
            </a:r>
            <a:r>
              <a:rPr lang="en-US" dirty="0" smtClean="0"/>
              <a:t>fracture</a:t>
            </a:r>
          </a:p>
          <a:p>
            <a:r>
              <a:rPr lang="en-US" dirty="0"/>
              <a:t>The phalanges are 14 in number, three for each </a:t>
            </a:r>
            <a:r>
              <a:rPr lang="en-US" dirty="0" smtClean="0"/>
              <a:t>finger </a:t>
            </a:r>
            <a:r>
              <a:rPr lang="en-US" dirty="0"/>
              <a:t>and two for the thumb Like the metacarpals, each has a head, a shaft and a base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806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602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HelveticaNeue-Medium</vt:lpstr>
      <vt:lpstr>HelveticaNeue-Roman</vt:lpstr>
      <vt:lpstr>Revival565BT-Roman</vt:lpstr>
      <vt:lpstr>Office Theme</vt:lpstr>
      <vt:lpstr>The carpal bones </vt:lpstr>
      <vt:lpstr>PowerPoint Presentation</vt:lpstr>
      <vt:lpstr>The Carpal tunnel</vt:lpstr>
      <vt:lpstr>PowerPoint Presentation</vt:lpstr>
      <vt:lpstr>PowerPoint Presentation</vt:lpstr>
      <vt:lpstr>Radiological features of the carpal bones </vt:lpstr>
      <vt:lpstr>Nutrient arteries of the scaphoid</vt:lpstr>
      <vt:lpstr>Ossification of the carpal bones</vt:lpstr>
      <vt:lpstr>The metacarpals and phalanges</vt:lpstr>
      <vt:lpstr>Radiological features of the metacarpals and phalanges</vt:lpstr>
      <vt:lpstr>The metacarpal sign</vt:lpstr>
      <vt:lpstr>The carpal angle</vt:lpstr>
      <vt:lpstr>Ossification of the metacarpals and phalanges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carpal bones </dc:title>
  <dc:creator>Microsoft account</dc:creator>
  <cp:lastModifiedBy>Microsoft account</cp:lastModifiedBy>
  <cp:revision>10</cp:revision>
  <dcterms:created xsi:type="dcterms:W3CDTF">2022-11-01T20:37:50Z</dcterms:created>
  <dcterms:modified xsi:type="dcterms:W3CDTF">2022-11-02T10:02:28Z</dcterms:modified>
</cp:coreProperties>
</file>