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36"/>
  </p:notesMasterIdLst>
  <p:sldIdLst>
    <p:sldId id="297" r:id="rId3"/>
    <p:sldId id="270" r:id="rId4"/>
    <p:sldId id="325" r:id="rId5"/>
    <p:sldId id="271" r:id="rId6"/>
    <p:sldId id="272" r:id="rId7"/>
    <p:sldId id="273" r:id="rId8"/>
    <p:sldId id="274" r:id="rId9"/>
    <p:sldId id="275" r:id="rId10"/>
    <p:sldId id="276" r:id="rId11"/>
    <p:sldId id="277" r:id="rId12"/>
    <p:sldId id="278" r:id="rId13"/>
    <p:sldId id="279" r:id="rId14"/>
    <p:sldId id="310" r:id="rId15"/>
    <p:sldId id="280" r:id="rId16"/>
    <p:sldId id="295" r:id="rId17"/>
    <p:sldId id="281" r:id="rId18"/>
    <p:sldId id="296" r:id="rId19"/>
    <p:sldId id="282" r:id="rId20"/>
    <p:sldId id="294" r:id="rId21"/>
    <p:sldId id="283" r:id="rId22"/>
    <p:sldId id="284" r:id="rId23"/>
    <p:sldId id="285" r:id="rId24"/>
    <p:sldId id="286" r:id="rId25"/>
    <p:sldId id="287" r:id="rId26"/>
    <p:sldId id="288" r:id="rId27"/>
    <p:sldId id="320" r:id="rId28"/>
    <p:sldId id="316" r:id="rId29"/>
    <p:sldId id="317" r:id="rId30"/>
    <p:sldId id="318" r:id="rId31"/>
    <p:sldId id="319" r:id="rId32"/>
    <p:sldId id="289" r:id="rId33"/>
    <p:sldId id="321" r:id="rId34"/>
    <p:sldId id="324" r:id="rId35"/>
  </p:sldIdLst>
  <p:sldSz cx="9144000" cy="6858000" type="screen4x3"/>
  <p:notesSz cx="6735763" cy="979963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350" y="0"/>
            <a:ext cx="2919413" cy="49053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19412" cy="490538"/>
          </a:xfrm>
          <a:prstGeom prst="rect">
            <a:avLst/>
          </a:prstGeom>
        </p:spPr>
        <p:txBody>
          <a:bodyPr vert="horz" lIns="91440" tIns="45720" rIns="91440" bIns="45720" rtlCol="1"/>
          <a:lstStyle>
            <a:lvl1pPr algn="l">
              <a:defRPr sz="1200"/>
            </a:lvl1pPr>
          </a:lstStyle>
          <a:p>
            <a:fld id="{018302C8-685F-487E-959D-F0AE12A3CA9B}" type="datetimeFigureOut">
              <a:rPr lang="ar-IQ" smtClean="0"/>
              <a:t>28/05/1443</a:t>
            </a:fld>
            <a:endParaRPr lang="ar-IQ"/>
          </a:p>
        </p:txBody>
      </p:sp>
      <p:sp>
        <p:nvSpPr>
          <p:cNvPr id="4" name="عنصر نائب لصورة الشريحة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73100" y="4654550"/>
            <a:ext cx="5389563" cy="4410075"/>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16350" y="9307513"/>
            <a:ext cx="2919413" cy="49053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9307513"/>
            <a:ext cx="2919412" cy="490537"/>
          </a:xfrm>
          <a:prstGeom prst="rect">
            <a:avLst/>
          </a:prstGeom>
        </p:spPr>
        <p:txBody>
          <a:bodyPr vert="horz" lIns="91440" tIns="45720" rIns="91440" bIns="45720" rtlCol="1" anchor="b"/>
          <a:lstStyle>
            <a:lvl1pPr algn="l">
              <a:defRPr sz="1200"/>
            </a:lvl1pPr>
          </a:lstStyle>
          <a:p>
            <a:fld id="{BB25ACDF-788B-440B-9B8D-BF64FAFA44B5}" type="slidenum">
              <a:rPr lang="ar-IQ" smtClean="0"/>
              <a:t>‹#›</a:t>
            </a:fld>
            <a:endParaRPr lang="ar-IQ"/>
          </a:p>
        </p:txBody>
      </p:sp>
    </p:spTree>
    <p:extLst>
      <p:ext uri="{BB962C8B-B14F-4D97-AF65-F5344CB8AC3E}">
        <p14:creationId xmlns:p14="http://schemas.microsoft.com/office/powerpoint/2010/main" val="25244429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D025EBC8-8052-40D4-85FD-4F263F41D783}" type="slidenum">
              <a:rPr lang="en-US" smtClean="0"/>
              <a:t>33</a:t>
            </a:fld>
            <a:endParaRPr lang="en-US"/>
          </a:p>
        </p:txBody>
      </p:sp>
    </p:spTree>
    <p:extLst>
      <p:ext uri="{BB962C8B-B14F-4D97-AF65-F5344CB8AC3E}">
        <p14:creationId xmlns:p14="http://schemas.microsoft.com/office/powerpoint/2010/main" val="64909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EE887CDD-C6BB-4D64-84D0-DCDB9BDD171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EE887CDD-C6BB-4D64-84D0-DCDB9BDD171B}"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610757-0388-4309-9BEA-F99E62F0602E}" type="datetimeFigureOut">
              <a:rPr lang="ar-IQ" smtClean="0"/>
              <a:pPr/>
              <a:t>28/05/1443</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887CDD-C6BB-4D64-84D0-DCDB9BDD171B}"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87EE9AD-E759-477D-899F-4F9C01718064}" type="datetimeFigureOut">
              <a:rPr lang="ar-IQ" smtClean="0"/>
              <a:pPr/>
              <a:t>28/05/1443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630669-5C14-42DC-8523-DAB84DCC0BE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247864"/>
          </a:xfrm>
          <a:prstGeom prst="rect">
            <a:avLst/>
          </a:prstGeom>
        </p:spPr>
        <p:txBody>
          <a:bodyPr wrap="square">
            <a:spAutoFit/>
          </a:bodyPr>
          <a:lstStyle/>
          <a:p>
            <a:pPr algn="ctr" rtl="0"/>
            <a:r>
              <a:rPr lang="en-US" sz="4000" b="1" dirty="0">
                <a:solidFill>
                  <a:srgbClr val="C00000"/>
                </a:solidFill>
                <a:latin typeface="Times New Roman" pitchFamily="18" charset="0"/>
                <a:cs typeface="Times New Roman" pitchFamily="18" charset="0"/>
              </a:rPr>
              <a:t>Al-Mustaqbal University College</a:t>
            </a:r>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r>
              <a:rPr lang="en-US" sz="4000" b="1" dirty="0">
                <a:solidFill>
                  <a:schemeClr val="tx2"/>
                </a:solidFill>
                <a:latin typeface="Times New Roman"/>
              </a:rPr>
              <a:t>  </a:t>
            </a:r>
          </a:p>
          <a:p>
            <a:pPr lvl="0" algn="ctr" rtl="0"/>
            <a:r>
              <a:rPr lang="en-US" sz="4000" b="1" dirty="0">
                <a:solidFill>
                  <a:schemeClr val="tx2"/>
                </a:solidFill>
                <a:latin typeface="Times New Roman"/>
              </a:rPr>
              <a:t>Pharmacology II  4</a:t>
            </a:r>
            <a:r>
              <a:rPr lang="en-US" sz="4000" b="1" baseline="30000" dirty="0">
                <a:solidFill>
                  <a:schemeClr val="tx2"/>
                </a:solidFill>
                <a:latin typeface="Times New Roman"/>
              </a:rPr>
              <a:t>th</a:t>
            </a:r>
            <a:r>
              <a:rPr lang="en-US" sz="4000" b="1" dirty="0">
                <a:solidFill>
                  <a:schemeClr val="tx2"/>
                </a:solidFill>
                <a:latin typeface="Times New Roman"/>
              </a:rPr>
              <a:t> stage</a:t>
            </a:r>
          </a:p>
          <a:p>
            <a:pPr algn="ctr" rtl="0"/>
            <a:r>
              <a:rPr lang="en-US" sz="4000" b="1" dirty="0">
                <a:solidFill>
                  <a:srgbClr val="FF0000"/>
                </a:solidFill>
                <a:latin typeface="Times New Roman" pitchFamily="18" charset="0"/>
                <a:cs typeface="Times New Roman" pitchFamily="18" charset="0"/>
              </a:rPr>
              <a:t>Antiepileptic </a:t>
            </a:r>
            <a:r>
              <a:rPr lang="en-US" sz="4000" b="1">
                <a:solidFill>
                  <a:srgbClr val="FF0000"/>
                </a:solidFill>
                <a:latin typeface="Times New Roman" pitchFamily="18" charset="0"/>
                <a:cs typeface="Times New Roman" pitchFamily="18" charset="0"/>
              </a:rPr>
              <a:t>Drugs Part </a:t>
            </a:r>
            <a:r>
              <a:rPr lang="en-US" sz="4000" b="1" dirty="0">
                <a:solidFill>
                  <a:srgbClr val="FF0000"/>
                </a:solidFill>
                <a:latin typeface="Times New Roman" pitchFamily="18" charset="0"/>
                <a:cs typeface="Times New Roman" pitchFamily="18" charset="0"/>
              </a:rPr>
              <a:t>2</a:t>
            </a:r>
          </a:p>
          <a:p>
            <a:pPr lvl="0" algn="ctr" rtl="0"/>
            <a:r>
              <a:rPr lang="en-US" sz="4000" b="1" dirty="0">
                <a:solidFill>
                  <a:srgbClr val="FF0000"/>
                </a:solidFill>
                <a:latin typeface="Times New Roman"/>
              </a:rPr>
              <a:t>Dr. Hasanain Owadh</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035873"/>
            <a:ext cx="2952780" cy="295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61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1142984"/>
            <a:ext cx="8358246" cy="5693866"/>
          </a:xfrm>
          <a:prstGeom prst="rect">
            <a:avLst/>
          </a:prstGeom>
          <a:noFill/>
        </p:spPr>
        <p:txBody>
          <a:bodyPr wrap="square" rtlCol="1">
            <a:spAutoFit/>
          </a:bodyPr>
          <a:lstStyle/>
          <a:p>
            <a:pPr algn="just" rtl="0"/>
            <a:r>
              <a:rPr lang="en-US" sz="2800" b="1" i="1" dirty="0">
                <a:solidFill>
                  <a:srgbClr val="C00000"/>
                </a:solidFill>
              </a:rPr>
              <a:t>E. </a:t>
            </a:r>
            <a:r>
              <a:rPr lang="en-US" sz="2800" b="1" i="1" dirty="0" err="1">
                <a:solidFill>
                  <a:srgbClr val="C00000"/>
                </a:solidFill>
              </a:rPr>
              <a:t>Felbamate</a:t>
            </a:r>
            <a:endParaRPr lang="en-US" sz="2800" dirty="0">
              <a:solidFill>
                <a:srgbClr val="C00000"/>
              </a:solidFill>
            </a:endParaRPr>
          </a:p>
          <a:p>
            <a:pPr algn="just" rtl="0"/>
            <a:r>
              <a:rPr lang="en-US" sz="2800" dirty="0"/>
              <a:t>The drug has multiple proposed mechanisms including </a:t>
            </a:r>
          </a:p>
          <a:p>
            <a:pPr algn="just" rtl="0"/>
            <a:r>
              <a:rPr lang="en-US" sz="2800" dirty="0">
                <a:solidFill>
                  <a:srgbClr val="00B0F0"/>
                </a:solidFill>
              </a:rPr>
              <a:t>1) </a:t>
            </a:r>
            <a:r>
              <a:rPr lang="en-US" sz="2800" dirty="0"/>
              <a:t>blocking voltage-dependent sodium channels,</a:t>
            </a:r>
          </a:p>
          <a:p>
            <a:pPr algn="just" rtl="0"/>
            <a:r>
              <a:rPr lang="en-US" sz="2800" dirty="0"/>
              <a:t> </a:t>
            </a:r>
            <a:r>
              <a:rPr lang="en-US" sz="2800" dirty="0">
                <a:solidFill>
                  <a:srgbClr val="00B0F0"/>
                </a:solidFill>
              </a:rPr>
              <a:t>2) </a:t>
            </a:r>
            <a:r>
              <a:rPr lang="en-US" sz="2800" dirty="0"/>
              <a:t>competing with the </a:t>
            </a:r>
            <a:r>
              <a:rPr lang="en-US" sz="2800" dirty="0" err="1"/>
              <a:t>glycine-coagonist</a:t>
            </a:r>
            <a:r>
              <a:rPr lang="en-US" sz="2800" dirty="0"/>
              <a:t> binding site on the N-methyl-D-</a:t>
            </a:r>
            <a:r>
              <a:rPr lang="en-US" sz="2800" dirty="0" err="1"/>
              <a:t>aspartate</a:t>
            </a:r>
            <a:r>
              <a:rPr lang="en-US" sz="2800" dirty="0"/>
              <a:t> (NMDA) glutamate receptor,</a:t>
            </a:r>
          </a:p>
          <a:p>
            <a:pPr algn="just" rtl="0"/>
            <a:r>
              <a:rPr lang="en-US" sz="2800" dirty="0"/>
              <a:t> </a:t>
            </a:r>
            <a:r>
              <a:rPr lang="en-US" sz="2800" dirty="0">
                <a:solidFill>
                  <a:srgbClr val="00B0F0"/>
                </a:solidFill>
              </a:rPr>
              <a:t>3) </a:t>
            </a:r>
            <a:r>
              <a:rPr lang="en-US" sz="2800" dirty="0"/>
              <a:t>blocking calcium channels, and </a:t>
            </a:r>
          </a:p>
          <a:p>
            <a:pPr algn="just" rtl="0"/>
            <a:r>
              <a:rPr lang="en-US" sz="2800" dirty="0">
                <a:solidFill>
                  <a:srgbClr val="00B0F0"/>
                </a:solidFill>
              </a:rPr>
              <a:t>4) </a:t>
            </a:r>
            <a:r>
              <a:rPr lang="en-US" sz="2800" dirty="0" err="1"/>
              <a:t>potentiation</a:t>
            </a:r>
            <a:r>
              <a:rPr lang="en-US" sz="2800" dirty="0"/>
              <a:t> of GABA actions. It is an inhibitor of drugs metabolized by CYP2C19. It is reserved for use in refractory epilepsies</a:t>
            </a:r>
          </a:p>
          <a:p>
            <a:pPr algn="just" rtl="0"/>
            <a:r>
              <a:rPr lang="en-US" sz="2800" b="1" i="1" dirty="0"/>
              <a:t> </a:t>
            </a:r>
            <a:endParaRPr lang="en-US" sz="2800" dirty="0"/>
          </a:p>
          <a:p>
            <a:pPr algn="just"/>
            <a:endParaRPr lang="ar-IQ"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116632"/>
            <a:ext cx="8358246" cy="2246769"/>
          </a:xfrm>
          <a:prstGeom prst="rect">
            <a:avLst/>
          </a:prstGeom>
          <a:noFill/>
        </p:spPr>
        <p:txBody>
          <a:bodyPr wrap="square" rtlCol="1">
            <a:spAutoFit/>
          </a:bodyPr>
          <a:lstStyle/>
          <a:p>
            <a:pPr algn="just" rtl="0"/>
            <a:r>
              <a:rPr lang="en-US" sz="2800" b="1" i="1" dirty="0">
                <a:solidFill>
                  <a:srgbClr val="C00000"/>
                </a:solidFill>
              </a:rPr>
              <a:t>F. Gabapentin</a:t>
            </a:r>
            <a:endParaRPr lang="en-US" sz="2800" dirty="0">
              <a:solidFill>
                <a:srgbClr val="C00000"/>
              </a:solidFill>
            </a:endParaRPr>
          </a:p>
          <a:p>
            <a:pPr algn="just" rtl="0"/>
            <a:r>
              <a:rPr lang="en-US" sz="2800" i="1" dirty="0"/>
              <a:t>Gabapentin </a:t>
            </a:r>
            <a:r>
              <a:rPr lang="en-US" sz="2800" dirty="0"/>
              <a:t>is an analog of GABA. However, it does not act at GABA receptors nor enhance GABA actions, nor is it converted to GABA. </a:t>
            </a:r>
          </a:p>
          <a:p>
            <a:pPr algn="just" rtl="0"/>
            <a:r>
              <a:rPr lang="en-US" sz="2800" dirty="0"/>
              <a:t> </a:t>
            </a:r>
            <a:endParaRPr lang="ar-IQ" sz="2800" dirty="0"/>
          </a:p>
        </p:txBody>
      </p:sp>
      <p:sp>
        <p:nvSpPr>
          <p:cNvPr id="3" name="TextBox 2">
            <a:extLst>
              <a:ext uri="{FF2B5EF4-FFF2-40B4-BE49-F238E27FC236}">
                <a16:creationId xmlns:a16="http://schemas.microsoft.com/office/drawing/2014/main" id="{25373188-D7A4-46A9-8FB8-43EC9ACEE7E3}"/>
              </a:ext>
            </a:extLst>
          </p:cNvPr>
          <p:cNvSpPr txBox="1"/>
          <p:nvPr/>
        </p:nvSpPr>
        <p:spPr>
          <a:xfrm>
            <a:off x="359532" y="2852936"/>
            <a:ext cx="8424936" cy="3046988"/>
          </a:xfrm>
          <a:prstGeom prst="rect">
            <a:avLst/>
          </a:prstGeom>
          <a:noFill/>
        </p:spPr>
        <p:txBody>
          <a:bodyPr wrap="square" rtlCol="1">
            <a:spAutoFit/>
          </a:bodyPr>
          <a:lstStyle/>
          <a:p>
            <a:pPr algn="just" rtl="0"/>
            <a:r>
              <a:rPr lang="en-US" sz="3200" dirty="0"/>
              <a:t>It is approved as adjunct therapy for partial seizures. </a:t>
            </a:r>
            <a:r>
              <a:rPr lang="en-US" sz="3200" i="1" dirty="0" err="1"/>
              <a:t>Gabapentin</a:t>
            </a:r>
            <a:r>
              <a:rPr lang="en-US" sz="3200" i="1" dirty="0"/>
              <a:t> </a:t>
            </a:r>
            <a:r>
              <a:rPr lang="en-US" sz="3200" dirty="0"/>
              <a:t>does not bind to plasma proteins and is excreted unchanged through the kidneys. Reduced dosing is required in renal disease. It has mild adverse effects.</a:t>
            </a:r>
            <a:r>
              <a:rPr lang="en-US" sz="3200" b="1" i="1" dirty="0"/>
              <a:t> </a:t>
            </a:r>
            <a:endParaRPr lang="en-US" sz="3200" dirty="0"/>
          </a:p>
          <a:p>
            <a:pPr algn="just" rtl="0"/>
            <a:endParaRPr lang="ar-IQ"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17" y="0"/>
            <a:ext cx="8643998" cy="2062103"/>
          </a:xfrm>
          <a:prstGeom prst="rect">
            <a:avLst/>
          </a:prstGeom>
          <a:noFill/>
        </p:spPr>
        <p:txBody>
          <a:bodyPr wrap="square" rtlCol="1">
            <a:spAutoFit/>
          </a:bodyPr>
          <a:lstStyle/>
          <a:p>
            <a:pPr algn="just" rtl="0"/>
            <a:r>
              <a:rPr lang="en-US" sz="2800" b="1" i="1" dirty="0">
                <a:solidFill>
                  <a:srgbClr val="C00000"/>
                </a:solidFill>
              </a:rPr>
              <a:t>G. </a:t>
            </a:r>
            <a:r>
              <a:rPr lang="en-US" sz="3200" b="1" i="1" dirty="0" err="1">
                <a:solidFill>
                  <a:srgbClr val="C00000"/>
                </a:solidFill>
              </a:rPr>
              <a:t>Lamotrigine</a:t>
            </a:r>
            <a:endParaRPr lang="en-US" sz="3200" dirty="0">
              <a:solidFill>
                <a:srgbClr val="C00000"/>
              </a:solidFill>
            </a:endParaRPr>
          </a:p>
          <a:p>
            <a:pPr algn="just" rtl="0"/>
            <a:r>
              <a:rPr lang="en-US" sz="3200" i="1" dirty="0" err="1"/>
              <a:t>Lamotrigine</a:t>
            </a:r>
            <a:r>
              <a:rPr lang="en-US" sz="3200" i="1" dirty="0"/>
              <a:t> </a:t>
            </a:r>
            <a:r>
              <a:rPr lang="en-US" sz="3200" b="1" dirty="0"/>
              <a:t>blocks sodium channels as well as high voltage dependent calcium channels</a:t>
            </a:r>
            <a:r>
              <a:rPr lang="en-US" sz="3200" dirty="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382" y="1667573"/>
            <a:ext cx="477361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79512" y="2153537"/>
            <a:ext cx="3830712" cy="4031873"/>
          </a:xfrm>
          <a:prstGeom prst="rect">
            <a:avLst/>
          </a:prstGeom>
        </p:spPr>
        <p:txBody>
          <a:bodyPr wrap="square">
            <a:spAutoFit/>
          </a:bodyPr>
          <a:lstStyle/>
          <a:p>
            <a:pPr lvl="0" algn="just" rtl="0"/>
            <a:r>
              <a:rPr lang="en-US" sz="3200" i="1" dirty="0" err="1">
                <a:solidFill>
                  <a:prstClr val="black"/>
                </a:solidFill>
              </a:rPr>
              <a:t>Lamotrigine</a:t>
            </a:r>
            <a:r>
              <a:rPr lang="en-US" sz="3200" i="1" dirty="0">
                <a:solidFill>
                  <a:prstClr val="black"/>
                </a:solidFill>
              </a:rPr>
              <a:t> </a:t>
            </a:r>
            <a:r>
              <a:rPr lang="en-US" sz="3200" dirty="0">
                <a:solidFill>
                  <a:prstClr val="black"/>
                </a:solidFill>
              </a:rPr>
              <a:t>is effective </a:t>
            </a:r>
            <a:r>
              <a:rPr lang="en-US" sz="3200" u="sng" dirty="0">
                <a:solidFill>
                  <a:prstClr val="black"/>
                </a:solidFill>
              </a:rPr>
              <a:t>partial seizures, generalized seizures, typical absence seizures.</a:t>
            </a:r>
            <a:r>
              <a:rPr lang="en-US" sz="3200" dirty="0">
                <a:solidFill>
                  <a:prstClr val="black"/>
                </a:solidFill>
              </a:rPr>
              <a:t> It is approved for use in bipolar disorder as well.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268760"/>
            <a:ext cx="8712968" cy="5016758"/>
          </a:xfrm>
          <a:prstGeom prst="rect">
            <a:avLst/>
          </a:prstGeom>
          <a:noFill/>
        </p:spPr>
        <p:txBody>
          <a:bodyPr wrap="square" rtlCol="1">
            <a:spAutoFit/>
          </a:bodyPr>
          <a:lstStyle/>
          <a:p>
            <a:pPr algn="just" rtl="0"/>
            <a:r>
              <a:rPr lang="en-US" sz="3200" dirty="0"/>
              <a:t>The half-life of </a:t>
            </a:r>
            <a:r>
              <a:rPr lang="en-US" sz="3200" i="1" dirty="0" err="1"/>
              <a:t>lamotrigine</a:t>
            </a:r>
            <a:r>
              <a:rPr lang="en-US" sz="3200" i="1" dirty="0"/>
              <a:t> </a:t>
            </a:r>
            <a:r>
              <a:rPr lang="en-US" sz="3200" dirty="0"/>
              <a:t>(24-35 hours) is decreased by enzyme-inducing drugs (for example, </a:t>
            </a:r>
            <a:r>
              <a:rPr lang="en-US" sz="3200" i="1" dirty="0" err="1"/>
              <a:t>carbamazepine</a:t>
            </a:r>
            <a:r>
              <a:rPr lang="en-US" sz="3200" i="1" dirty="0"/>
              <a:t> </a:t>
            </a:r>
            <a:r>
              <a:rPr lang="en-US" sz="3200" dirty="0"/>
              <a:t>and </a:t>
            </a:r>
            <a:r>
              <a:rPr lang="en-US" sz="3200" i="1" dirty="0" err="1"/>
              <a:t>phenytoin</a:t>
            </a:r>
            <a:r>
              <a:rPr lang="en-US" sz="3200" dirty="0"/>
              <a:t>) and increased by greater than 50 percent with addition of </a:t>
            </a:r>
            <a:r>
              <a:rPr lang="en-US" sz="3200" i="1" dirty="0" err="1"/>
              <a:t>valproate</a:t>
            </a:r>
            <a:r>
              <a:rPr lang="en-US" sz="3200" dirty="0"/>
              <a:t>. Rapid titration to high serum concentrations of </a:t>
            </a:r>
            <a:r>
              <a:rPr lang="en-US" sz="3200" i="1" dirty="0" err="1"/>
              <a:t>lamotrigine</a:t>
            </a:r>
            <a:r>
              <a:rPr lang="en-US" sz="3200" i="1" dirty="0"/>
              <a:t> </a:t>
            </a:r>
            <a:r>
              <a:rPr lang="en-US" sz="3200" dirty="0"/>
              <a:t>have been reported to cause a rash, which in some patients may progress to a serious, life-threatening reaction.</a:t>
            </a:r>
            <a:endParaRPr lang="ar-IQ" sz="2800" dirty="0"/>
          </a:p>
          <a:p>
            <a:pPr algn="just" rtl="0"/>
            <a:endParaRPr lang="ar-IQ"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282" y="1071546"/>
            <a:ext cx="8643998" cy="4708981"/>
          </a:xfrm>
          <a:prstGeom prst="rect">
            <a:avLst/>
          </a:prstGeom>
          <a:noFill/>
        </p:spPr>
        <p:txBody>
          <a:bodyPr wrap="square" rtlCol="1">
            <a:spAutoFit/>
          </a:bodyPr>
          <a:lstStyle/>
          <a:p>
            <a:pPr algn="just" rtl="0">
              <a:lnSpc>
                <a:spcPct val="150000"/>
              </a:lnSpc>
            </a:pPr>
            <a:r>
              <a:rPr lang="en-US" sz="2800" b="1" dirty="0">
                <a:solidFill>
                  <a:srgbClr val="C00000"/>
                </a:solidFill>
              </a:rPr>
              <a:t>H. </a:t>
            </a:r>
            <a:r>
              <a:rPr lang="en-US" sz="2800" b="1" dirty="0" err="1">
                <a:solidFill>
                  <a:srgbClr val="C00000"/>
                </a:solidFill>
              </a:rPr>
              <a:t>Levetiracetam</a:t>
            </a:r>
            <a:endParaRPr lang="en-US" sz="2800" dirty="0">
              <a:solidFill>
                <a:srgbClr val="C00000"/>
              </a:solidFill>
            </a:endParaRPr>
          </a:p>
          <a:p>
            <a:pPr algn="just" rtl="0">
              <a:lnSpc>
                <a:spcPct val="150000"/>
              </a:lnSpc>
            </a:pPr>
            <a:r>
              <a:rPr lang="en-US" sz="2800" dirty="0" err="1"/>
              <a:t>Levetiracetam</a:t>
            </a:r>
            <a:r>
              <a:rPr lang="en-US" sz="2800" dirty="0"/>
              <a:t> is approved for adjunct therapy </a:t>
            </a:r>
            <a:r>
              <a:rPr lang="en-US" sz="2800" b="1" dirty="0"/>
              <a:t>of partial onset seizures, </a:t>
            </a:r>
            <a:r>
              <a:rPr lang="en-US" sz="2800" b="1" dirty="0" err="1"/>
              <a:t>myoclonic</a:t>
            </a:r>
            <a:r>
              <a:rPr lang="en-US" sz="2800" b="1" dirty="0"/>
              <a:t> seizures, and primary generalized tonic-</a:t>
            </a:r>
            <a:r>
              <a:rPr lang="en-US" sz="2800" b="1" dirty="0" err="1"/>
              <a:t>clonic</a:t>
            </a:r>
            <a:r>
              <a:rPr lang="en-US" sz="2800" b="1" dirty="0"/>
              <a:t> seizures</a:t>
            </a:r>
            <a:r>
              <a:rPr lang="en-US" sz="2800" dirty="0"/>
              <a:t> in adults and children. The drug is well absorbed orally, and excretion is urinary.</a:t>
            </a:r>
          </a:p>
          <a:p>
            <a:pPr algn="just" rtl="0"/>
            <a:r>
              <a:rPr lang="en-US" sz="2400" b="1" dirty="0"/>
              <a:t> </a:t>
            </a:r>
            <a:endParaRPr lang="en-US" sz="2400" dirty="0"/>
          </a:p>
          <a:p>
            <a:pPr algn="just"/>
            <a:endParaRPr lang="ar-IQ"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0034" y="302359"/>
            <a:ext cx="8143932" cy="6555641"/>
          </a:xfrm>
          <a:prstGeom prst="rect">
            <a:avLst/>
          </a:prstGeom>
          <a:noFill/>
        </p:spPr>
        <p:txBody>
          <a:bodyPr wrap="square" rtlCol="1">
            <a:spAutoFit/>
          </a:bodyPr>
          <a:lstStyle/>
          <a:p>
            <a:pPr algn="just" rtl="0">
              <a:lnSpc>
                <a:spcPct val="150000"/>
              </a:lnSpc>
            </a:pPr>
            <a:r>
              <a:rPr lang="en-US" sz="2800" b="1" i="1" dirty="0">
                <a:solidFill>
                  <a:srgbClr val="C00000"/>
                </a:solidFill>
              </a:rPr>
              <a:t>I. </a:t>
            </a:r>
            <a:r>
              <a:rPr lang="en-US" sz="2800" b="1" i="1" dirty="0" err="1">
                <a:solidFill>
                  <a:srgbClr val="C00000"/>
                </a:solidFill>
              </a:rPr>
              <a:t>Oxcarbazepine</a:t>
            </a:r>
            <a:endParaRPr lang="en-US" sz="2800" dirty="0">
              <a:solidFill>
                <a:srgbClr val="C00000"/>
              </a:solidFill>
            </a:endParaRPr>
          </a:p>
          <a:p>
            <a:pPr algn="just" rtl="0">
              <a:lnSpc>
                <a:spcPct val="150000"/>
              </a:lnSpc>
            </a:pPr>
            <a:r>
              <a:rPr lang="en-US" sz="2800" i="1" dirty="0" err="1"/>
              <a:t>Oxcarbazepine</a:t>
            </a:r>
            <a:r>
              <a:rPr lang="en-US" sz="2800" i="1" dirty="0"/>
              <a:t> </a:t>
            </a:r>
            <a:r>
              <a:rPr lang="en-US" sz="2800" dirty="0"/>
              <a:t>is a </a:t>
            </a:r>
            <a:r>
              <a:rPr lang="en-US" sz="2800" dirty="0" err="1"/>
              <a:t>prodrug</a:t>
            </a:r>
            <a:r>
              <a:rPr lang="en-US" sz="2800" dirty="0"/>
              <a:t> that is rapidly reduced to the 10-monohydroxy (MHD) metabolite which is responsible for its anticonvulsant activity. MHD </a:t>
            </a:r>
            <a:r>
              <a:rPr lang="en-US" sz="2800" b="1" dirty="0"/>
              <a:t>blocks sodium channels preventing the spread of the abnormal discharge. Modulation of calcium channels is also a hypothesis</a:t>
            </a:r>
            <a:r>
              <a:rPr lang="en-US" sz="2800" dirty="0"/>
              <a:t>. It is approved for use in adults and children with </a:t>
            </a:r>
            <a:r>
              <a:rPr lang="en-US" sz="2800" u="sng" dirty="0"/>
              <a:t>partial onset seizures.</a:t>
            </a:r>
            <a:r>
              <a:rPr lang="en-US" sz="2800" dirty="0"/>
              <a:t> </a:t>
            </a:r>
            <a:r>
              <a:rPr lang="en-US" sz="2800" i="1" dirty="0" err="1"/>
              <a:t>Oxcarbazepine</a:t>
            </a:r>
            <a:r>
              <a:rPr lang="en-US" sz="2800" i="1" dirty="0"/>
              <a:t> </a:t>
            </a:r>
            <a:r>
              <a:rPr lang="en-US" sz="2800" dirty="0"/>
              <a:t>is a less potent </a:t>
            </a:r>
            <a:r>
              <a:rPr lang="en-US" sz="2800" dirty="0" err="1"/>
              <a:t>enz</a:t>
            </a:r>
            <a:r>
              <a:rPr lang="en-US" sz="2800" dirty="0"/>
              <a:t>. Inducer than </a:t>
            </a:r>
            <a:r>
              <a:rPr lang="en-US" sz="2800" i="1" dirty="0" err="1"/>
              <a:t>carbamazepine</a:t>
            </a:r>
            <a:r>
              <a:rPr lang="en-US" sz="2800" i="1" dirty="0"/>
              <a:t>.</a:t>
            </a:r>
            <a:endParaRPr lang="ar-IQ"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0034" y="1500174"/>
            <a:ext cx="8286808" cy="3903504"/>
          </a:xfrm>
          <a:prstGeom prst="rect">
            <a:avLst/>
          </a:prstGeom>
          <a:noFill/>
        </p:spPr>
        <p:txBody>
          <a:bodyPr wrap="square" rtlCol="1">
            <a:spAutoFit/>
          </a:bodyPr>
          <a:lstStyle/>
          <a:p>
            <a:pPr algn="just" rtl="0">
              <a:lnSpc>
                <a:spcPct val="150000"/>
              </a:lnSpc>
            </a:pPr>
            <a:r>
              <a:rPr lang="en-US" sz="2800" b="1" i="1" dirty="0">
                <a:solidFill>
                  <a:srgbClr val="C00000"/>
                </a:solidFill>
              </a:rPr>
              <a:t>J. Phenobarbital</a:t>
            </a:r>
            <a:endParaRPr lang="en-US" sz="2800" dirty="0">
              <a:solidFill>
                <a:srgbClr val="C00000"/>
              </a:solidFill>
            </a:endParaRPr>
          </a:p>
          <a:p>
            <a:pPr algn="just" rtl="0">
              <a:lnSpc>
                <a:spcPct val="150000"/>
              </a:lnSpc>
            </a:pPr>
            <a:r>
              <a:rPr lang="en-US" sz="2800" dirty="0"/>
              <a:t>The primary mechanism of action is the </a:t>
            </a:r>
            <a:r>
              <a:rPr lang="en-US" sz="2800" b="1" dirty="0"/>
              <a:t>enhancement of inhibitory effects of GABA-mediated neurons</a:t>
            </a:r>
            <a:r>
              <a:rPr lang="en-US" sz="2800" dirty="0"/>
              <a:t>. The primary use for </a:t>
            </a:r>
            <a:r>
              <a:rPr lang="en-US" sz="2800" i="1" dirty="0" err="1"/>
              <a:t>phenobarbital</a:t>
            </a:r>
            <a:r>
              <a:rPr lang="en-US" sz="2800" i="1" dirty="0"/>
              <a:t> </a:t>
            </a:r>
            <a:r>
              <a:rPr lang="en-US" sz="2800" dirty="0"/>
              <a:t>in epilepsy is in treatment of </a:t>
            </a:r>
            <a:r>
              <a:rPr lang="en-US" sz="2800" u="sng" dirty="0"/>
              <a:t>status </a:t>
            </a:r>
            <a:r>
              <a:rPr lang="en-US" sz="2800" u="sng" dirty="0" err="1"/>
              <a:t>epilepticus</a:t>
            </a:r>
            <a:r>
              <a:rPr lang="en-US" sz="2800" u="sng"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71472" y="1028519"/>
            <a:ext cx="7643866" cy="5193409"/>
          </a:xfrm>
          <a:prstGeom prst="rect">
            <a:avLst/>
          </a:prstGeom>
          <a:noFill/>
        </p:spPr>
        <p:txBody>
          <a:bodyPr wrap="square" rtlCol="1">
            <a:spAutoFit/>
          </a:bodyPr>
          <a:lstStyle/>
          <a:p>
            <a:pPr algn="just" rtl="0">
              <a:lnSpc>
                <a:spcPct val="150000"/>
              </a:lnSpc>
            </a:pPr>
            <a:r>
              <a:rPr lang="en-US" sz="2800" dirty="0"/>
              <a:t>Due to interaction with the </a:t>
            </a:r>
            <a:r>
              <a:rPr lang="en-US" sz="2800" dirty="0" err="1"/>
              <a:t>cytochrome</a:t>
            </a:r>
            <a:r>
              <a:rPr lang="en-US" sz="2800" dirty="0"/>
              <a:t> P450 enzymes as an inducer, and adverse effects of sedation, cognitive impairment, and potential for osteoporosis, this drug should only be considered for chronic therapy once a patient is found to be refractory to many other drugs, and the benefits of therapy outweigh the multiple risks.</a:t>
            </a:r>
            <a:endParaRPr lang="ar-IQ"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58" y="571480"/>
            <a:ext cx="8429684" cy="5193409"/>
          </a:xfrm>
          <a:prstGeom prst="rect">
            <a:avLst/>
          </a:prstGeom>
          <a:noFill/>
        </p:spPr>
        <p:txBody>
          <a:bodyPr wrap="square" rtlCol="1">
            <a:spAutoFit/>
          </a:bodyPr>
          <a:lstStyle/>
          <a:p>
            <a:pPr algn="just" rtl="0">
              <a:lnSpc>
                <a:spcPct val="150000"/>
              </a:lnSpc>
            </a:pPr>
            <a:r>
              <a:rPr lang="en-US" sz="2800" b="1" i="1" dirty="0">
                <a:solidFill>
                  <a:srgbClr val="C00000"/>
                </a:solidFill>
              </a:rPr>
              <a:t>K. </a:t>
            </a:r>
            <a:r>
              <a:rPr lang="en-US" sz="2800" b="1" i="1" dirty="0" err="1">
                <a:solidFill>
                  <a:srgbClr val="C00000"/>
                </a:solidFill>
              </a:rPr>
              <a:t>Phenytoin</a:t>
            </a:r>
            <a:r>
              <a:rPr lang="en-US" sz="2800" b="1" i="1" dirty="0">
                <a:solidFill>
                  <a:srgbClr val="C00000"/>
                </a:solidFill>
              </a:rPr>
              <a:t> and </a:t>
            </a:r>
            <a:r>
              <a:rPr lang="en-US" sz="2800" b="1" i="1" dirty="0" err="1">
                <a:solidFill>
                  <a:srgbClr val="C00000"/>
                </a:solidFill>
              </a:rPr>
              <a:t>fosphenytoin</a:t>
            </a:r>
            <a:endParaRPr lang="en-US" sz="2800" dirty="0">
              <a:solidFill>
                <a:srgbClr val="C00000"/>
              </a:solidFill>
            </a:endParaRPr>
          </a:p>
          <a:p>
            <a:pPr algn="just" rtl="0">
              <a:lnSpc>
                <a:spcPct val="150000"/>
              </a:lnSpc>
            </a:pPr>
            <a:r>
              <a:rPr lang="en-US" sz="2800" b="1" i="1" dirty="0" err="1">
                <a:solidFill>
                  <a:srgbClr val="00B0F0"/>
                </a:solidFill>
              </a:rPr>
              <a:t>Phenytoin</a:t>
            </a:r>
            <a:r>
              <a:rPr lang="en-US" sz="2800" i="1" dirty="0">
                <a:solidFill>
                  <a:srgbClr val="00B0F0"/>
                </a:solidFill>
              </a:rPr>
              <a:t> </a:t>
            </a:r>
            <a:r>
              <a:rPr lang="en-US" sz="2800" dirty="0"/>
              <a:t> </a:t>
            </a:r>
            <a:r>
              <a:rPr lang="en-US" sz="2800" b="1" dirty="0"/>
              <a:t>blocks voltage-gated sodium channels by selectively binding to the channel in the inactive state and slowing its rate of recovery. At very high concentrations, </a:t>
            </a:r>
            <a:r>
              <a:rPr lang="en-US" sz="2800" b="1" i="1" dirty="0"/>
              <a:t>phenytoin </a:t>
            </a:r>
            <a:r>
              <a:rPr lang="en-US" sz="2800" b="1" dirty="0"/>
              <a:t>can block voltage-dependent calcium channels and interfere with the release of </a:t>
            </a:r>
            <a:r>
              <a:rPr lang="en-US" sz="2800" b="1" dirty="0" err="1"/>
              <a:t>monoaminergic</a:t>
            </a:r>
            <a:r>
              <a:rPr lang="en-US" sz="2800" b="1" dirty="0"/>
              <a:t> neurotransmitters</a:t>
            </a:r>
            <a:r>
              <a:rPr lang="en-US" sz="2800" dirty="0"/>
              <a:t>. </a:t>
            </a:r>
            <a:endParaRPr lang="ar-IQ"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71472" y="1214422"/>
            <a:ext cx="8072494" cy="3416320"/>
          </a:xfrm>
          <a:prstGeom prst="rect">
            <a:avLst/>
          </a:prstGeom>
          <a:noFill/>
        </p:spPr>
        <p:txBody>
          <a:bodyPr wrap="square" rtlCol="1">
            <a:spAutoFit/>
          </a:bodyPr>
          <a:lstStyle/>
          <a:p>
            <a:pPr algn="just" rtl="0">
              <a:lnSpc>
                <a:spcPct val="150000"/>
              </a:lnSpc>
            </a:pPr>
            <a:r>
              <a:rPr lang="en-US" sz="2400" dirty="0" err="1"/>
              <a:t>Phenytoin</a:t>
            </a:r>
            <a:r>
              <a:rPr lang="en-US" sz="2400" dirty="0"/>
              <a:t> is effective for treatment of partial seizures and generalized tonic-</a:t>
            </a:r>
            <a:r>
              <a:rPr lang="en-US" sz="2400" dirty="0" err="1"/>
              <a:t>clonic</a:t>
            </a:r>
            <a:r>
              <a:rPr lang="en-US" sz="2400" dirty="0"/>
              <a:t> seizures and in the treatment of status </a:t>
            </a:r>
            <a:r>
              <a:rPr lang="en-US" sz="2400" dirty="0" err="1"/>
              <a:t>epilepticus</a:t>
            </a:r>
            <a:r>
              <a:rPr lang="en-US" sz="2400" dirty="0"/>
              <a:t>. </a:t>
            </a:r>
            <a:r>
              <a:rPr lang="en-US" sz="2400" dirty="0" err="1"/>
              <a:t>Phenytoin</a:t>
            </a:r>
            <a:r>
              <a:rPr lang="en-US" sz="2400" dirty="0"/>
              <a:t> is an enzyme inducer. Depression of the CNS occurs causing </a:t>
            </a:r>
            <a:r>
              <a:rPr lang="en-US" sz="2400" dirty="0" err="1"/>
              <a:t>nystagmus</a:t>
            </a:r>
            <a:r>
              <a:rPr lang="en-US" sz="2400" dirty="0"/>
              <a:t> and ataxia, in addition gingival hyperplasia may cause the gums to grow over the teeth.</a:t>
            </a:r>
            <a:endParaRPr lang="ar-IQ"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149080"/>
            <a:ext cx="3168352" cy="19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624799"/>
            <a:ext cx="1742331" cy="142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282" y="928670"/>
            <a:ext cx="8572560" cy="5693866"/>
          </a:xfrm>
          <a:prstGeom prst="rect">
            <a:avLst/>
          </a:prstGeom>
          <a:noFill/>
        </p:spPr>
        <p:txBody>
          <a:bodyPr wrap="square" rtlCol="1">
            <a:spAutoFit/>
          </a:bodyPr>
          <a:lstStyle/>
          <a:p>
            <a:pPr algn="just" rtl="0"/>
            <a:r>
              <a:rPr lang="en-US" sz="2800" b="1" dirty="0">
                <a:solidFill>
                  <a:srgbClr val="C00000"/>
                </a:solidFill>
              </a:rPr>
              <a:t>Antiepileptic Drugs</a:t>
            </a:r>
            <a:endParaRPr lang="en-US" sz="2800" dirty="0">
              <a:solidFill>
                <a:srgbClr val="C00000"/>
              </a:solidFill>
            </a:endParaRPr>
          </a:p>
          <a:p>
            <a:pPr algn="just" rtl="0"/>
            <a:r>
              <a:rPr lang="en-US" sz="2800" dirty="0"/>
              <a:t>The new drugs </a:t>
            </a:r>
            <a:r>
              <a:rPr lang="en-US" sz="2800" dirty="0">
                <a:solidFill>
                  <a:srgbClr val="FF0000"/>
                </a:solidFill>
              </a:rPr>
              <a:t>(second generation)</a:t>
            </a:r>
            <a:r>
              <a:rPr lang="en-US" sz="2800" dirty="0"/>
              <a:t>, which include </a:t>
            </a:r>
            <a:r>
              <a:rPr lang="en-US" sz="2800" i="1" dirty="0">
                <a:solidFill>
                  <a:srgbClr val="0070C0"/>
                </a:solidFill>
              </a:rPr>
              <a:t>gabapentin, </a:t>
            </a:r>
            <a:r>
              <a:rPr lang="en-US" sz="2800" i="1" dirty="0" err="1">
                <a:solidFill>
                  <a:srgbClr val="0070C0"/>
                </a:solidFill>
              </a:rPr>
              <a:t>lamotrigine</a:t>
            </a:r>
            <a:r>
              <a:rPr lang="en-US" sz="2800" i="1" dirty="0">
                <a:solidFill>
                  <a:srgbClr val="0070C0"/>
                </a:solidFill>
              </a:rPr>
              <a:t>, </a:t>
            </a:r>
            <a:r>
              <a:rPr lang="en-US" sz="2800" i="1" dirty="0" err="1">
                <a:solidFill>
                  <a:srgbClr val="0070C0"/>
                </a:solidFill>
              </a:rPr>
              <a:t>topiramate</a:t>
            </a:r>
            <a:r>
              <a:rPr lang="en-US" sz="2800" i="1" dirty="0">
                <a:solidFill>
                  <a:srgbClr val="0070C0"/>
                </a:solidFill>
              </a:rPr>
              <a:t>, </a:t>
            </a:r>
            <a:r>
              <a:rPr lang="en-US" sz="2800" i="1" dirty="0" err="1">
                <a:solidFill>
                  <a:srgbClr val="0070C0"/>
                </a:solidFill>
              </a:rPr>
              <a:t>levetiracetam</a:t>
            </a:r>
            <a:r>
              <a:rPr lang="en-US" sz="2800" i="1" dirty="0">
                <a:solidFill>
                  <a:srgbClr val="0070C0"/>
                </a:solidFill>
              </a:rPr>
              <a:t>, </a:t>
            </a:r>
            <a:r>
              <a:rPr lang="en-US" sz="2800" i="1" dirty="0" err="1">
                <a:solidFill>
                  <a:srgbClr val="0070C0"/>
                </a:solidFill>
              </a:rPr>
              <a:t>oxcarbazepine</a:t>
            </a:r>
            <a:r>
              <a:rPr lang="en-US" sz="2800" i="1" dirty="0">
                <a:solidFill>
                  <a:srgbClr val="0070C0"/>
                </a:solidFill>
              </a:rPr>
              <a:t>, </a:t>
            </a:r>
            <a:r>
              <a:rPr lang="en-US" sz="2800" i="1" dirty="0" err="1">
                <a:solidFill>
                  <a:srgbClr val="0070C0"/>
                </a:solidFill>
              </a:rPr>
              <a:t>zonisamide</a:t>
            </a:r>
            <a:r>
              <a:rPr lang="en-US" sz="2800" dirty="0">
                <a:solidFill>
                  <a:srgbClr val="0070C0"/>
                </a:solidFill>
              </a:rPr>
              <a:t> </a:t>
            </a:r>
            <a:r>
              <a:rPr lang="en-US" sz="2800" dirty="0"/>
              <a:t>have not shown better efficacy and adverse effects than the older agents </a:t>
            </a:r>
            <a:r>
              <a:rPr lang="en-US" sz="2800" dirty="0">
                <a:solidFill>
                  <a:srgbClr val="FF0000"/>
                </a:solidFill>
              </a:rPr>
              <a:t>(first generation) </a:t>
            </a:r>
            <a:r>
              <a:rPr lang="en-US" sz="2800" dirty="0"/>
              <a:t>such as </a:t>
            </a:r>
            <a:r>
              <a:rPr lang="en-US" sz="2800" i="1" dirty="0">
                <a:solidFill>
                  <a:srgbClr val="0070C0"/>
                </a:solidFill>
              </a:rPr>
              <a:t>phenobarbital, phenytoin, carbamazepine, </a:t>
            </a:r>
            <a:r>
              <a:rPr lang="en-US" sz="2800" i="1" dirty="0" err="1">
                <a:solidFill>
                  <a:srgbClr val="0070C0"/>
                </a:solidFill>
              </a:rPr>
              <a:t>ethosuximide</a:t>
            </a:r>
            <a:r>
              <a:rPr lang="en-US" sz="2800" i="1" dirty="0">
                <a:solidFill>
                  <a:srgbClr val="0070C0"/>
                </a:solidFill>
              </a:rPr>
              <a:t>, </a:t>
            </a:r>
            <a:r>
              <a:rPr lang="en-US" sz="2800" i="1" dirty="0" err="1">
                <a:solidFill>
                  <a:srgbClr val="0070C0"/>
                </a:solidFill>
              </a:rPr>
              <a:t>divalproex</a:t>
            </a:r>
            <a:r>
              <a:rPr lang="en-US" sz="2800" i="1" dirty="0">
                <a:solidFill>
                  <a:srgbClr val="0070C0"/>
                </a:solidFill>
              </a:rPr>
              <a:t> </a:t>
            </a:r>
            <a:r>
              <a:rPr lang="en-US" sz="2800" dirty="0">
                <a:solidFill>
                  <a:srgbClr val="0070C0"/>
                </a:solidFill>
              </a:rPr>
              <a:t>and </a:t>
            </a:r>
            <a:r>
              <a:rPr lang="en-US" sz="2800" i="1" dirty="0" err="1">
                <a:solidFill>
                  <a:srgbClr val="0070C0"/>
                </a:solidFill>
              </a:rPr>
              <a:t>valproic</a:t>
            </a:r>
            <a:r>
              <a:rPr lang="en-US" sz="2800" i="1" dirty="0">
                <a:solidFill>
                  <a:srgbClr val="0070C0"/>
                </a:solidFill>
              </a:rPr>
              <a:t> acid</a:t>
            </a:r>
            <a:r>
              <a:rPr lang="en-US" sz="2800" dirty="0">
                <a:solidFill>
                  <a:srgbClr val="0070C0"/>
                </a:solidFill>
              </a:rPr>
              <a:t>.</a:t>
            </a:r>
          </a:p>
          <a:p>
            <a:pPr algn="just" rtl="0"/>
            <a:r>
              <a:rPr lang="en-US" sz="2800" dirty="0"/>
              <a:t> </a:t>
            </a:r>
          </a:p>
          <a:p>
            <a:pPr algn="just" rtl="0"/>
            <a:r>
              <a:rPr lang="en-US" sz="2800" b="1" dirty="0">
                <a:solidFill>
                  <a:srgbClr val="0070C0"/>
                </a:solidFill>
              </a:rPr>
              <a:t>Adverse effects: </a:t>
            </a:r>
            <a:r>
              <a:rPr lang="en-US" sz="2800" dirty="0"/>
              <a:t>nausea and vomiting , drowsiness, sedation, ataxia, rash, </a:t>
            </a:r>
            <a:r>
              <a:rPr lang="en-US" sz="2800" dirty="0" err="1"/>
              <a:t>hyponatremia</a:t>
            </a:r>
            <a:r>
              <a:rPr lang="en-US" sz="2800" dirty="0"/>
              <a:t>, weight gain or weight loss, </a:t>
            </a:r>
            <a:r>
              <a:rPr lang="en-US" sz="2800" dirty="0" err="1"/>
              <a:t>teratogenicity</a:t>
            </a:r>
            <a:r>
              <a:rPr lang="en-US" sz="2800" dirty="0"/>
              <a:t> and osteoporosis.</a:t>
            </a:r>
          </a:p>
          <a:p>
            <a:pPr algn="just"/>
            <a:endParaRPr lang="ar-IQ"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928670"/>
            <a:ext cx="8929718" cy="4893647"/>
          </a:xfrm>
          <a:prstGeom prst="rect">
            <a:avLst/>
          </a:prstGeom>
          <a:noFill/>
        </p:spPr>
        <p:txBody>
          <a:bodyPr wrap="square" rtlCol="1">
            <a:spAutoFit/>
          </a:bodyPr>
          <a:lstStyle/>
          <a:p>
            <a:pPr algn="just" rtl="0"/>
            <a:r>
              <a:rPr lang="en-US" sz="2400" b="1" dirty="0" err="1">
                <a:solidFill>
                  <a:srgbClr val="C00000"/>
                </a:solidFill>
              </a:rPr>
              <a:t>Fosphenytoin</a:t>
            </a:r>
            <a:r>
              <a:rPr lang="en-US" sz="2400" dirty="0"/>
              <a:t> is a </a:t>
            </a:r>
            <a:r>
              <a:rPr lang="en-US" sz="2400" dirty="0" err="1"/>
              <a:t>prodrug</a:t>
            </a:r>
            <a:r>
              <a:rPr lang="en-US" sz="2400" dirty="0"/>
              <a:t> and is rapidly converted to </a:t>
            </a:r>
            <a:r>
              <a:rPr lang="en-US" sz="2400" dirty="0" err="1"/>
              <a:t>phenytoin</a:t>
            </a:r>
            <a:r>
              <a:rPr lang="en-US" sz="2400" dirty="0"/>
              <a:t> in the blood, providing high levels of </a:t>
            </a:r>
            <a:r>
              <a:rPr lang="en-US" sz="2400" dirty="0" err="1"/>
              <a:t>phenytoin</a:t>
            </a:r>
            <a:r>
              <a:rPr lang="en-US" sz="2400" dirty="0"/>
              <a:t> within minutes. </a:t>
            </a:r>
            <a:r>
              <a:rPr lang="en-US" sz="2400" dirty="0" err="1"/>
              <a:t>Fosphenytoin</a:t>
            </a:r>
            <a:r>
              <a:rPr lang="en-US" sz="2400" dirty="0"/>
              <a:t> may also be administered intramuscularly (IM). </a:t>
            </a:r>
            <a:r>
              <a:rPr lang="en-US" sz="2400" dirty="0" err="1"/>
              <a:t>Phenytoin</a:t>
            </a:r>
            <a:r>
              <a:rPr lang="en-US" sz="2400" dirty="0"/>
              <a:t> sodium should never be given IM because it can cause tissue damage and necrosis.</a:t>
            </a:r>
          </a:p>
          <a:p>
            <a:pPr algn="just" rtl="0"/>
            <a:r>
              <a:rPr lang="en-US" sz="2400" b="1" dirty="0"/>
              <a:t> </a:t>
            </a:r>
            <a:endParaRPr lang="en-US" sz="2400" dirty="0"/>
          </a:p>
          <a:p>
            <a:pPr algn="just" rtl="0"/>
            <a:r>
              <a:rPr lang="en-US" sz="2400" b="1" dirty="0">
                <a:solidFill>
                  <a:srgbClr val="C00000"/>
                </a:solidFill>
              </a:rPr>
              <a:t>L. </a:t>
            </a:r>
            <a:r>
              <a:rPr lang="en-US" sz="2400" b="1" dirty="0" err="1">
                <a:solidFill>
                  <a:srgbClr val="C00000"/>
                </a:solidFill>
              </a:rPr>
              <a:t>Pregabalin</a:t>
            </a:r>
            <a:endParaRPr lang="en-US" sz="2400" b="1" dirty="0">
              <a:solidFill>
                <a:srgbClr val="C00000"/>
              </a:solidFill>
            </a:endParaRPr>
          </a:p>
          <a:p>
            <a:pPr algn="just" rtl="0"/>
            <a:r>
              <a:rPr lang="en-US" sz="2400" dirty="0" err="1"/>
              <a:t>Pregabalin</a:t>
            </a:r>
            <a:r>
              <a:rPr lang="en-US" sz="2400" dirty="0"/>
              <a:t> binds to the </a:t>
            </a:r>
            <a:r>
              <a:rPr lang="en-US" sz="2400" b="1" dirty="0"/>
              <a:t>voltage-gated calcium channels in the CNS, inhibiting excitatory neurotransmitter release</a:t>
            </a:r>
            <a:r>
              <a:rPr lang="en-US" sz="2400" dirty="0"/>
              <a:t>. The drug has proven effects on </a:t>
            </a:r>
            <a:r>
              <a:rPr lang="en-US" sz="2400" u="sng" dirty="0">
                <a:solidFill>
                  <a:srgbClr val="FF0000"/>
                </a:solidFill>
              </a:rPr>
              <a:t>partial onset seizures</a:t>
            </a:r>
            <a:r>
              <a:rPr lang="en-US" sz="2400" dirty="0"/>
              <a:t>, neuropathic pain associated with diabetic peripheral neuropathy.</a:t>
            </a:r>
          </a:p>
          <a:p>
            <a:pPr algn="just" rtl="0"/>
            <a:r>
              <a:rPr lang="en-US" sz="2400" dirty="0"/>
              <a:t>Drowsiness, blurred vision, weight gain, and peripheral edema have been reported.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836712"/>
            <a:ext cx="8429684" cy="5909310"/>
          </a:xfrm>
          <a:prstGeom prst="rect">
            <a:avLst/>
          </a:prstGeom>
          <a:noFill/>
        </p:spPr>
        <p:txBody>
          <a:bodyPr wrap="square" rtlCol="1">
            <a:spAutoFit/>
          </a:bodyPr>
          <a:lstStyle/>
          <a:p>
            <a:pPr algn="just" rtl="0">
              <a:lnSpc>
                <a:spcPct val="150000"/>
              </a:lnSpc>
            </a:pPr>
            <a:r>
              <a:rPr lang="en-US" sz="2800" b="1" i="1" dirty="0">
                <a:solidFill>
                  <a:srgbClr val="C00000"/>
                </a:solidFill>
              </a:rPr>
              <a:t>M. </a:t>
            </a:r>
            <a:r>
              <a:rPr lang="en-US" sz="2800" b="1" i="1" dirty="0" err="1">
                <a:solidFill>
                  <a:srgbClr val="C00000"/>
                </a:solidFill>
              </a:rPr>
              <a:t>Primidone</a:t>
            </a:r>
            <a:endParaRPr lang="en-US" sz="2800" dirty="0">
              <a:solidFill>
                <a:srgbClr val="C00000"/>
              </a:solidFill>
            </a:endParaRPr>
          </a:p>
          <a:p>
            <a:pPr algn="just" rtl="0">
              <a:lnSpc>
                <a:spcPct val="150000"/>
              </a:lnSpc>
            </a:pPr>
            <a:r>
              <a:rPr lang="en-US" sz="2800" i="1" dirty="0" err="1"/>
              <a:t>Primidone</a:t>
            </a:r>
            <a:r>
              <a:rPr lang="en-US" sz="2800" i="1" dirty="0"/>
              <a:t> </a:t>
            </a:r>
            <a:r>
              <a:rPr lang="en-US" sz="2800" dirty="0"/>
              <a:t>has two active metabolites, </a:t>
            </a:r>
            <a:r>
              <a:rPr lang="en-US" sz="2800" i="1" dirty="0"/>
              <a:t>phenobarbital </a:t>
            </a:r>
            <a:r>
              <a:rPr lang="en-US" sz="2800" dirty="0"/>
              <a:t>and </a:t>
            </a:r>
            <a:r>
              <a:rPr lang="en-US" sz="2800" dirty="0" err="1"/>
              <a:t>phenylethylmalonamide</a:t>
            </a:r>
            <a:r>
              <a:rPr lang="en-US" sz="2800" dirty="0"/>
              <a:t>, which have longer half-lives than the parent drug. </a:t>
            </a:r>
          </a:p>
          <a:p>
            <a:pPr algn="just" rtl="0">
              <a:lnSpc>
                <a:spcPct val="150000"/>
              </a:lnSpc>
            </a:pPr>
            <a:endParaRPr lang="en-US" sz="2800" dirty="0"/>
          </a:p>
          <a:p>
            <a:pPr algn="just" rtl="0">
              <a:lnSpc>
                <a:spcPct val="150000"/>
              </a:lnSpc>
            </a:pPr>
            <a:r>
              <a:rPr lang="en-US" sz="2800" dirty="0"/>
              <a:t>Due to the nature of the long-term adverse effects associated with </a:t>
            </a:r>
            <a:r>
              <a:rPr lang="en-US" sz="2800" i="1" dirty="0"/>
              <a:t>phenobarbital</a:t>
            </a:r>
            <a:r>
              <a:rPr lang="en-US" sz="2800" dirty="0"/>
              <a:t>, this drug should be considered for use only in those patients with refractory epilepsy.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58" y="908720"/>
            <a:ext cx="8572560" cy="3970318"/>
          </a:xfrm>
          <a:prstGeom prst="rect">
            <a:avLst/>
          </a:prstGeom>
          <a:noFill/>
        </p:spPr>
        <p:txBody>
          <a:bodyPr wrap="square" rtlCol="1">
            <a:spAutoFit/>
          </a:bodyPr>
          <a:lstStyle/>
          <a:p>
            <a:pPr algn="just" rtl="0"/>
            <a:r>
              <a:rPr lang="en-US" sz="2800" b="1" i="1" dirty="0">
                <a:solidFill>
                  <a:srgbClr val="C00000"/>
                </a:solidFill>
              </a:rPr>
              <a:t>N. </a:t>
            </a:r>
            <a:r>
              <a:rPr lang="en-US" sz="2800" b="1" i="1" dirty="0" err="1">
                <a:solidFill>
                  <a:srgbClr val="C00000"/>
                </a:solidFill>
              </a:rPr>
              <a:t>Tiagabine</a:t>
            </a:r>
            <a:endParaRPr lang="en-US" sz="2800" dirty="0">
              <a:solidFill>
                <a:srgbClr val="C00000"/>
              </a:solidFill>
            </a:endParaRPr>
          </a:p>
          <a:p>
            <a:pPr algn="just" rtl="0"/>
            <a:r>
              <a:rPr lang="en-US" sz="2800" i="1" dirty="0" err="1"/>
              <a:t>Tiagabine</a:t>
            </a:r>
            <a:r>
              <a:rPr lang="en-US" sz="2800" i="1" dirty="0"/>
              <a:t> </a:t>
            </a:r>
            <a:r>
              <a:rPr lang="en-US" sz="2800" b="1" dirty="0"/>
              <a:t>blocks GABA uptake into presynaptic neurons, permitting more GABA to be available for receptor binding, thus, </a:t>
            </a:r>
            <a:r>
              <a:rPr lang="en-US" sz="2800" dirty="0"/>
              <a:t>there is thought to be enhanced inhibitory activity. </a:t>
            </a:r>
          </a:p>
          <a:p>
            <a:pPr algn="just" rtl="0"/>
            <a:endParaRPr lang="en-US" sz="2800" i="1" dirty="0"/>
          </a:p>
          <a:p>
            <a:pPr algn="just" rtl="0"/>
            <a:r>
              <a:rPr lang="en-US" sz="2800" i="1" dirty="0" err="1"/>
              <a:t>Tiagabine</a:t>
            </a:r>
            <a:r>
              <a:rPr lang="en-US" sz="2800" i="1" dirty="0"/>
              <a:t> </a:t>
            </a:r>
            <a:r>
              <a:rPr lang="en-US" sz="2800" dirty="0"/>
              <a:t>is effective in decreasing the number of seizures in patients with </a:t>
            </a:r>
            <a:r>
              <a:rPr lang="en-US" sz="2800" u="sng" dirty="0"/>
              <a:t>partial onset epilepsy</a:t>
            </a:r>
            <a:endParaRPr lang="ar-IQ" sz="2800" u="sng" dirty="0"/>
          </a:p>
          <a:p>
            <a:pPr algn="just"/>
            <a:endParaRPr lang="ar-IQ"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332656"/>
            <a:ext cx="8572560" cy="6370975"/>
          </a:xfrm>
          <a:prstGeom prst="rect">
            <a:avLst/>
          </a:prstGeom>
          <a:noFill/>
        </p:spPr>
        <p:txBody>
          <a:bodyPr wrap="square" rtlCol="1">
            <a:spAutoFit/>
          </a:bodyPr>
          <a:lstStyle/>
          <a:p>
            <a:pPr algn="just" rtl="0"/>
            <a:r>
              <a:rPr lang="en-US" sz="2400" b="1" i="1" dirty="0">
                <a:solidFill>
                  <a:srgbClr val="C00000"/>
                </a:solidFill>
              </a:rPr>
              <a:t>O. </a:t>
            </a:r>
            <a:r>
              <a:rPr lang="en-US" sz="2400" b="1" i="1" dirty="0" err="1">
                <a:solidFill>
                  <a:srgbClr val="C00000"/>
                </a:solidFill>
              </a:rPr>
              <a:t>Topiramate</a:t>
            </a:r>
            <a:endParaRPr lang="en-US" sz="2400" dirty="0">
              <a:solidFill>
                <a:srgbClr val="C00000"/>
              </a:solidFill>
            </a:endParaRPr>
          </a:p>
          <a:p>
            <a:pPr algn="just" rtl="0"/>
            <a:r>
              <a:rPr lang="en-US" sz="2400" i="1" dirty="0" err="1"/>
              <a:t>Topiramate</a:t>
            </a:r>
            <a:r>
              <a:rPr lang="en-US" sz="2400" i="1" dirty="0"/>
              <a:t> </a:t>
            </a:r>
            <a:r>
              <a:rPr lang="en-US" sz="2400" b="1" dirty="0"/>
              <a:t>blocks voltage-dependent sodium channels; </a:t>
            </a:r>
          </a:p>
          <a:p>
            <a:pPr algn="just" rtl="0"/>
            <a:r>
              <a:rPr lang="en-US" sz="2400" b="1" dirty="0">
                <a:solidFill>
                  <a:srgbClr val="FF0000"/>
                </a:solidFill>
              </a:rPr>
              <a:t>it has been shown to increase the frequency of chloride channel opening by binding to the GABAA receptor. </a:t>
            </a:r>
          </a:p>
          <a:p>
            <a:pPr algn="just" rtl="0"/>
            <a:r>
              <a:rPr lang="en-US" sz="2400" b="1" dirty="0"/>
              <a:t>High-voltage calcium currents are reduced by </a:t>
            </a:r>
            <a:r>
              <a:rPr lang="en-US" sz="2400" b="1" i="1" dirty="0" err="1"/>
              <a:t>topiramate</a:t>
            </a:r>
            <a:r>
              <a:rPr lang="en-US" sz="2400" b="1" dirty="0"/>
              <a:t>. It is a carbonic anhydrase inhibitor and may act at glutamate (NMDA) sites. </a:t>
            </a:r>
          </a:p>
          <a:p>
            <a:pPr algn="just" rtl="0"/>
            <a:endParaRPr lang="en-US" sz="2400" b="1" i="1" dirty="0"/>
          </a:p>
          <a:p>
            <a:pPr algn="just" rtl="0"/>
            <a:r>
              <a:rPr lang="en-US" sz="2400" i="1" dirty="0" err="1"/>
              <a:t>Topiramate</a:t>
            </a:r>
            <a:r>
              <a:rPr lang="en-US" sz="2400" i="1" dirty="0"/>
              <a:t> </a:t>
            </a:r>
            <a:r>
              <a:rPr lang="en-US" sz="2400" dirty="0"/>
              <a:t>is effective and approved for use in </a:t>
            </a:r>
            <a:r>
              <a:rPr lang="en-US" sz="2400" u="sng" dirty="0">
                <a:solidFill>
                  <a:srgbClr val="FF0000"/>
                </a:solidFill>
              </a:rPr>
              <a:t>partial and primary generalized epilepsies</a:t>
            </a:r>
            <a:r>
              <a:rPr lang="en-US" sz="2400" dirty="0">
                <a:solidFill>
                  <a:srgbClr val="FF0000"/>
                </a:solidFill>
              </a:rPr>
              <a:t>.</a:t>
            </a:r>
            <a:r>
              <a:rPr lang="en-US" sz="2400" dirty="0"/>
              <a:t> It is also approved for treatment of migraine. </a:t>
            </a:r>
          </a:p>
          <a:p>
            <a:pPr algn="just" rtl="0"/>
            <a:endParaRPr lang="en-US" sz="2400" i="1" dirty="0"/>
          </a:p>
          <a:p>
            <a:pPr algn="just" rtl="0"/>
            <a:r>
              <a:rPr lang="en-US" sz="2400" i="1" dirty="0" err="1"/>
              <a:t>Topiramate</a:t>
            </a:r>
            <a:r>
              <a:rPr lang="en-US" sz="2400" i="1" dirty="0"/>
              <a:t> </a:t>
            </a:r>
            <a:r>
              <a:rPr lang="en-US" sz="2400" dirty="0"/>
              <a:t>is </a:t>
            </a:r>
            <a:r>
              <a:rPr lang="en-US" sz="2400" dirty="0" err="1"/>
              <a:t>renally</a:t>
            </a:r>
            <a:r>
              <a:rPr lang="en-US" sz="2400" dirty="0"/>
              <a:t> eliminated to a high degree. Adverse effects include somnolence, weight loss, and </a:t>
            </a:r>
            <a:r>
              <a:rPr lang="en-US" sz="2400" dirty="0" err="1"/>
              <a:t>paresthesias</a:t>
            </a:r>
            <a:r>
              <a:rPr lang="en-US" sz="2400" dirty="0"/>
              <a:t>; </a:t>
            </a:r>
            <a:r>
              <a:rPr lang="en-US" sz="2400" dirty="0">
                <a:solidFill>
                  <a:srgbClr val="FF0000"/>
                </a:solidFill>
              </a:rPr>
              <a:t>renal stones</a:t>
            </a:r>
            <a:r>
              <a:rPr lang="en-US" sz="2400" dirty="0"/>
              <a:t> are reported to occur at a higher incidence.</a:t>
            </a:r>
          </a:p>
          <a:p>
            <a:pPr algn="just" rtl="0"/>
            <a:r>
              <a:rPr lang="en-US" sz="2400" b="1" i="1" dirty="0"/>
              <a:t> </a:t>
            </a:r>
            <a:endParaRPr lang="en-US" sz="2400" dirty="0"/>
          </a:p>
          <a:p>
            <a:pPr algn="just"/>
            <a:endParaRPr lang="ar-IQ"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5536" y="188640"/>
            <a:ext cx="8143932" cy="6555641"/>
          </a:xfrm>
          <a:prstGeom prst="rect">
            <a:avLst/>
          </a:prstGeom>
          <a:noFill/>
        </p:spPr>
        <p:txBody>
          <a:bodyPr wrap="square" rtlCol="1">
            <a:spAutoFit/>
          </a:bodyPr>
          <a:lstStyle/>
          <a:p>
            <a:pPr algn="just" rtl="0"/>
            <a:r>
              <a:rPr lang="en-US" sz="2800" b="1" i="1" dirty="0">
                <a:solidFill>
                  <a:srgbClr val="C00000"/>
                </a:solidFill>
              </a:rPr>
              <a:t>P. </a:t>
            </a:r>
            <a:r>
              <a:rPr lang="en-US" sz="2800" b="1" i="1" dirty="0" err="1">
                <a:solidFill>
                  <a:srgbClr val="C00000"/>
                </a:solidFill>
              </a:rPr>
              <a:t>Zonisamide</a:t>
            </a:r>
            <a:endParaRPr lang="en-US" sz="2800" dirty="0">
              <a:solidFill>
                <a:srgbClr val="C00000"/>
              </a:solidFill>
            </a:endParaRPr>
          </a:p>
          <a:p>
            <a:pPr algn="just" rtl="0"/>
            <a:r>
              <a:rPr lang="en-US" sz="2800" dirty="0"/>
              <a:t>Its effect include </a:t>
            </a:r>
            <a:r>
              <a:rPr lang="en-US" sz="2800" b="1" dirty="0"/>
              <a:t>blockade of both voltage-gated sodium channels and calcium currents. </a:t>
            </a:r>
          </a:p>
          <a:p>
            <a:pPr algn="just" rtl="0"/>
            <a:endParaRPr lang="en-US" sz="2800" b="1" dirty="0"/>
          </a:p>
          <a:p>
            <a:pPr algn="just" rtl="0"/>
            <a:r>
              <a:rPr lang="en-US" sz="2800" b="1" dirty="0"/>
              <a:t>It has a limited amount of carbonic anhydrase activity</a:t>
            </a:r>
            <a:r>
              <a:rPr lang="en-US" sz="2800" dirty="0"/>
              <a:t>. </a:t>
            </a:r>
          </a:p>
          <a:p>
            <a:pPr algn="just" rtl="0"/>
            <a:endParaRPr lang="en-US" sz="2800" i="1" dirty="0"/>
          </a:p>
          <a:p>
            <a:pPr algn="just" rtl="0"/>
            <a:r>
              <a:rPr lang="en-US" sz="2800" i="1" dirty="0" err="1"/>
              <a:t>Zonisamide</a:t>
            </a:r>
            <a:r>
              <a:rPr lang="en-US" sz="2800" i="1" dirty="0"/>
              <a:t> </a:t>
            </a:r>
            <a:r>
              <a:rPr lang="en-US" sz="2800" dirty="0"/>
              <a:t>is approved for use in patients with </a:t>
            </a:r>
            <a:r>
              <a:rPr lang="en-US" sz="2800" u="sng" dirty="0"/>
              <a:t>partial epilepsy</a:t>
            </a:r>
            <a:r>
              <a:rPr lang="en-US" sz="2800" dirty="0"/>
              <a:t>. In addition to the typical CNS adverse effects, </a:t>
            </a:r>
            <a:r>
              <a:rPr lang="en-US" sz="2800" i="1" dirty="0" err="1"/>
              <a:t>zonisamide</a:t>
            </a:r>
            <a:r>
              <a:rPr lang="en-US" sz="2800" i="1" dirty="0"/>
              <a:t> </a:t>
            </a:r>
            <a:r>
              <a:rPr lang="en-US" sz="2800" dirty="0"/>
              <a:t>may cause kidney stones. </a:t>
            </a:r>
            <a:r>
              <a:rPr lang="en-US" sz="2800" dirty="0" err="1"/>
              <a:t>Oligohidrosis</a:t>
            </a:r>
            <a:r>
              <a:rPr lang="en-US" sz="2800" dirty="0"/>
              <a:t> (decreased sweating) has been reported, and patients should be monitored for increased body temperature and decreased sweating. </a:t>
            </a:r>
          </a:p>
          <a:p>
            <a:pPr algn="just"/>
            <a:endParaRPr lang="ar-IQ"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8" y="692696"/>
            <a:ext cx="8501122" cy="3231654"/>
          </a:xfrm>
          <a:prstGeom prst="rect">
            <a:avLst/>
          </a:prstGeom>
          <a:noFill/>
        </p:spPr>
        <p:txBody>
          <a:bodyPr wrap="square" rtlCol="1">
            <a:spAutoFit/>
          </a:bodyPr>
          <a:lstStyle/>
          <a:p>
            <a:pPr algn="just" rtl="0">
              <a:lnSpc>
                <a:spcPct val="150000"/>
              </a:lnSpc>
            </a:pPr>
            <a:r>
              <a:rPr lang="en-US" sz="2400" b="1" dirty="0">
                <a:solidFill>
                  <a:srgbClr val="C00000"/>
                </a:solidFill>
              </a:rPr>
              <a:t> Vagal Nerve Stimulation</a:t>
            </a:r>
            <a:endParaRPr lang="en-US" sz="2400" dirty="0">
              <a:solidFill>
                <a:srgbClr val="C00000"/>
              </a:solidFill>
            </a:endParaRPr>
          </a:p>
          <a:p>
            <a:pPr algn="just" rtl="0">
              <a:lnSpc>
                <a:spcPct val="150000"/>
              </a:lnSpc>
            </a:pPr>
            <a:r>
              <a:rPr lang="en-US" sz="2400" dirty="0" err="1"/>
              <a:t>Vagal</a:t>
            </a:r>
            <a:r>
              <a:rPr lang="en-US" sz="2400" dirty="0"/>
              <a:t> nerve stimulation requires surgical implant of a small pulse generator with a battery and a lead wire for stimulus. The device is implanted and lead wires wrapped around the patient's </a:t>
            </a:r>
            <a:r>
              <a:rPr lang="en-US" sz="2400" dirty="0" err="1"/>
              <a:t>vagal</a:t>
            </a:r>
            <a:r>
              <a:rPr lang="en-US" sz="2400" dirty="0"/>
              <a:t> nerve. </a:t>
            </a:r>
          </a:p>
          <a:p>
            <a:pPr algn="just"/>
            <a:endParaRPr lang="ar-IQ"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568952" cy="4031873"/>
          </a:xfrm>
          <a:prstGeom prst="rect">
            <a:avLst/>
          </a:prstGeom>
          <a:noFill/>
        </p:spPr>
        <p:txBody>
          <a:bodyPr wrap="square" rtlCol="1">
            <a:spAutoFit/>
          </a:bodyPr>
          <a:lstStyle/>
          <a:p>
            <a:pPr algn="just" rtl="0"/>
            <a:r>
              <a:rPr lang="en-US" sz="3200" dirty="0"/>
              <a:t>The VNS is designed to prevent seizures by sending regular, mild pulses of electrical energy to the brain via the </a:t>
            </a:r>
            <a:r>
              <a:rPr lang="en-US" sz="3200" dirty="0" err="1"/>
              <a:t>vagus</a:t>
            </a:r>
            <a:r>
              <a:rPr lang="en-US" sz="3200" dirty="0"/>
              <a:t> nerve, this device is sometimes referred to as a "pacemaker for the brain." It is placed under the skin on the chest wall and a wire runs from it to the </a:t>
            </a:r>
            <a:r>
              <a:rPr lang="en-US" sz="3200" dirty="0" err="1"/>
              <a:t>vagus</a:t>
            </a:r>
            <a:r>
              <a:rPr lang="en-US" sz="3200" dirty="0"/>
              <a:t> nerve in the neck.</a:t>
            </a:r>
            <a:r>
              <a:rPr lang="en-US" sz="3200" b="1" dirty="0"/>
              <a:t> </a:t>
            </a:r>
            <a:endParaRPr lang="en-US" sz="3200" dirty="0"/>
          </a:p>
          <a:p>
            <a:pPr algn="just" rtl="0"/>
            <a:endParaRPr lang="ar-IQ"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نتيجة بحث الصور عن ‪vagal nerve stimulation in epileptic patient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vagal nerve stimulation in epileptic patient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12776"/>
            <a:ext cx="8424936" cy="3108543"/>
          </a:xfrm>
          <a:prstGeom prst="rect">
            <a:avLst/>
          </a:prstGeom>
          <a:noFill/>
        </p:spPr>
        <p:txBody>
          <a:bodyPr wrap="square" rtlCol="1">
            <a:spAutoFit/>
          </a:bodyPr>
          <a:lstStyle/>
          <a:p>
            <a:pPr algn="just" rtl="0"/>
            <a:r>
              <a:rPr lang="en-US" sz="2800" dirty="0"/>
              <a:t> The </a:t>
            </a:r>
            <a:r>
              <a:rPr lang="en-US" sz="2800" dirty="0" err="1"/>
              <a:t>vagus</a:t>
            </a:r>
            <a:r>
              <a:rPr lang="en-US" sz="2800" dirty="0"/>
              <a:t> nerve is part of the autonomic nervous system, which controls functions of the body that are not under voluntary control, such as the heart rate. The </a:t>
            </a:r>
            <a:r>
              <a:rPr lang="en-US" sz="2800" dirty="0" err="1"/>
              <a:t>vagus</a:t>
            </a:r>
            <a:r>
              <a:rPr lang="en-US" sz="2800" dirty="0"/>
              <a:t> nerve passes through the neck as it travels between the chest and abdomen and the lower part of the brain.</a:t>
            </a:r>
          </a:p>
          <a:p>
            <a:pPr algn="just" rtl="0"/>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442913"/>
            <a:ext cx="5172075"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048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268760"/>
            <a:ext cx="8496944" cy="4401205"/>
          </a:xfrm>
          <a:prstGeom prst="rect">
            <a:avLst/>
          </a:prstGeom>
          <a:noFill/>
        </p:spPr>
        <p:txBody>
          <a:bodyPr wrap="square" rtlCol="1">
            <a:spAutoFit/>
          </a:bodyPr>
          <a:lstStyle/>
          <a:p>
            <a:pPr algn="just" rtl="0"/>
            <a:r>
              <a:rPr lang="en-US" sz="2800" dirty="0" err="1"/>
              <a:t>Vagal</a:t>
            </a:r>
            <a:r>
              <a:rPr lang="en-US" sz="2800" dirty="0"/>
              <a:t> nerve stimulation has been effective in treatment of partial onset seizures and has enabled reduction of drug therapy in some cases. It is an alternative for patients who have been refractory to multiple drugs, who are sensitive to the many adverse effects of </a:t>
            </a:r>
            <a:r>
              <a:rPr lang="en-US" sz="2800" dirty="0" err="1"/>
              <a:t>antiseizure</a:t>
            </a:r>
            <a:r>
              <a:rPr lang="en-US" sz="2800" dirty="0"/>
              <a:t> drugs, and who have difficulty adhering to medication schedules. </a:t>
            </a:r>
            <a:r>
              <a:rPr lang="en-US" sz="2800" dirty="0" err="1"/>
              <a:t>Vagal</a:t>
            </a:r>
            <a:r>
              <a:rPr lang="en-US" sz="2800" dirty="0"/>
              <a:t> nerve stimulation requires invasive procedure and is expensive.</a:t>
            </a:r>
            <a:endParaRPr lang="ar-IQ" sz="2800" dirty="0"/>
          </a:p>
          <a:p>
            <a:pPr algn="just" rtl="0"/>
            <a:endParaRPr lang="ar-IQ"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9552" y="1124744"/>
            <a:ext cx="8286808" cy="5262979"/>
          </a:xfrm>
          <a:prstGeom prst="rect">
            <a:avLst/>
          </a:prstGeom>
          <a:noFill/>
        </p:spPr>
        <p:txBody>
          <a:bodyPr wrap="square" rtlCol="1">
            <a:spAutoFit/>
          </a:bodyPr>
          <a:lstStyle/>
          <a:p>
            <a:pPr algn="just" rtl="0"/>
            <a:r>
              <a:rPr lang="en-US" sz="2800" b="1" dirty="0">
                <a:solidFill>
                  <a:srgbClr val="C00000"/>
                </a:solidFill>
              </a:rPr>
              <a:t>Epilepsy in Pregnancy</a:t>
            </a:r>
            <a:endParaRPr lang="en-US" sz="2800" dirty="0">
              <a:solidFill>
                <a:srgbClr val="C00000"/>
              </a:solidFill>
            </a:endParaRPr>
          </a:p>
          <a:p>
            <a:pPr algn="just" rtl="0"/>
            <a:r>
              <a:rPr lang="en-US" sz="2800" dirty="0"/>
              <a:t>Women with epilepsy who are considering pregnancy should be treated with the least </a:t>
            </a:r>
            <a:r>
              <a:rPr lang="en-US" sz="2800" dirty="0" err="1"/>
              <a:t>teratogenic</a:t>
            </a:r>
            <a:r>
              <a:rPr lang="en-US" sz="2800" dirty="0"/>
              <a:t> but most efficacious antiepileptic drug for their particular type of epilepsy at the lowest effective dose and should be on high doses of folic acid prior to conception.</a:t>
            </a:r>
          </a:p>
          <a:p>
            <a:pPr algn="just" rtl="0"/>
            <a:r>
              <a:rPr lang="en-US" sz="2800" dirty="0"/>
              <a:t> parents should understand that there are no 'safe' antiepileptic drugs in pregnancy and all risk of harm cannot be eliminated. </a:t>
            </a:r>
            <a:r>
              <a:rPr lang="en-US" sz="2800" i="1" dirty="0" err="1"/>
              <a:t>Divalproex</a:t>
            </a:r>
            <a:r>
              <a:rPr lang="en-US" sz="2800" i="1" dirty="0"/>
              <a:t> </a:t>
            </a:r>
            <a:r>
              <a:rPr lang="en-US" sz="2800" dirty="0"/>
              <a:t>and barbiturates should be avoided.</a:t>
            </a:r>
          </a:p>
          <a:p>
            <a:pPr algn="just"/>
            <a:endParaRPr lang="ar-IQ"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96752"/>
            <a:ext cx="8568952" cy="4536819"/>
          </a:xfrm>
          <a:prstGeom prst="rect">
            <a:avLst/>
          </a:prstGeom>
          <a:noFill/>
        </p:spPr>
        <p:txBody>
          <a:bodyPr wrap="square" rtlCol="1">
            <a:spAutoFit/>
          </a:bodyPr>
          <a:lstStyle/>
          <a:p>
            <a:pPr algn="just" rtl="0">
              <a:lnSpc>
                <a:spcPct val="150000"/>
              </a:lnSpc>
            </a:pPr>
            <a:r>
              <a:rPr lang="en-US" sz="2800" dirty="0"/>
              <a:t>When seizures are controlled, maintenance medication should be reduced, if possible, to the lowest dose that provides control. If seizures are not controlled, medications and dosages should be adjusted.</a:t>
            </a:r>
          </a:p>
          <a:p>
            <a:pPr algn="just" rtl="0">
              <a:lnSpc>
                <a:spcPct val="150000"/>
              </a:lnSpc>
            </a:pPr>
            <a:r>
              <a:rPr lang="en-US" sz="2800" dirty="0"/>
              <a:t> </a:t>
            </a:r>
          </a:p>
          <a:p>
            <a:pPr algn="just">
              <a:lnSpc>
                <a:spcPct val="150000"/>
              </a:lnSpc>
            </a:pPr>
            <a:endParaRPr lang="ar-IQ"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733551"/>
            <a:ext cx="71056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73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476672"/>
            <a:ext cx="8286808" cy="5262979"/>
          </a:xfrm>
          <a:prstGeom prst="rect">
            <a:avLst/>
          </a:prstGeom>
          <a:noFill/>
        </p:spPr>
        <p:txBody>
          <a:bodyPr wrap="square" rtlCol="1">
            <a:spAutoFit/>
          </a:bodyPr>
          <a:lstStyle/>
          <a:p>
            <a:pPr algn="just" rtl="0"/>
            <a:r>
              <a:rPr lang="en-US" sz="2800" b="1" i="1" dirty="0">
                <a:solidFill>
                  <a:srgbClr val="C00000"/>
                </a:solidFill>
              </a:rPr>
              <a:t>A. Benzodiazepines</a:t>
            </a:r>
            <a:endParaRPr lang="en-US" sz="2800" dirty="0">
              <a:solidFill>
                <a:srgbClr val="C00000"/>
              </a:solidFill>
            </a:endParaRPr>
          </a:p>
          <a:p>
            <a:pPr algn="just" rtl="0"/>
            <a:r>
              <a:rPr lang="en-US" sz="2800" dirty="0"/>
              <a:t>Benzodiazepines bind to </a:t>
            </a:r>
            <a:r>
              <a:rPr lang="en-US" sz="2800" b="1" dirty="0"/>
              <a:t>GABA inhibitory receptors </a:t>
            </a:r>
            <a:r>
              <a:rPr lang="en-US" sz="2800" dirty="0"/>
              <a:t>to reduce firing rate. </a:t>
            </a:r>
          </a:p>
          <a:p>
            <a:pPr algn="just" rtl="0"/>
            <a:endParaRPr lang="en-US" sz="2800" i="1" dirty="0"/>
          </a:p>
          <a:p>
            <a:pPr algn="just" rtl="0"/>
            <a:r>
              <a:rPr lang="en-US" sz="2800" i="1" dirty="0"/>
              <a:t>Diazepam</a:t>
            </a:r>
            <a:r>
              <a:rPr lang="en-US" sz="2800" dirty="0"/>
              <a:t>, and </a:t>
            </a:r>
            <a:r>
              <a:rPr lang="en-US" sz="2800" i="1" dirty="0" err="1"/>
              <a:t>lorazepam</a:t>
            </a:r>
            <a:r>
              <a:rPr lang="en-US" sz="2800" i="1" dirty="0"/>
              <a:t> </a:t>
            </a:r>
            <a:r>
              <a:rPr lang="en-US" sz="2800" dirty="0"/>
              <a:t>are most often used as an adjunctive therapy for </a:t>
            </a:r>
            <a:r>
              <a:rPr lang="en-US" sz="2800" dirty="0">
                <a:solidFill>
                  <a:srgbClr val="0070C0"/>
                </a:solidFill>
              </a:rPr>
              <a:t>myoclonic as well as for partial and generalized tonic-</a:t>
            </a:r>
            <a:r>
              <a:rPr lang="en-US" sz="2800" dirty="0" err="1">
                <a:solidFill>
                  <a:srgbClr val="0070C0"/>
                </a:solidFill>
              </a:rPr>
              <a:t>clonic</a:t>
            </a:r>
            <a:r>
              <a:rPr lang="en-US" sz="2800" dirty="0">
                <a:solidFill>
                  <a:srgbClr val="0070C0"/>
                </a:solidFill>
              </a:rPr>
              <a:t> seizures</a:t>
            </a:r>
            <a:r>
              <a:rPr lang="en-US" sz="2800" dirty="0"/>
              <a:t>. </a:t>
            </a:r>
          </a:p>
          <a:p>
            <a:pPr algn="just" rtl="0"/>
            <a:endParaRPr lang="en-US" sz="2800" i="1" dirty="0"/>
          </a:p>
          <a:p>
            <a:pPr algn="just" rtl="0"/>
            <a:r>
              <a:rPr lang="en-US" sz="2800" i="1" dirty="0" err="1"/>
              <a:t>Lorazepam</a:t>
            </a:r>
            <a:r>
              <a:rPr lang="en-US" sz="2800" i="1" dirty="0"/>
              <a:t> </a:t>
            </a:r>
            <a:r>
              <a:rPr lang="en-US" sz="2800" dirty="0"/>
              <a:t>has a shorter pharmacokinetic half-life but stays in the brain longer than </a:t>
            </a:r>
            <a:r>
              <a:rPr lang="en-US" sz="2800" i="1" dirty="0"/>
              <a:t>diazepam</a:t>
            </a:r>
            <a:r>
              <a:rPr lang="en-US" sz="2800" dirty="0"/>
              <a:t>. </a:t>
            </a:r>
            <a:r>
              <a:rPr lang="en-US" sz="2800" i="1" dirty="0"/>
              <a:t>Diazepam </a:t>
            </a:r>
            <a:r>
              <a:rPr lang="en-US" sz="2800" dirty="0"/>
              <a:t>is available for rectal administration.</a:t>
            </a:r>
          </a:p>
          <a:p>
            <a:pPr algn="just"/>
            <a:endParaRPr lang="ar-IQ"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16632"/>
            <a:ext cx="8286808" cy="2677656"/>
          </a:xfrm>
          <a:prstGeom prst="rect">
            <a:avLst/>
          </a:prstGeom>
          <a:noFill/>
        </p:spPr>
        <p:txBody>
          <a:bodyPr wrap="square" rtlCol="1">
            <a:spAutoFit/>
          </a:bodyPr>
          <a:lstStyle/>
          <a:p>
            <a:pPr algn="just" rtl="0"/>
            <a:r>
              <a:rPr lang="en-US" sz="2800" b="1" i="1" dirty="0">
                <a:solidFill>
                  <a:srgbClr val="C00000"/>
                </a:solidFill>
              </a:rPr>
              <a:t>B. Carbamazepine</a:t>
            </a:r>
            <a:endParaRPr lang="en-US" sz="2800" dirty="0">
              <a:solidFill>
                <a:srgbClr val="C00000"/>
              </a:solidFill>
            </a:endParaRPr>
          </a:p>
          <a:p>
            <a:pPr algn="just" rtl="0"/>
            <a:r>
              <a:rPr lang="en-US" sz="2800" i="1" dirty="0"/>
              <a:t>Carbamazepine </a:t>
            </a:r>
            <a:r>
              <a:rPr lang="en-US" sz="2800" dirty="0"/>
              <a:t>reduces the propagation of abnormal impulses in the brain by </a:t>
            </a:r>
            <a:r>
              <a:rPr lang="en-US" sz="2800" b="1" dirty="0"/>
              <a:t>blocking sodium channels</a:t>
            </a:r>
            <a:r>
              <a:rPr lang="en-US" sz="2800" dirty="0"/>
              <a:t>, thereby inhibiting the generation of repetitive action potentials in the epileptic focus and preventing their spread.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009699"/>
            <a:ext cx="5125031" cy="358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51520" y="3464391"/>
            <a:ext cx="3607925" cy="2677656"/>
          </a:xfrm>
          <a:prstGeom prst="rect">
            <a:avLst/>
          </a:prstGeom>
        </p:spPr>
        <p:txBody>
          <a:bodyPr wrap="square">
            <a:spAutoFit/>
          </a:bodyPr>
          <a:lstStyle/>
          <a:p>
            <a:pPr algn="ctr"/>
            <a:r>
              <a:rPr lang="en-US" sz="2800" i="1" dirty="0">
                <a:solidFill>
                  <a:prstClr val="black"/>
                </a:solidFill>
              </a:rPr>
              <a:t>Carbamazepine </a:t>
            </a:r>
            <a:r>
              <a:rPr lang="en-US" sz="2800" dirty="0">
                <a:solidFill>
                  <a:prstClr val="black"/>
                </a:solidFill>
              </a:rPr>
              <a:t>is effective for treatment of </a:t>
            </a:r>
            <a:r>
              <a:rPr lang="en-US" sz="2800" dirty="0">
                <a:solidFill>
                  <a:srgbClr val="0070C0"/>
                </a:solidFill>
              </a:rPr>
              <a:t>partial seizures and secondarily generalized tonic-</a:t>
            </a:r>
            <a:r>
              <a:rPr lang="en-US" sz="2800" dirty="0" err="1">
                <a:solidFill>
                  <a:srgbClr val="0070C0"/>
                </a:solidFill>
              </a:rPr>
              <a:t>clonic</a:t>
            </a:r>
            <a:r>
              <a:rPr lang="en-US" sz="2800" dirty="0">
                <a:solidFill>
                  <a:srgbClr val="0070C0"/>
                </a:solidFill>
              </a:rPr>
              <a:t> seizures</a:t>
            </a:r>
            <a:r>
              <a:rPr lang="en-US" sz="2800" dirty="0">
                <a:solidFill>
                  <a:prstClr val="black"/>
                </a:solidFill>
              </a:rPr>
              <a:t>. </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52350" y="1700808"/>
            <a:ext cx="8215370" cy="3108543"/>
          </a:xfrm>
          <a:prstGeom prst="rect">
            <a:avLst/>
          </a:prstGeom>
          <a:noFill/>
        </p:spPr>
        <p:txBody>
          <a:bodyPr wrap="square" rtlCol="1">
            <a:spAutoFit/>
          </a:bodyPr>
          <a:lstStyle/>
          <a:p>
            <a:pPr algn="just" rtl="0"/>
            <a:r>
              <a:rPr lang="en-US" sz="2800" i="1" dirty="0" err="1"/>
              <a:t>Carbamazepine</a:t>
            </a:r>
            <a:r>
              <a:rPr lang="en-US" sz="2800" i="1" dirty="0"/>
              <a:t> </a:t>
            </a:r>
            <a:r>
              <a:rPr lang="en-US" sz="2800" dirty="0"/>
              <a:t>is absorbed slowly and erratically following oral administration. </a:t>
            </a:r>
            <a:r>
              <a:rPr lang="en-US" sz="2800" i="1" dirty="0" err="1"/>
              <a:t>Carbamazepine</a:t>
            </a:r>
            <a:r>
              <a:rPr lang="en-US" sz="2800" i="1" dirty="0"/>
              <a:t> </a:t>
            </a:r>
            <a:r>
              <a:rPr lang="en-US" sz="2800" dirty="0"/>
              <a:t>is an enzyme inducer, it may increase the clearance and reduce the efficacy of drugs that are metabolized by these enzymes. </a:t>
            </a:r>
            <a:r>
              <a:rPr lang="en-US" sz="2800" i="1" dirty="0" err="1"/>
              <a:t>Carbamazepine</a:t>
            </a:r>
            <a:r>
              <a:rPr lang="en-US" sz="2800" i="1" dirty="0"/>
              <a:t> </a:t>
            </a:r>
            <a:r>
              <a:rPr lang="en-US" sz="2800" dirty="0"/>
              <a:t>should not be prescribed for patients with absence seizures because it may cause an increase in seizures.</a:t>
            </a:r>
            <a:endParaRPr lang="ar-IQ"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8" y="0"/>
            <a:ext cx="8072494" cy="2246769"/>
          </a:xfrm>
          <a:prstGeom prst="rect">
            <a:avLst/>
          </a:prstGeom>
          <a:noFill/>
        </p:spPr>
        <p:txBody>
          <a:bodyPr wrap="square" rtlCol="1">
            <a:spAutoFit/>
          </a:bodyPr>
          <a:lstStyle/>
          <a:p>
            <a:pPr algn="just" rtl="0"/>
            <a:r>
              <a:rPr lang="en-US" sz="2800" b="1" i="1" dirty="0">
                <a:solidFill>
                  <a:srgbClr val="C00000"/>
                </a:solidFill>
              </a:rPr>
              <a:t>C. </a:t>
            </a:r>
            <a:r>
              <a:rPr lang="en-US" sz="2800" b="1" i="1" dirty="0" err="1">
                <a:solidFill>
                  <a:srgbClr val="C00000"/>
                </a:solidFill>
              </a:rPr>
              <a:t>Divalproex</a:t>
            </a:r>
            <a:endParaRPr lang="en-US" sz="2800" dirty="0">
              <a:solidFill>
                <a:srgbClr val="C00000"/>
              </a:solidFill>
            </a:endParaRPr>
          </a:p>
          <a:p>
            <a:pPr algn="just" rtl="0"/>
            <a:r>
              <a:rPr lang="en-US" sz="2800" i="1" dirty="0" err="1"/>
              <a:t>Divalproex</a:t>
            </a:r>
            <a:r>
              <a:rPr lang="en-US" sz="2800" i="1" dirty="0"/>
              <a:t> sodium </a:t>
            </a:r>
            <a:r>
              <a:rPr lang="en-US" sz="2800" dirty="0"/>
              <a:t>is a combination of </a:t>
            </a:r>
            <a:r>
              <a:rPr lang="en-US" sz="2800" i="1" dirty="0"/>
              <a:t>sodium </a:t>
            </a:r>
            <a:r>
              <a:rPr lang="en-US" sz="2800" i="1" dirty="0" err="1"/>
              <a:t>valproate</a:t>
            </a:r>
            <a:r>
              <a:rPr lang="en-US" sz="2800" i="1" dirty="0"/>
              <a:t> </a:t>
            </a:r>
            <a:r>
              <a:rPr lang="en-US" sz="2800" dirty="0"/>
              <a:t>and </a:t>
            </a:r>
            <a:r>
              <a:rPr lang="en-US" sz="2800" i="1" dirty="0" err="1"/>
              <a:t>valproic</a:t>
            </a:r>
            <a:r>
              <a:rPr lang="en-US" sz="2800" i="1" dirty="0"/>
              <a:t> acid </a:t>
            </a:r>
            <a:r>
              <a:rPr lang="en-US" sz="2800" dirty="0"/>
              <a:t>and is reduced to </a:t>
            </a:r>
            <a:r>
              <a:rPr lang="en-US" sz="2800" i="1" dirty="0" err="1"/>
              <a:t>valproate</a:t>
            </a:r>
            <a:r>
              <a:rPr lang="en-US" sz="2800" i="1" dirty="0"/>
              <a:t> </a:t>
            </a:r>
            <a:r>
              <a:rPr lang="en-US" sz="2800" dirty="0"/>
              <a:t>when it reaches the gastrointestinal tract. Proposed mechanisms of action include </a:t>
            </a:r>
            <a:endParaRPr lang="ar-IQ" sz="2800"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420642"/>
            <a:ext cx="5283299" cy="42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67544" y="2456795"/>
            <a:ext cx="2520280" cy="3970318"/>
          </a:xfrm>
          <a:prstGeom prst="rect">
            <a:avLst/>
          </a:prstGeom>
        </p:spPr>
        <p:txBody>
          <a:bodyPr wrap="square">
            <a:spAutoFit/>
          </a:bodyPr>
          <a:lstStyle/>
          <a:p>
            <a:pPr lvl="0" algn="ctr" rtl="0"/>
            <a:r>
              <a:rPr lang="en-US" sz="2800" b="1" dirty="0">
                <a:solidFill>
                  <a:prstClr val="black"/>
                </a:solidFill>
              </a:rPr>
              <a:t>sodium channel blockade, blockade of GABA transaminase, and action at calcium channels</a:t>
            </a:r>
            <a:r>
              <a:rPr lang="en-US" sz="2800" dirty="0">
                <a:solidFill>
                  <a:prstClr val="black"/>
                </a:solidFill>
              </a:rPr>
              <a:t>. </a:t>
            </a:r>
            <a:endParaRPr lang="ar-IQ" sz="28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2636912"/>
            <a:ext cx="8286808" cy="3890489"/>
          </a:xfrm>
          <a:prstGeom prst="rect">
            <a:avLst/>
          </a:prstGeom>
          <a:noFill/>
        </p:spPr>
        <p:txBody>
          <a:bodyPr wrap="square" rtlCol="1">
            <a:spAutoFit/>
          </a:bodyPr>
          <a:lstStyle/>
          <a:p>
            <a:pPr algn="just" rtl="0">
              <a:lnSpc>
                <a:spcPct val="150000"/>
              </a:lnSpc>
            </a:pPr>
            <a:r>
              <a:rPr lang="en-US" sz="2800" dirty="0"/>
              <a:t> </a:t>
            </a:r>
            <a:r>
              <a:rPr lang="en-US" sz="2800" i="1" dirty="0" err="1"/>
              <a:t>Valproate</a:t>
            </a:r>
            <a:r>
              <a:rPr lang="en-US" sz="2800" i="1" dirty="0"/>
              <a:t> is an enzyme </a:t>
            </a:r>
            <a:r>
              <a:rPr lang="en-US" sz="2800" dirty="0"/>
              <a:t>inhibitor, </a:t>
            </a:r>
            <a:r>
              <a:rPr lang="en-US" sz="2800" dirty="0">
                <a:solidFill>
                  <a:srgbClr val="FF0000"/>
                </a:solidFill>
              </a:rPr>
              <a:t>it is bound to albumin (greater than 90 percent), </a:t>
            </a:r>
            <a:r>
              <a:rPr lang="en-US" sz="2800" dirty="0"/>
              <a:t>which can cause significant interactions with other highly protein bound drugs. </a:t>
            </a:r>
            <a:r>
              <a:rPr lang="en-US" sz="2800" dirty="0" err="1">
                <a:solidFill>
                  <a:srgbClr val="FF0000"/>
                </a:solidFill>
              </a:rPr>
              <a:t>Teratogenicity</a:t>
            </a:r>
            <a:r>
              <a:rPr lang="en-US" sz="2800" dirty="0"/>
              <a:t> is of great concern including neural tube defects.</a:t>
            </a:r>
          </a:p>
          <a:p>
            <a:pPr algn="just" rtl="0">
              <a:lnSpc>
                <a:spcPct val="150000"/>
              </a:lnSpc>
            </a:pPr>
            <a:endParaRPr lang="ar-IQ" sz="2800" dirty="0"/>
          </a:p>
        </p:txBody>
      </p:sp>
      <p:sp>
        <p:nvSpPr>
          <p:cNvPr id="3" name="مستطيل 2"/>
          <p:cNvSpPr/>
          <p:nvPr/>
        </p:nvSpPr>
        <p:spPr>
          <a:xfrm>
            <a:off x="428596" y="620688"/>
            <a:ext cx="8103844" cy="1815882"/>
          </a:xfrm>
          <a:prstGeom prst="rect">
            <a:avLst/>
          </a:prstGeom>
        </p:spPr>
        <p:txBody>
          <a:bodyPr wrap="square">
            <a:spAutoFit/>
          </a:bodyPr>
          <a:lstStyle/>
          <a:p>
            <a:pPr lvl="0" algn="just" rtl="0"/>
            <a:r>
              <a:rPr lang="en-US" sz="2800" dirty="0">
                <a:solidFill>
                  <a:prstClr val="black"/>
                </a:solidFill>
              </a:rPr>
              <a:t>These many mechanisms provide a broad spectrum of activity against seizures. It is effective for the treatment of </a:t>
            </a:r>
            <a:r>
              <a:rPr lang="en-US" sz="2800" dirty="0">
                <a:solidFill>
                  <a:srgbClr val="0070C0"/>
                </a:solidFill>
              </a:rPr>
              <a:t>partial and primary generalized epilepsies.</a:t>
            </a:r>
            <a:endParaRPr lang="ar-IQ" sz="2800"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9552" y="1268760"/>
            <a:ext cx="8358246" cy="4616648"/>
          </a:xfrm>
          <a:prstGeom prst="rect">
            <a:avLst/>
          </a:prstGeom>
          <a:noFill/>
        </p:spPr>
        <p:txBody>
          <a:bodyPr wrap="square" rtlCol="1">
            <a:spAutoFit/>
          </a:bodyPr>
          <a:lstStyle/>
          <a:p>
            <a:pPr algn="just" rtl="0">
              <a:lnSpc>
                <a:spcPct val="150000"/>
              </a:lnSpc>
            </a:pPr>
            <a:r>
              <a:rPr lang="en-US" sz="2800" b="1" dirty="0">
                <a:solidFill>
                  <a:srgbClr val="C00000"/>
                </a:solidFill>
              </a:rPr>
              <a:t>D. </a:t>
            </a:r>
            <a:r>
              <a:rPr lang="en-US" sz="2800" b="1" dirty="0" err="1">
                <a:solidFill>
                  <a:srgbClr val="C00000"/>
                </a:solidFill>
              </a:rPr>
              <a:t>Ethosuximide</a:t>
            </a:r>
            <a:endParaRPr lang="en-US" sz="2800" dirty="0">
              <a:solidFill>
                <a:srgbClr val="C00000"/>
              </a:solidFill>
            </a:endParaRPr>
          </a:p>
          <a:p>
            <a:pPr algn="just" rtl="0">
              <a:lnSpc>
                <a:spcPct val="150000"/>
              </a:lnSpc>
            </a:pPr>
            <a:r>
              <a:rPr lang="en-US" sz="2800" dirty="0" err="1"/>
              <a:t>Ethosuximide</a:t>
            </a:r>
            <a:r>
              <a:rPr lang="en-US" sz="2800" dirty="0"/>
              <a:t>  reduces propagation of abnormal electrical activity in the brain, most likely by </a:t>
            </a:r>
            <a:r>
              <a:rPr lang="en-US" sz="2800" b="1" dirty="0"/>
              <a:t>inhibiting calcium channels</a:t>
            </a:r>
            <a:r>
              <a:rPr lang="en-US" sz="2800" dirty="0"/>
              <a:t>. It is effective in treating only </a:t>
            </a:r>
            <a:r>
              <a:rPr lang="en-US" sz="2800" dirty="0">
                <a:solidFill>
                  <a:srgbClr val="0070C0"/>
                </a:solidFill>
              </a:rPr>
              <a:t>primary generalized absence seizures.</a:t>
            </a:r>
          </a:p>
          <a:p>
            <a:pPr algn="just" rtl="0">
              <a:lnSpc>
                <a:spcPct val="150000"/>
              </a:lnSpc>
            </a:pPr>
            <a:r>
              <a:rPr lang="en-US" sz="2800" dirty="0"/>
              <a:t> </a:t>
            </a:r>
          </a:p>
          <a:p>
            <a:pPr algn="just">
              <a:lnSpc>
                <a:spcPct val="150000"/>
              </a:lnSpc>
            </a:pPr>
            <a:endParaRPr lang="ar-IQ"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4255</TotalTime>
  <Words>1658</Words>
  <Application>Microsoft Office PowerPoint</Application>
  <PresentationFormat>On-screen Show (4:3)</PresentationFormat>
  <Paragraphs>97</Paragraphs>
  <Slides>33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Constantia</vt:lpstr>
      <vt:lpstr>Times New Roman</vt:lpstr>
      <vt:lpstr>Wingdings 2</vt:lpstr>
      <vt:lpstr>تدفق</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fatima</dc:creator>
  <cp:lastModifiedBy>Hasanain Owadh</cp:lastModifiedBy>
  <cp:revision>105</cp:revision>
  <dcterms:created xsi:type="dcterms:W3CDTF">2013-10-18T18:49:34Z</dcterms:created>
  <dcterms:modified xsi:type="dcterms:W3CDTF">2021-12-31T21:16:24Z</dcterms:modified>
</cp:coreProperties>
</file>