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98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33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B83571-9886-4D97-B17C-88A42B29525E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2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External Commands</a:t>
            </a:r>
            <a:r>
              <a:rPr lang="en-US" dirty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5 </a:t>
            </a:r>
            <a:endParaRPr lang="en-US" dirty="0" smtClean="0"/>
          </a:p>
          <a:p>
            <a:r>
              <a:rPr lang="en-US" dirty="0" smtClean="0"/>
              <a:t>By: Rasool Azeem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External Commands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General </a:t>
            </a:r>
            <a:r>
              <a:rPr lang="en-US" sz="2600" dirty="0"/>
              <a:t>purpose commands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EXTERNAL COMMANDS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External commands are known as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Disk resident commands</a:t>
            </a:r>
            <a:r>
              <a:rPr lang="en-US" sz="2600" dirty="0"/>
              <a:t>. Because they can </a:t>
            </a:r>
            <a:r>
              <a:rPr lang="en-US" sz="2600" dirty="0"/>
              <a:t>be store </a:t>
            </a:r>
            <a:r>
              <a:rPr lang="en-US" sz="2600" dirty="0"/>
              <a:t>with DOS directory or any disk which is used for getting these </a:t>
            </a:r>
            <a:r>
              <a:rPr lang="en-US" sz="2600" dirty="0"/>
              <a:t>commands. Theses </a:t>
            </a:r>
            <a:r>
              <a:rPr lang="en-US" sz="2600" dirty="0"/>
              <a:t>commands help to perform some specific task. These are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stored in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a secondary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storage device</a:t>
            </a:r>
            <a:r>
              <a:rPr lang="en-US" sz="2600" dirty="0"/>
              <a:t>. </a:t>
            </a:r>
            <a:r>
              <a:rPr lang="en-US" sz="2600" dirty="0"/>
              <a:t>Some important external commands are given below 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442" y="4657724"/>
            <a:ext cx="82200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purpose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MOVE: </a:t>
            </a:r>
            <a:r>
              <a:rPr lang="en-US" sz="2600" dirty="0" smtClean="0"/>
              <a:t>Move </a:t>
            </a:r>
            <a:r>
              <a:rPr lang="en-US" sz="2600" dirty="0"/>
              <a:t>command is used for moving one file or multiple files from one location </a:t>
            </a:r>
            <a:r>
              <a:rPr lang="en-US" sz="2600" dirty="0"/>
              <a:t>to another </a:t>
            </a:r>
            <a:r>
              <a:rPr lang="en-US" sz="2600" dirty="0"/>
              <a:t>location or from one disk to another disk.</a:t>
            </a:r>
            <a:br>
              <a:rPr lang="en-US" sz="2600" dirty="0"/>
            </a:br>
            <a:r>
              <a:rPr lang="en-US" sz="2600" dirty="0"/>
              <a:t>Syntax:- C:\&gt; MOVE </a:t>
            </a:r>
            <a:r>
              <a:rPr lang="en-US" sz="2600" dirty="0">
                <a:solidFill>
                  <a:srgbClr val="00B050"/>
                </a:solidFill>
              </a:rPr>
              <a:t>&lt;file name&gt; </a:t>
            </a:r>
            <a:r>
              <a:rPr lang="en-US" sz="2600" dirty="0">
                <a:solidFill>
                  <a:srgbClr val="FFC000"/>
                </a:solidFill>
              </a:rPr>
              <a:t>&lt;path name</a:t>
            </a:r>
            <a:r>
              <a:rPr lang="en-US" sz="2600" dirty="0" smtClean="0">
                <a:solidFill>
                  <a:srgbClr val="FFC000"/>
                </a:solidFill>
              </a:rPr>
              <a:t>&gt;</a:t>
            </a:r>
          </a:p>
          <a:p>
            <a:pPr marL="0" indent="0" algn="just">
              <a:buNone/>
            </a:pPr>
            <a:r>
              <a:rPr lang="en-US" sz="2600" dirty="0" smtClean="0"/>
              <a:t> </a:t>
            </a:r>
            <a:r>
              <a:rPr lang="en-US" sz="2600" dirty="0"/>
              <a:t/>
            </a:r>
            <a:br>
              <a:rPr lang="en-US" sz="2600" dirty="0"/>
            </a:br>
            <a:endParaRPr lang="en-US" dirty="0"/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SORT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600" dirty="0" smtClean="0"/>
              <a:t>This </a:t>
            </a:r>
            <a:r>
              <a:rPr lang="en-US" sz="2600" dirty="0"/>
              <a:t>command is useful when we want to sort a file. </a:t>
            </a:r>
            <a:r>
              <a:rPr lang="en-US" sz="2600" dirty="0"/>
              <a:t>When we run this </a:t>
            </a:r>
            <a:r>
              <a:rPr lang="en-US" sz="2600" dirty="0"/>
              <a:t>command the </a:t>
            </a:r>
            <a:r>
              <a:rPr lang="en-US" sz="2600" dirty="0"/>
              <a:t>result can be get to display device or file.</a:t>
            </a:r>
            <a:br>
              <a:rPr lang="en-US" sz="2600" dirty="0"/>
            </a:br>
            <a:r>
              <a:rPr lang="en-US" sz="2600" dirty="0"/>
              <a:t>Syntax:- C:\&gt; SORT </a:t>
            </a:r>
            <a:r>
              <a:rPr lang="en-US" sz="2600" dirty="0">
                <a:solidFill>
                  <a:srgbClr val="00B050"/>
                </a:solidFill>
              </a:rPr>
              <a:t>/R </a:t>
            </a:r>
            <a:r>
              <a:rPr lang="en-US" sz="2600" dirty="0">
                <a:solidFill>
                  <a:srgbClr val="FFC000"/>
                </a:solidFill>
              </a:rPr>
              <a:t>&lt; Input file name</a:t>
            </a:r>
            <a:r>
              <a:rPr lang="en-US" sz="2600" dirty="0" smtClean="0">
                <a:solidFill>
                  <a:srgbClr val="FFC000"/>
                </a:solidFill>
              </a:rPr>
              <a:t>&gt;</a:t>
            </a:r>
          </a:p>
          <a:p>
            <a:pPr marL="509588" indent="0" algn="just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R-</a:t>
            </a:r>
            <a:r>
              <a:rPr lang="en-US" sz="2600" dirty="0" smtClean="0"/>
              <a:t> switch is used for sorting the file in descending order like from Z to A or from 9 to 0.</a:t>
            </a:r>
          </a:p>
          <a:p>
            <a:pPr marL="0" indent="0" algn="just">
              <a:buNone/>
            </a:pPr>
            <a:r>
              <a:rPr lang="en-US" sz="2600" dirty="0" smtClean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purpose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DOSKEY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600" dirty="0" smtClean="0"/>
              <a:t>Once </a:t>
            </a:r>
            <a:r>
              <a:rPr lang="en-US" sz="2600" dirty="0"/>
              <a:t>we install Doskey , our dos will star to memorize all commands we uses. </a:t>
            </a:r>
            <a:r>
              <a:rPr lang="en-US" sz="2600" dirty="0" smtClean="0"/>
              <a:t>It </a:t>
            </a:r>
            <a:r>
              <a:rPr lang="en-US" sz="2600" dirty="0"/>
              <a:t>also gives the </a:t>
            </a:r>
            <a:r>
              <a:rPr lang="en-US" sz="2600" dirty="0" smtClean="0"/>
              <a:t>facility to </a:t>
            </a:r>
            <a:r>
              <a:rPr lang="en-US" sz="2600" dirty="0"/>
              <a:t>create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macros</a:t>
            </a:r>
            <a:r>
              <a:rPr lang="en-US" sz="2600" dirty="0"/>
              <a:t>, which creates a short key for long keyword or </a:t>
            </a:r>
            <a:r>
              <a:rPr lang="en-US" sz="2600" dirty="0" smtClean="0"/>
              <a:t>command. Key </a:t>
            </a:r>
            <a:r>
              <a:rPr lang="en-US" sz="2600" dirty="0"/>
              <a:t>function for Doskey are given </a:t>
            </a:r>
            <a:r>
              <a:rPr lang="en-US" sz="2600" dirty="0" smtClean="0"/>
              <a:t>as</a:t>
            </a:r>
          </a:p>
          <a:p>
            <a:pPr marL="509588" indent="0" algn="just">
              <a:buNone/>
            </a:pPr>
            <a:r>
              <a:rPr lang="en-US" sz="2800" dirty="0"/>
              <a:t>C:\&gt;doskey </a:t>
            </a:r>
            <a:r>
              <a:rPr lang="en-US" sz="2800" dirty="0" smtClean="0">
                <a:solidFill>
                  <a:srgbClr val="00B050"/>
                </a:solidFill>
              </a:rPr>
              <a:t>t=time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880" y="4273367"/>
            <a:ext cx="65532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purpose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XCOP: </a:t>
            </a:r>
            <a:r>
              <a:rPr lang="en-US" sz="2700" dirty="0" smtClean="0"/>
              <a:t>When </a:t>
            </a:r>
            <a:r>
              <a:rPr lang="en-US" sz="2700" dirty="0"/>
              <a:t>we need to copy a directory instant of a file from one location to </a:t>
            </a:r>
            <a:r>
              <a:rPr lang="en-US" sz="2700" dirty="0" smtClean="0"/>
              <a:t>another then </a:t>
            </a:r>
            <a:r>
              <a:rPr lang="en-US" sz="2700" dirty="0"/>
              <a:t>we uses </a:t>
            </a:r>
            <a:r>
              <a:rPr lang="en-US" sz="2700" dirty="0" err="1"/>
              <a:t>xcopy</a:t>
            </a:r>
            <a:r>
              <a:rPr lang="en-US" sz="2700" dirty="0"/>
              <a:t> command. </a:t>
            </a:r>
            <a:endParaRPr lang="en-US" sz="2700" b="1" dirty="0" smtClean="0"/>
          </a:p>
          <a:p>
            <a:pPr marL="514350" indent="0" algn="just">
              <a:buNone/>
            </a:pPr>
            <a:r>
              <a:rPr lang="en-US" sz="2700" dirty="0" smtClean="0"/>
              <a:t>C</a:t>
            </a:r>
            <a:r>
              <a:rPr lang="en-US" sz="2700" dirty="0"/>
              <a:t>:\&gt; XCOPY </a:t>
            </a:r>
            <a:r>
              <a:rPr lang="en-US" sz="2700" dirty="0">
                <a:solidFill>
                  <a:srgbClr val="00B050"/>
                </a:solidFill>
              </a:rPr>
              <a:t>&lt; Source </a:t>
            </a:r>
            <a:r>
              <a:rPr lang="en-US" sz="2700" dirty="0" err="1" smtClean="0">
                <a:solidFill>
                  <a:srgbClr val="00B050"/>
                </a:solidFill>
              </a:rPr>
              <a:t>dirname</a:t>
            </a:r>
            <a:r>
              <a:rPr lang="en-US" sz="2700" dirty="0" smtClean="0">
                <a:solidFill>
                  <a:srgbClr val="00B050"/>
                </a:solidFill>
              </a:rPr>
              <a:t>&gt; </a:t>
            </a:r>
            <a:r>
              <a:rPr lang="en-US" sz="2700" dirty="0">
                <a:solidFill>
                  <a:srgbClr val="FFC000"/>
                </a:solidFill>
              </a:rPr>
              <a:t>&lt;Target </a:t>
            </a:r>
            <a:r>
              <a:rPr lang="en-US" sz="2700" dirty="0" err="1">
                <a:solidFill>
                  <a:srgbClr val="FFC000"/>
                </a:solidFill>
              </a:rPr>
              <a:t>dirname</a:t>
            </a:r>
            <a:r>
              <a:rPr lang="en-US" sz="2700" dirty="0">
                <a:solidFill>
                  <a:srgbClr val="FFC000"/>
                </a:solidFill>
              </a:rPr>
              <a:t>&gt; </a:t>
            </a:r>
            <a:endParaRPr lang="en-US" sz="2700" dirty="0" smtClean="0">
              <a:solidFill>
                <a:srgbClr val="FFC000"/>
              </a:solidFill>
            </a:endParaRPr>
          </a:p>
          <a:p>
            <a:pPr marL="514350" indent="0" algn="just">
              <a:buNone/>
            </a:pPr>
            <a:r>
              <a:rPr lang="en-US" sz="2700" dirty="0" smtClean="0"/>
              <a:t>C</a:t>
            </a:r>
            <a:r>
              <a:rPr lang="en-US" sz="2700" dirty="0"/>
              <a:t>:\&gt; XCOPY </a:t>
            </a:r>
            <a:r>
              <a:rPr lang="en-US" sz="2700" dirty="0" smtClean="0">
                <a:solidFill>
                  <a:srgbClr val="00B050"/>
                </a:solidFill>
              </a:rPr>
              <a:t>TC</a:t>
            </a:r>
            <a:r>
              <a:rPr lang="en-US" sz="2700" dirty="0" smtClean="0"/>
              <a:t> </a:t>
            </a:r>
            <a:r>
              <a:rPr lang="en-US" sz="2700" dirty="0" smtClean="0">
                <a:solidFill>
                  <a:srgbClr val="FFC000"/>
                </a:solidFill>
              </a:rPr>
              <a:t>TURBOC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MORE:</a:t>
            </a:r>
            <a:r>
              <a:rPr lang="en-US" sz="2700" b="1" dirty="0" smtClean="0"/>
              <a:t> </a:t>
            </a:r>
            <a:r>
              <a:rPr lang="en-US" sz="2700" dirty="0" smtClean="0"/>
              <a:t>Using </a:t>
            </a:r>
            <a:r>
              <a:rPr lang="en-US" sz="2700" dirty="0"/>
              <a:t>TYPE command we can see the content of any file. But if length of file </a:t>
            </a:r>
            <a:r>
              <a:rPr lang="en-US" sz="2700" dirty="0" smtClean="0"/>
              <a:t>is greater </a:t>
            </a:r>
            <a:r>
              <a:rPr lang="en-US" sz="2700" dirty="0"/>
              <a:t>than 25 lines then remaining lines will scroll up. To overcome through </a:t>
            </a:r>
            <a:r>
              <a:rPr lang="en-US" sz="2700" dirty="0" smtClean="0"/>
              <a:t>this problem </a:t>
            </a:r>
            <a:r>
              <a:rPr lang="en-US" sz="2700" dirty="0"/>
              <a:t>we use </a:t>
            </a:r>
            <a:r>
              <a:rPr lang="en-US" sz="2700" dirty="0" smtClean="0"/>
              <a:t>MORE command</a:t>
            </a:r>
            <a:r>
              <a:rPr lang="en-US" sz="2700" dirty="0"/>
              <a:t>.</a:t>
            </a:r>
            <a:r>
              <a:rPr lang="en-US" sz="2700" dirty="0"/>
              <a:t> </a:t>
            </a:r>
          </a:p>
          <a:p>
            <a:pPr marL="514350" indent="0" algn="just">
              <a:buNone/>
            </a:pPr>
            <a:r>
              <a:rPr lang="en-US" sz="2700" dirty="0" smtClean="0"/>
              <a:t>C:\&gt; </a:t>
            </a:r>
            <a:r>
              <a:rPr lang="en-US" sz="2700" dirty="0" smtClean="0">
                <a:solidFill>
                  <a:srgbClr val="00B050"/>
                </a:solidFill>
              </a:rPr>
              <a:t>&lt;</a:t>
            </a:r>
            <a:r>
              <a:rPr lang="en-US" sz="2700" dirty="0">
                <a:solidFill>
                  <a:srgbClr val="00B050"/>
                </a:solidFill>
              </a:rPr>
              <a:t>File name&gt; </a:t>
            </a:r>
            <a:r>
              <a:rPr lang="en-US" sz="2700" dirty="0"/>
              <a:t>| </a:t>
            </a:r>
            <a:r>
              <a:rPr lang="en-US" sz="2700" dirty="0" smtClean="0">
                <a:solidFill>
                  <a:srgbClr val="FFC000"/>
                </a:solidFill>
              </a:rPr>
              <a:t>MORE</a:t>
            </a:r>
          </a:p>
          <a:p>
            <a:pPr marL="514350" indent="0" algn="just">
              <a:buNone/>
            </a:pPr>
            <a:r>
              <a:rPr lang="en-US" sz="2700" dirty="0"/>
              <a:t>C:\&gt; </a:t>
            </a:r>
            <a:r>
              <a:rPr lang="en-US" sz="2700" dirty="0">
                <a:solidFill>
                  <a:srgbClr val="00B050"/>
                </a:solidFill>
              </a:rPr>
              <a:t>DIR</a:t>
            </a:r>
            <a:r>
              <a:rPr lang="en-US" sz="2700" dirty="0"/>
              <a:t> | </a:t>
            </a:r>
            <a:r>
              <a:rPr lang="en-US" sz="2700" dirty="0" smtClean="0">
                <a:solidFill>
                  <a:srgbClr val="FFC000"/>
                </a:solidFill>
              </a:rPr>
              <a:t>MORE</a:t>
            </a:r>
          </a:p>
          <a:p>
            <a:pPr marL="51435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>
              <a:solidFill>
                <a:srgbClr val="FFC000"/>
              </a:solidFill>
            </a:endParaRPr>
          </a:p>
          <a:p>
            <a:pPr marL="51435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purpose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6"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LABEL: </a:t>
            </a:r>
            <a:r>
              <a:rPr lang="en-US" sz="2800" dirty="0" smtClean="0"/>
              <a:t>If </a:t>
            </a:r>
            <a:r>
              <a:rPr lang="en-US" sz="2800" dirty="0"/>
              <a:t>you are not happy with the volume label of hard disk, you can change it</a:t>
            </a:r>
            <a:r>
              <a:rPr lang="en-US" sz="2800" dirty="0" smtClean="0"/>
              <a:t>.</a:t>
            </a:r>
          </a:p>
          <a:p>
            <a:pPr marL="514350" indent="0" algn="just">
              <a:buNone/>
            </a:pPr>
            <a:r>
              <a:rPr lang="en-US" sz="2800" b="1" dirty="0" smtClean="0"/>
              <a:t>Syntax</a:t>
            </a:r>
            <a:r>
              <a:rPr lang="en-US" sz="2800" b="1" dirty="0"/>
              <a:t>:- </a:t>
            </a:r>
            <a:r>
              <a:rPr lang="en-US" sz="2800" dirty="0"/>
              <a:t>C:\&gt; </a:t>
            </a:r>
            <a:r>
              <a:rPr lang="en-US" sz="2800" dirty="0" smtClean="0">
                <a:solidFill>
                  <a:srgbClr val="00B050"/>
                </a:solidFill>
              </a:rPr>
              <a:t>LABEL</a:t>
            </a:r>
          </a:p>
          <a:p>
            <a:pPr marL="514350" indent="-514350" algn="just">
              <a:buFont typeface="+mj-lt"/>
              <a:buAutoNum type="arabicPeriod" startAt="7"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ATTRIB: </a:t>
            </a:r>
            <a:r>
              <a:rPr lang="en-US" sz="2800" dirty="0" smtClean="0"/>
              <a:t>Sets </a:t>
            </a:r>
            <a:r>
              <a:rPr lang="en-US" sz="2800" dirty="0"/>
              <a:t>the various type of attribute to a file. Like Read </a:t>
            </a:r>
            <a:r>
              <a:rPr lang="en-US" sz="2800" dirty="0" smtClean="0"/>
              <a:t>only and  Hidden.</a:t>
            </a:r>
          </a:p>
          <a:p>
            <a:pPr marL="514350" indent="0" algn="just">
              <a:buNone/>
            </a:pPr>
            <a:r>
              <a:rPr lang="en-US" sz="2800" b="1" dirty="0" smtClean="0"/>
              <a:t>Syntax</a:t>
            </a:r>
            <a:r>
              <a:rPr lang="en-US" sz="2800" b="1" dirty="0"/>
              <a:t>:- </a:t>
            </a:r>
            <a:r>
              <a:rPr lang="en-US" sz="2800" dirty="0"/>
              <a:t>C:\&gt; ATTRIB </a:t>
            </a:r>
            <a:r>
              <a:rPr lang="en-US" sz="2800" dirty="0">
                <a:solidFill>
                  <a:srgbClr val="00B050"/>
                </a:solidFill>
              </a:rPr>
              <a:t>[± r</a:t>
            </a:r>
            <a:r>
              <a:rPr lang="en-US" sz="2800" dirty="0" smtClean="0">
                <a:solidFill>
                  <a:srgbClr val="00B050"/>
                </a:solidFill>
              </a:rPr>
              <a:t>] </a:t>
            </a:r>
            <a:r>
              <a:rPr lang="en-US" sz="2800" dirty="0">
                <a:solidFill>
                  <a:srgbClr val="00B050"/>
                </a:solidFill>
              </a:rPr>
              <a:t>[± h</a:t>
            </a:r>
            <a:r>
              <a:rPr lang="en-US" sz="2800" dirty="0" smtClean="0">
                <a:solidFill>
                  <a:srgbClr val="00B050"/>
                </a:solidFill>
              </a:rPr>
              <a:t>] </a:t>
            </a:r>
            <a:r>
              <a:rPr lang="en-US" sz="2800" dirty="0">
                <a:solidFill>
                  <a:srgbClr val="FFC000"/>
                </a:solidFill>
              </a:rPr>
              <a:t>&lt;File name</a:t>
            </a:r>
            <a:r>
              <a:rPr lang="en-US" sz="2800" dirty="0" smtClean="0">
                <a:solidFill>
                  <a:srgbClr val="FFC000"/>
                </a:solidFill>
              </a:rPr>
              <a:t>&gt;</a:t>
            </a:r>
          </a:p>
          <a:p>
            <a:pPr marL="514350" indent="0" algn="just">
              <a:buNone/>
            </a:pPr>
            <a:r>
              <a:rPr lang="en-US" sz="2800" dirty="0" smtClean="0"/>
              <a:t>Here </a:t>
            </a:r>
            <a:r>
              <a:rPr lang="en-US" sz="2800" dirty="0">
                <a:solidFill>
                  <a:srgbClr val="00B050"/>
                </a:solidFill>
              </a:rPr>
              <a:t>r</a:t>
            </a:r>
            <a:r>
              <a:rPr lang="en-US" sz="2800" dirty="0"/>
              <a:t> - for read </a:t>
            </a:r>
            <a:r>
              <a:rPr lang="en-US" sz="2800" dirty="0" smtClean="0"/>
              <a:t>only and </a:t>
            </a:r>
            <a:r>
              <a:rPr lang="en-US" sz="2800" dirty="0" smtClean="0">
                <a:solidFill>
                  <a:srgbClr val="00B050"/>
                </a:solidFill>
              </a:rPr>
              <a:t>h</a:t>
            </a:r>
            <a:r>
              <a:rPr lang="en-US" sz="2800" dirty="0" smtClean="0"/>
              <a:t> </a:t>
            </a:r>
            <a:r>
              <a:rPr lang="en-US" sz="2800" dirty="0"/>
              <a:t>- for </a:t>
            </a:r>
            <a:r>
              <a:rPr lang="en-US" sz="2800" dirty="0" smtClean="0"/>
              <a:t>hidden</a:t>
            </a:r>
          </a:p>
          <a:p>
            <a:pPr marL="514350" indent="0" algn="just">
              <a:buNone/>
            </a:pPr>
            <a:r>
              <a:rPr lang="en-US" sz="2800" dirty="0"/>
              <a:t>C:\&gt; </a:t>
            </a:r>
            <a:r>
              <a:rPr lang="en-US" sz="2800" dirty="0" smtClean="0"/>
              <a:t>ATTRIB </a:t>
            </a:r>
            <a:r>
              <a:rPr lang="en-US" sz="2800" dirty="0">
                <a:solidFill>
                  <a:srgbClr val="00B050"/>
                </a:solidFill>
              </a:rPr>
              <a:t>-r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Gulab.txt</a:t>
            </a:r>
          </a:p>
          <a:p>
            <a:pPr marL="51435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>
              <a:solidFill>
                <a:srgbClr val="00B050"/>
              </a:solidFill>
            </a:endParaRPr>
          </a:p>
          <a:p>
            <a:pPr marL="51435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 smtClean="0">
              <a:solidFill>
                <a:srgbClr val="FFC000"/>
              </a:solidFill>
            </a:endParaRPr>
          </a:p>
          <a:p>
            <a:pPr marL="51435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purpose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6"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FIND: </a:t>
            </a:r>
            <a:r>
              <a:rPr lang="en-US" sz="2800" dirty="0" smtClean="0"/>
              <a:t>The </a:t>
            </a:r>
            <a:r>
              <a:rPr lang="en-US" sz="2800" dirty="0"/>
              <a:t>FIND command is used to search a file for a text string.</a:t>
            </a:r>
            <a:br>
              <a:rPr lang="en-US" sz="2800" dirty="0"/>
            </a:br>
            <a:endParaRPr lang="en-US" sz="2800" dirty="0" smtClean="0"/>
          </a:p>
          <a:p>
            <a:pPr marL="571500" indent="0" algn="just">
              <a:buNone/>
            </a:pPr>
            <a:r>
              <a:rPr lang="en-US" sz="2800" b="1" dirty="0" smtClean="0"/>
              <a:t>Syntax</a:t>
            </a:r>
            <a:r>
              <a:rPr lang="en-US" sz="2800" b="1" dirty="0"/>
              <a:t>:- </a:t>
            </a:r>
            <a:endParaRPr lang="en-US" sz="2800" b="1" dirty="0" smtClean="0"/>
          </a:p>
          <a:p>
            <a:pPr marL="571500" indent="0" algn="just">
              <a:buNone/>
            </a:pPr>
            <a:r>
              <a:rPr lang="en-US" sz="2800" dirty="0" smtClean="0"/>
              <a:t>C</a:t>
            </a:r>
            <a:r>
              <a:rPr lang="en-US" sz="2800" dirty="0"/>
              <a:t>:\&gt; FIND </a:t>
            </a:r>
            <a:r>
              <a:rPr lang="en-US" sz="2800" dirty="0">
                <a:solidFill>
                  <a:srgbClr val="00B050"/>
                </a:solidFill>
              </a:rPr>
              <a:t>"String to search" </a:t>
            </a:r>
            <a:r>
              <a:rPr lang="en-US" sz="2800" dirty="0">
                <a:solidFill>
                  <a:srgbClr val="FFC000"/>
                </a:solidFill>
              </a:rPr>
              <a:t>&lt;File name</a:t>
            </a:r>
            <a:r>
              <a:rPr lang="en-US" sz="2800" dirty="0" smtClean="0">
                <a:solidFill>
                  <a:srgbClr val="FFC000"/>
                </a:solidFill>
              </a:rPr>
              <a:t>&gt;</a:t>
            </a:r>
          </a:p>
          <a:p>
            <a:pPr marL="571500" indent="0" algn="just">
              <a:buNone/>
            </a:pPr>
            <a:r>
              <a:rPr lang="en-US" sz="2800" b="1" dirty="0" smtClean="0"/>
              <a:t>Example:-</a:t>
            </a:r>
          </a:p>
          <a:p>
            <a:pPr marL="571500" indent="0" algn="just">
              <a:buNone/>
            </a:pPr>
            <a:r>
              <a:rPr lang="en-US" sz="2800" dirty="0" smtClean="0"/>
              <a:t>C:\&gt;find </a:t>
            </a:r>
            <a:r>
              <a:rPr lang="en-US" sz="2800" dirty="0">
                <a:solidFill>
                  <a:srgbClr val="00B050"/>
                </a:solidFill>
              </a:rPr>
              <a:t>"office" </a:t>
            </a:r>
            <a:r>
              <a:rPr lang="en-US" sz="2800" dirty="0">
                <a:solidFill>
                  <a:srgbClr val="FFC000"/>
                </a:solidFill>
              </a:rPr>
              <a:t>gulab.txt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>
              <a:solidFill>
                <a:srgbClr val="00B050"/>
              </a:solidFill>
            </a:endParaRPr>
          </a:p>
          <a:p>
            <a:pPr marL="51435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 smtClean="0">
              <a:solidFill>
                <a:srgbClr val="FFC000"/>
              </a:solidFill>
            </a:endParaRPr>
          </a:p>
          <a:p>
            <a:pPr marL="51435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349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External Commands </vt:lpstr>
      <vt:lpstr>Outlines</vt:lpstr>
      <vt:lpstr>EXTERNAL COMMANDS </vt:lpstr>
      <vt:lpstr>General purpose commands</vt:lpstr>
      <vt:lpstr>General purpose commands</vt:lpstr>
      <vt:lpstr>General purpose commands</vt:lpstr>
      <vt:lpstr>General purpose commands</vt:lpstr>
      <vt:lpstr>General purpose commands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Commands</dc:title>
  <dc:creator>AL-TAEE RASOOL</dc:creator>
  <cp:lastModifiedBy>AL-TAEE RASOOL</cp:lastModifiedBy>
  <cp:revision>10</cp:revision>
  <dcterms:created xsi:type="dcterms:W3CDTF">2021-02-16T05:51:03Z</dcterms:created>
  <dcterms:modified xsi:type="dcterms:W3CDTF">2021-03-06T12:20:01Z</dcterms:modified>
</cp:coreProperties>
</file>