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CB4B-8CB4-425C-A469-BFAEEA0A4A64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681B-B421-4192-A773-6CC85677FA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433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CB4B-8CB4-425C-A469-BFAEEA0A4A64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681B-B421-4192-A773-6CC85677FA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055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CB4B-8CB4-425C-A469-BFAEEA0A4A64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681B-B421-4192-A773-6CC85677FA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717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CB4B-8CB4-425C-A469-BFAEEA0A4A64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681B-B421-4192-A773-6CC85677FA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63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CB4B-8CB4-425C-A469-BFAEEA0A4A64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681B-B421-4192-A773-6CC85677FA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463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CB4B-8CB4-425C-A469-BFAEEA0A4A64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681B-B421-4192-A773-6CC85677FA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713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CB4B-8CB4-425C-A469-BFAEEA0A4A64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681B-B421-4192-A773-6CC85677FA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846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CB4B-8CB4-425C-A469-BFAEEA0A4A64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681B-B421-4192-A773-6CC85677FA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561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CB4B-8CB4-425C-A469-BFAEEA0A4A64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681B-B421-4192-A773-6CC85677FA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249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CB4B-8CB4-425C-A469-BFAEEA0A4A64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681B-B421-4192-A773-6CC85677FA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334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CB4B-8CB4-425C-A469-BFAEEA0A4A64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681B-B421-4192-A773-6CC85677FA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014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BCB4B-8CB4-425C-A469-BFAEEA0A4A64}" type="datetimeFigureOut">
              <a:rPr lang="ar-IQ" smtClean="0"/>
              <a:t>27/03/1444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A681B-B421-4192-A773-6CC85677FA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742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/>
              <a:t>مفردات البحث العلمي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استاذ المادة : أمجد علي 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79375"/>
            <a:ext cx="1981200" cy="197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463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9243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>المواصفات الخاصة ببناء الأهداف: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ar-SA" b="1" dirty="0" smtClean="0"/>
              <a:t>صياغتها </a:t>
            </a:r>
            <a:r>
              <a:rPr lang="ar-SA" b="1" dirty="0"/>
              <a:t>بشكل واضح ومفهوم وبعيدة عن الغموض.</a:t>
            </a:r>
          </a:p>
          <a:p>
            <a:pPr>
              <a:defRPr/>
            </a:pPr>
            <a:r>
              <a:rPr lang="ar-SA" b="1" dirty="0"/>
              <a:t> دقيقة وقابلة للقياس.</a:t>
            </a:r>
          </a:p>
          <a:p>
            <a:pPr>
              <a:defRPr/>
            </a:pPr>
            <a:r>
              <a:rPr lang="ar-SA" b="1" dirty="0"/>
              <a:t>مرتبطة بتساؤلات البحث والمشكلة.</a:t>
            </a:r>
          </a:p>
          <a:p>
            <a:pPr>
              <a:defRPr/>
            </a:pPr>
            <a:r>
              <a:rPr lang="ar-SA" b="1" dirty="0"/>
              <a:t> واقعية وقابلة للتحقيق في ضوء الظروف المتاحة حولها.</a:t>
            </a:r>
          </a:p>
          <a:p>
            <a:pPr>
              <a:defRPr/>
            </a:pPr>
            <a:r>
              <a:rPr lang="ar-SA" b="1" dirty="0"/>
              <a:t>ينبغي من ناحية منهجية أن يكون عدد الأهداف مناسباً وتشمل على الأبعاد والمحددات التي نص عليها التعريف الإجرائي للباحث عند صياغة مفاهيم البحث .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1901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6- حدود البحث ومجالاته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ar-SA" b="1" u="sng" dirty="0"/>
              <a:t>أنواع حدود البحث:</a:t>
            </a:r>
            <a:endParaRPr lang="ar-SA" b="1" dirty="0"/>
          </a:p>
          <a:p>
            <a:pPr>
              <a:defRPr/>
            </a:pPr>
            <a:r>
              <a:rPr lang="ar-SA" b="1" dirty="0"/>
              <a:t> حدود مكانية: </a:t>
            </a:r>
            <a:r>
              <a:rPr lang="ar-IQ" b="1" dirty="0"/>
              <a:t>مثل صحف المحافظات.</a:t>
            </a:r>
            <a:endParaRPr lang="ar-SA" b="1" dirty="0"/>
          </a:p>
          <a:p>
            <a:pPr>
              <a:defRPr/>
            </a:pPr>
            <a:r>
              <a:rPr lang="ar-SA" b="1" dirty="0"/>
              <a:t> حدود زمنية: كتحديدها بتاريخ معين.</a:t>
            </a:r>
          </a:p>
          <a:p>
            <a:pPr>
              <a:defRPr/>
            </a:pPr>
            <a:r>
              <a:rPr lang="ar-SA" b="1" dirty="0"/>
              <a:t>الحد الموضوعي: كاقتصار البحث على التعرف على </a:t>
            </a:r>
            <a:r>
              <a:rPr lang="ar-IQ" b="1" dirty="0"/>
              <a:t>التغطية الاخبارية لتظاهرات البصرة. (مثل)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6667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خطوات كتابة البحث العلمي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ar-SA" b="1" dirty="0">
                <a:cs typeface="+mj-cs"/>
              </a:rPr>
              <a:t>عنوان البحث</a:t>
            </a:r>
          </a:p>
          <a:p>
            <a:pPr>
              <a:defRPr/>
            </a:pPr>
            <a:r>
              <a:rPr lang="ar-SA" b="1" dirty="0">
                <a:cs typeface="+mj-cs"/>
              </a:rPr>
              <a:t>المقدمة</a:t>
            </a:r>
          </a:p>
          <a:p>
            <a:pPr>
              <a:defRPr/>
            </a:pPr>
            <a:r>
              <a:rPr lang="ar-SA" b="1" dirty="0" smtClean="0">
                <a:cs typeface="+mj-cs"/>
              </a:rPr>
              <a:t>مشكلة </a:t>
            </a:r>
            <a:r>
              <a:rPr lang="ar-SA" b="1" dirty="0">
                <a:cs typeface="+mj-cs"/>
              </a:rPr>
              <a:t>البحث / </a:t>
            </a:r>
            <a:r>
              <a:rPr lang="ar-SA" b="1" dirty="0" smtClean="0">
                <a:cs typeface="+mj-cs"/>
              </a:rPr>
              <a:t>تساؤلاته</a:t>
            </a:r>
            <a:endParaRPr lang="en-US" b="1" dirty="0" smtClean="0">
              <a:cs typeface="+mj-cs"/>
            </a:endParaRPr>
          </a:p>
          <a:p>
            <a:pPr>
              <a:defRPr/>
            </a:pPr>
            <a:r>
              <a:rPr lang="ar-IQ" b="1" dirty="0" smtClean="0">
                <a:cs typeface="+mj-cs"/>
              </a:rPr>
              <a:t>أهمية البحث</a:t>
            </a:r>
          </a:p>
          <a:p>
            <a:pPr>
              <a:defRPr/>
            </a:pPr>
            <a:r>
              <a:rPr lang="ar-SA" b="1" dirty="0"/>
              <a:t>أهداف البحث</a:t>
            </a:r>
          </a:p>
          <a:p>
            <a:pPr>
              <a:defRPr/>
            </a:pPr>
            <a:r>
              <a:rPr lang="ar-SA" b="1" dirty="0" smtClean="0">
                <a:cs typeface="+mj-cs"/>
              </a:rPr>
              <a:t>  </a:t>
            </a:r>
            <a:r>
              <a:rPr lang="ar-SA" b="1" dirty="0">
                <a:cs typeface="+mj-cs"/>
              </a:rPr>
              <a:t>حدود </a:t>
            </a:r>
            <a:r>
              <a:rPr lang="ar-SA" b="1" dirty="0" smtClean="0">
                <a:cs typeface="+mj-cs"/>
              </a:rPr>
              <a:t>البحث</a:t>
            </a:r>
            <a:r>
              <a:rPr lang="ar-IQ" b="1" dirty="0" smtClean="0">
                <a:cs typeface="+mj-cs"/>
              </a:rPr>
              <a:t> ومجالاته</a:t>
            </a:r>
            <a:endParaRPr lang="ar-SA" b="1" dirty="0">
              <a:cs typeface="+mj-cs"/>
            </a:endParaRPr>
          </a:p>
          <a:p>
            <a:pPr>
              <a:defRPr/>
            </a:pPr>
            <a:r>
              <a:rPr lang="ar-SA" b="1" dirty="0">
                <a:cs typeface="+mj-cs"/>
              </a:rPr>
              <a:t>فروض البحث</a:t>
            </a:r>
          </a:p>
          <a:p>
            <a:pPr>
              <a:defRPr/>
            </a:pPr>
            <a:r>
              <a:rPr lang="ar-SA" b="1" dirty="0">
                <a:cs typeface="+mj-cs"/>
              </a:rPr>
              <a:t>الافتراضات أو المسلمات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1475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تابع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ar-SA" b="1" dirty="0"/>
              <a:t>منهجية البحث وإجراءاته</a:t>
            </a:r>
          </a:p>
          <a:p>
            <a:pPr>
              <a:defRPr/>
            </a:pPr>
            <a:r>
              <a:rPr lang="ar-SA" b="1" dirty="0"/>
              <a:t> مصطلحات البحث </a:t>
            </a:r>
            <a:r>
              <a:rPr lang="ar-SA" b="1" dirty="0" smtClean="0"/>
              <a:t>ومفاهيمه</a:t>
            </a:r>
            <a:endParaRPr lang="ar-IQ" b="1" dirty="0" smtClean="0"/>
          </a:p>
          <a:p>
            <a:pPr>
              <a:defRPr/>
            </a:pPr>
            <a:r>
              <a:rPr lang="ar-SA" b="1" dirty="0"/>
              <a:t>الدراسات السابقة </a:t>
            </a:r>
            <a:endParaRPr lang="ar-IQ" dirty="0" smtClean="0"/>
          </a:p>
          <a:p>
            <a:pPr>
              <a:defRPr/>
            </a:pPr>
            <a:r>
              <a:rPr lang="ar-SA" b="1" dirty="0"/>
              <a:t>الإطار النظري</a:t>
            </a:r>
          </a:p>
          <a:p>
            <a:pPr>
              <a:defRPr/>
            </a:pPr>
            <a:r>
              <a:rPr lang="ar-SA" b="1" dirty="0" smtClean="0"/>
              <a:t>نتائج </a:t>
            </a:r>
            <a:r>
              <a:rPr lang="ar-SA" b="1" dirty="0"/>
              <a:t>البحث</a:t>
            </a:r>
          </a:p>
          <a:p>
            <a:pPr>
              <a:defRPr/>
            </a:pPr>
            <a:r>
              <a:rPr lang="ar-SA" b="1" dirty="0"/>
              <a:t>المقترحات والتوصيات</a:t>
            </a:r>
          </a:p>
          <a:p>
            <a:pPr>
              <a:defRPr/>
            </a:pPr>
            <a:r>
              <a:rPr lang="ar-SA" b="1" dirty="0"/>
              <a:t> قائمة المراجع</a:t>
            </a:r>
          </a:p>
          <a:p>
            <a:pPr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6873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>1 -عنوان البحث : </a:t>
            </a:r>
            <a:br>
              <a:rPr lang="ar-SA" b="1" u="sng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ar-SA" b="1" dirty="0" smtClean="0"/>
              <a:t>يعمل </a:t>
            </a:r>
            <a:r>
              <a:rPr lang="ar-SA" b="1" dirty="0"/>
              <a:t>العنوان وظيفة إعلامية عن موضوع البحث ومجاله</a:t>
            </a:r>
            <a:r>
              <a:rPr lang="ar-IQ" b="1" dirty="0"/>
              <a:t>،</a:t>
            </a:r>
            <a:r>
              <a:rPr lang="ar-SA" b="1" dirty="0"/>
              <a:t> حيث يرشد القارئ إلى أن البحث يقع في مجال معين</a:t>
            </a:r>
            <a:r>
              <a:rPr lang="ar-IQ" b="1" dirty="0"/>
              <a:t>.</a:t>
            </a:r>
            <a:r>
              <a:rPr lang="ar-SA" dirty="0"/>
              <a:t> </a:t>
            </a:r>
            <a:endParaRPr lang="ar-SA" sz="3600" b="1" dirty="0"/>
          </a:p>
          <a:p>
            <a:pPr>
              <a:buNone/>
              <a:defRPr/>
            </a:pPr>
            <a:endParaRPr lang="ar-SA" dirty="0"/>
          </a:p>
          <a:p>
            <a:pPr>
              <a:buNone/>
              <a:defRPr/>
            </a:pPr>
            <a:r>
              <a:rPr lang="ar-SA" b="1" dirty="0"/>
              <a:t>مميزاته :</a:t>
            </a:r>
          </a:p>
          <a:p>
            <a:pPr>
              <a:defRPr/>
            </a:pPr>
            <a:r>
              <a:rPr lang="ar-SA" b="1" dirty="0"/>
              <a:t>الوضوح والدقة . </a:t>
            </a:r>
          </a:p>
          <a:p>
            <a:pPr>
              <a:defRPr/>
            </a:pPr>
            <a:r>
              <a:rPr lang="ar-SA" b="1" dirty="0"/>
              <a:t>التحديد.</a:t>
            </a:r>
          </a:p>
          <a:p>
            <a:pPr>
              <a:defRPr/>
            </a:pPr>
            <a:r>
              <a:rPr lang="ar-SA" b="1" dirty="0"/>
              <a:t> لفت الانتباه .</a:t>
            </a:r>
            <a:endParaRPr lang="en-US" b="1" dirty="0"/>
          </a:p>
          <a:p>
            <a:pPr>
              <a:defRPr/>
            </a:pPr>
            <a:r>
              <a:rPr lang="ar-SA" b="1" dirty="0"/>
              <a:t>الكلمات المستخدمة فيه سهلة.</a:t>
            </a:r>
          </a:p>
          <a:p>
            <a:pPr>
              <a:defRPr/>
            </a:pPr>
            <a:r>
              <a:rPr lang="ar-SA" b="1" dirty="0"/>
              <a:t>يشير إلى مشكلة البحث ويبرزها وبشكل محدد</a:t>
            </a:r>
          </a:p>
          <a:p>
            <a:pPr>
              <a:defRPr/>
            </a:pPr>
            <a:r>
              <a:rPr lang="ar-SA" b="1" dirty="0"/>
              <a:t>ويفضل أن تكون الكلمات الأساسية في العنوان مثل : الكفايات، المشكلات، الدوافع ......</a:t>
            </a:r>
            <a:r>
              <a:rPr lang="ar-IQ" b="1" dirty="0"/>
              <a:t>الخ.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7075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tx1"/>
                </a:solidFill>
              </a:rPr>
              <a:t>2</a:t>
            </a:r>
            <a:r>
              <a:rPr lang="ar-SA" b="1" dirty="0" smtClean="0">
                <a:solidFill>
                  <a:schemeClr val="tx1"/>
                </a:solidFill>
              </a:rPr>
              <a:t>-المقدمة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ar-SA" sz="3100" b="1" u="sng" dirty="0">
                <a:latin typeface="Simplified Arabic" pitchFamily="18" charset="-78"/>
                <a:cs typeface="Simplified Arabic" pitchFamily="18" charset="-78"/>
              </a:rPr>
              <a:t>الشروط الواجب مراعاتها عند كتابة المقدمة هي  </a:t>
            </a:r>
            <a:r>
              <a:rPr lang="ar-SA" sz="3100" b="1" u="sng" dirty="0" smtClean="0">
                <a:latin typeface="Simplified Arabic" pitchFamily="18" charset="-78"/>
                <a:cs typeface="Simplified Arabic" pitchFamily="18" charset="-78"/>
              </a:rPr>
              <a:t>:</a:t>
            </a:r>
            <a:endParaRPr lang="ar-IQ" sz="3100" b="1" u="sng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80000"/>
              </a:lnSpc>
              <a:buNone/>
              <a:defRPr/>
            </a:pPr>
            <a:endParaRPr lang="ar-SA" sz="3100" b="1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80000"/>
              </a:lnSpc>
              <a:defRPr/>
            </a:pPr>
            <a:r>
              <a:rPr lang="ar-SA" sz="3100" b="1" dirty="0">
                <a:latin typeface="Simplified Arabic" pitchFamily="18" charset="-78"/>
                <a:cs typeface="Simplified Arabic" pitchFamily="18" charset="-78"/>
              </a:rPr>
              <a:t>يجب أن تكون المقدمة مناسبة في الطول .</a:t>
            </a:r>
            <a:endParaRPr lang="en-US" sz="3100" b="1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80000"/>
              </a:lnSpc>
              <a:defRPr/>
            </a:pPr>
            <a:r>
              <a:rPr lang="en-US" sz="31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100" b="1" dirty="0">
                <a:latin typeface="Simplified Arabic" pitchFamily="18" charset="-78"/>
                <a:cs typeface="Simplified Arabic" pitchFamily="18" charset="-78"/>
              </a:rPr>
              <a:t>يجب أن تكون المقدمة مهيئة للمشكلة.</a:t>
            </a:r>
          </a:p>
          <a:p>
            <a:pPr>
              <a:lnSpc>
                <a:spcPct val="80000"/>
              </a:lnSpc>
              <a:defRPr/>
            </a:pPr>
            <a:r>
              <a:rPr lang="ar-SA" sz="3100" b="1" dirty="0">
                <a:latin typeface="Simplified Arabic" pitchFamily="18" charset="-78"/>
                <a:cs typeface="Simplified Arabic" pitchFamily="18" charset="-78"/>
              </a:rPr>
              <a:t>يجب أن تبرز المشكلة بشكل واضح وسهل ولكن لا تحددها وتوضح المجال التي تنتمي إليها المشكلة.  </a:t>
            </a:r>
          </a:p>
          <a:p>
            <a:pPr>
              <a:lnSpc>
                <a:spcPct val="80000"/>
              </a:lnSpc>
              <a:defRPr/>
            </a:pPr>
            <a:r>
              <a:rPr lang="ar-SA" sz="3100" b="1" dirty="0">
                <a:latin typeface="Simplified Arabic" pitchFamily="18" charset="-78"/>
                <a:cs typeface="Simplified Arabic" pitchFamily="18" charset="-78"/>
              </a:rPr>
              <a:t>يجب أن توضح العنوان وتتصل به بشكل مباشر.</a:t>
            </a:r>
          </a:p>
          <a:p>
            <a:pPr>
              <a:lnSpc>
                <a:spcPct val="80000"/>
              </a:lnSpc>
              <a:defRPr/>
            </a:pPr>
            <a:r>
              <a:rPr lang="ar-SA" sz="3100" b="1" dirty="0">
                <a:latin typeface="Simplified Arabic" pitchFamily="18" charset="-78"/>
                <a:cs typeface="Simplified Arabic" pitchFamily="18" charset="-78"/>
              </a:rPr>
              <a:t>يجب أن تكون واضحة من ناحية الصياغة ومترابطة من ناحية الأفكار.</a:t>
            </a:r>
          </a:p>
          <a:p>
            <a:pPr>
              <a:lnSpc>
                <a:spcPct val="80000"/>
              </a:lnSpc>
              <a:defRPr/>
            </a:pPr>
            <a:r>
              <a:rPr lang="ar-SA" sz="3100" b="1" dirty="0">
                <a:latin typeface="Simplified Arabic" pitchFamily="18" charset="-78"/>
                <a:cs typeface="Simplified Arabic" pitchFamily="18" charset="-78"/>
              </a:rPr>
              <a:t>يجب أن توضح مدى النقص الناتج عن عدم القيام بهذا البحث بوضع نقاط الضعف و النقص للموضوع وكيف ستتمكن من معالجة النقص .</a:t>
            </a:r>
          </a:p>
          <a:p>
            <a:pPr>
              <a:lnSpc>
                <a:spcPct val="80000"/>
              </a:lnSpc>
              <a:defRPr/>
            </a:pPr>
            <a:r>
              <a:rPr lang="ar-SA" sz="3100" b="1" dirty="0">
                <a:latin typeface="Simplified Arabic" pitchFamily="18" charset="-78"/>
                <a:cs typeface="Simplified Arabic" pitchFamily="18" charset="-78"/>
              </a:rPr>
              <a:t>يجب أن تبين الفائدة التي ستتحقق من نتائج البحث .</a:t>
            </a:r>
          </a:p>
          <a:p>
            <a:pPr>
              <a:lnSpc>
                <a:spcPct val="80000"/>
              </a:lnSpc>
              <a:defRPr/>
            </a:pPr>
            <a:r>
              <a:rPr lang="ar-SA" sz="3100" b="1" dirty="0">
                <a:latin typeface="Simplified Arabic" pitchFamily="18" charset="-78"/>
                <a:cs typeface="Simplified Arabic" pitchFamily="18" charset="-78"/>
              </a:rPr>
              <a:t>يجب أن تستعرض الجهود السابقة التي أبرزت أهمية هذا الموضوع وناقشته.</a:t>
            </a:r>
          </a:p>
          <a:p>
            <a:pPr>
              <a:lnSpc>
                <a:spcPct val="80000"/>
              </a:lnSpc>
              <a:defRPr/>
            </a:pPr>
            <a:r>
              <a:rPr lang="ar-SA" sz="3100" b="1" dirty="0">
                <a:latin typeface="Simplified Arabic" pitchFamily="18" charset="-78"/>
                <a:cs typeface="Simplified Arabic" pitchFamily="18" charset="-78"/>
              </a:rPr>
              <a:t> يجب أن تبين أسباب اختيار هذه المشكلة.</a:t>
            </a:r>
          </a:p>
          <a:p>
            <a:pPr>
              <a:lnSpc>
                <a:spcPct val="80000"/>
              </a:lnSpc>
              <a:defRPr/>
            </a:pPr>
            <a:r>
              <a:rPr lang="ar-SA" sz="3100" b="1" dirty="0">
                <a:latin typeface="Simplified Arabic" pitchFamily="18" charset="-78"/>
                <a:cs typeface="Simplified Arabic" pitchFamily="18" charset="-78"/>
              </a:rPr>
              <a:t>يجب أن تبين الجهات التي يمكن أن تستفيد من هذا البحث.</a:t>
            </a:r>
            <a:endParaRPr lang="en-US" sz="3100" b="1" dirty="0">
              <a:latin typeface="Simplified Arabic" pitchFamily="18" charset="-78"/>
              <a:cs typeface="Simplified Arabic" pitchFamily="18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276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IQ" b="1" dirty="0" smtClean="0">
                <a:solidFill>
                  <a:schemeClr val="tx1"/>
                </a:solidFill>
              </a:rPr>
              <a:t>3</a:t>
            </a:r>
            <a:r>
              <a:rPr lang="ar-SA" b="1" dirty="0" smtClean="0">
                <a:solidFill>
                  <a:schemeClr val="tx1"/>
                </a:solidFill>
              </a:rPr>
              <a:t>- مشكلة البحث/ تساؤلاته: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ar-SA" b="1" u="sng" dirty="0"/>
              <a:t>كيفية صياغة مشكلة البحث وتساؤلاته:</a:t>
            </a:r>
          </a:p>
          <a:p>
            <a:pPr>
              <a:lnSpc>
                <a:spcPct val="90000"/>
              </a:lnSpc>
              <a:defRPr/>
            </a:pPr>
            <a:r>
              <a:rPr lang="ar-SA" b="1" dirty="0"/>
              <a:t>وهناك طريقتان لصياغة مشكلة البحث:</a:t>
            </a:r>
          </a:p>
          <a:p>
            <a:pPr>
              <a:lnSpc>
                <a:spcPct val="90000"/>
              </a:lnSpc>
              <a:defRPr/>
            </a:pPr>
            <a:r>
              <a:rPr lang="ar-SA" b="1" dirty="0"/>
              <a:t>  بعبارة لفظية تقديرية:</a:t>
            </a:r>
          </a:p>
          <a:p>
            <a:pPr>
              <a:lnSpc>
                <a:spcPct val="90000"/>
              </a:lnSpc>
              <a:defRPr/>
            </a:pPr>
            <a:r>
              <a:rPr lang="ar-SA" b="1" dirty="0"/>
              <a:t>مثال:(</a:t>
            </a:r>
            <a:r>
              <a:rPr lang="ar-IQ" b="1" dirty="0"/>
              <a:t>الخطاب الاعلامي الامريكي وعلاقته بالخطاب السياسي والدعائي</a:t>
            </a:r>
            <a:r>
              <a:rPr lang="ar-SA" b="1" dirty="0"/>
              <a:t>).</a:t>
            </a:r>
          </a:p>
          <a:p>
            <a:pPr>
              <a:lnSpc>
                <a:spcPct val="90000"/>
              </a:lnSpc>
              <a:defRPr/>
            </a:pPr>
            <a:r>
              <a:rPr lang="ar-SA" b="1" dirty="0"/>
              <a:t>  بسؤال أو أكثر:</a:t>
            </a:r>
          </a:p>
          <a:p>
            <a:pPr>
              <a:lnSpc>
                <a:spcPct val="90000"/>
              </a:lnSpc>
              <a:defRPr/>
            </a:pPr>
            <a:r>
              <a:rPr lang="ar-SA" b="1" dirty="0"/>
              <a:t>مثال:(ما علاقة </a:t>
            </a:r>
            <a:r>
              <a:rPr lang="ar-IQ" b="1" dirty="0"/>
              <a:t>الخطاب الاعلامي بالخطاب السياسي والدعائي</a:t>
            </a:r>
            <a:r>
              <a:rPr lang="ar-SA" b="1" dirty="0" smtClean="0"/>
              <a:t>)</a:t>
            </a:r>
            <a:r>
              <a:rPr lang="ar-IQ" b="1" dirty="0" smtClean="0"/>
              <a:t> ؟</a:t>
            </a:r>
            <a:r>
              <a:rPr lang="ar-SA" b="1" dirty="0" smtClean="0"/>
              <a:t>.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5945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ar-SA" dirty="0"/>
              <a:t>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SA" b="1" u="sng" dirty="0" smtClean="0"/>
              <a:t>شروط </a:t>
            </a:r>
            <a:r>
              <a:rPr lang="ar-SA" b="1" u="sng" dirty="0"/>
              <a:t>صياغة مشكلة البحث :</a:t>
            </a:r>
            <a:br>
              <a:rPr lang="ar-SA" b="1" u="sng" dirty="0"/>
            </a:br>
            <a:r>
              <a:rPr lang="ar-SA" b="1" dirty="0"/>
              <a:t> 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ar-SA" b="1" dirty="0"/>
              <a:t>سهلة وواضحة من ناحية الصياغة.</a:t>
            </a:r>
          </a:p>
          <a:p>
            <a:pPr>
              <a:defRPr/>
            </a:pPr>
            <a:r>
              <a:rPr lang="ar-SA" b="1" dirty="0"/>
              <a:t>مرتبطة بالعنوان بشكل دقيق.</a:t>
            </a:r>
          </a:p>
          <a:p>
            <a:pPr>
              <a:defRPr/>
            </a:pPr>
            <a:r>
              <a:rPr lang="ar-SA" b="1" dirty="0"/>
              <a:t>تفصيل لما ورد في المقدمة.</a:t>
            </a:r>
          </a:p>
          <a:p>
            <a:pPr>
              <a:defRPr/>
            </a:pPr>
            <a:r>
              <a:rPr lang="ar-SA" b="1" dirty="0"/>
              <a:t>صيغت على شكل تساؤلات.</a:t>
            </a:r>
          </a:p>
          <a:p>
            <a:pPr>
              <a:defRPr/>
            </a:pPr>
            <a:r>
              <a:rPr lang="ar-SA" b="1" dirty="0"/>
              <a:t>تساؤلاتها دقيقة ومحددة.</a:t>
            </a:r>
          </a:p>
          <a:p>
            <a:pPr>
              <a:defRPr/>
            </a:pPr>
            <a:r>
              <a:rPr lang="ar-SA" b="1" dirty="0"/>
              <a:t>متغيرات الدراسة واضحة فيها .  </a:t>
            </a:r>
          </a:p>
          <a:p>
            <a:pPr>
              <a:defRPr/>
            </a:pPr>
            <a:r>
              <a:rPr lang="ar-SA" b="1" dirty="0"/>
              <a:t>أبعادها وجميع جوانبها محددة.</a:t>
            </a:r>
          </a:p>
          <a:p>
            <a:pPr>
              <a:defRPr/>
            </a:pPr>
            <a:r>
              <a:rPr lang="ar-SA" b="1" dirty="0"/>
              <a:t>- صيغت بشكل واضح توحي إلى أنه يمكن التوصل إلى حل لها.</a:t>
            </a:r>
          </a:p>
          <a:p>
            <a:pPr>
              <a:defRPr/>
            </a:pPr>
            <a:r>
              <a:rPr lang="ar-SA" b="1" dirty="0"/>
              <a:t>ذات جدوى علمية.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53972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 </a:t>
            </a:r>
            <a:r>
              <a:rPr lang="ar-IQ" b="1" dirty="0" smtClean="0">
                <a:solidFill>
                  <a:schemeClr val="tx1"/>
                </a:solidFill>
              </a:rPr>
              <a:t>4</a:t>
            </a:r>
            <a:r>
              <a:rPr lang="ar-SA" b="1" dirty="0" smtClean="0">
                <a:solidFill>
                  <a:schemeClr val="tx1"/>
                </a:solidFill>
              </a:rPr>
              <a:t> - أهمية البحث: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ar-SA" b="1" u="sng" dirty="0"/>
              <a:t>أهمية البحث :</a:t>
            </a:r>
            <a:r>
              <a:rPr lang="ar-IQ" b="1" u="sng" dirty="0"/>
              <a:t> </a:t>
            </a:r>
            <a:r>
              <a:rPr lang="ar-SA" b="1" dirty="0"/>
              <a:t>وهي ما يرمي البحث إلى تحقيقه أو الإسهامات التي سوف يقدمه للمعرفة الإنسانية أو للفرد أو للمجتمع أو كليهما .</a:t>
            </a:r>
          </a:p>
          <a:p>
            <a:pPr>
              <a:buNone/>
              <a:defRPr/>
            </a:pPr>
            <a:r>
              <a:rPr lang="ar-SA" b="1" dirty="0"/>
              <a:t>   </a:t>
            </a:r>
            <a:r>
              <a:rPr lang="ar-SA" b="1" u="sng" dirty="0"/>
              <a:t>ويشترط عند كتابتها:</a:t>
            </a:r>
          </a:p>
          <a:p>
            <a:pPr>
              <a:defRPr/>
            </a:pPr>
            <a:r>
              <a:rPr lang="ar-SA" b="1" dirty="0"/>
              <a:t>  أن تتطرق إلى مدى أهمية الدراسة العلمية بشكل دقيق .</a:t>
            </a:r>
          </a:p>
          <a:p>
            <a:pPr>
              <a:defRPr/>
            </a:pPr>
            <a:r>
              <a:rPr lang="ar-SA" b="1" dirty="0"/>
              <a:t>  أن ترتبط بأهداف البحث بشكل واضح .</a:t>
            </a:r>
          </a:p>
          <a:p>
            <a:pPr>
              <a:defRPr/>
            </a:pPr>
            <a:r>
              <a:rPr lang="ar-SA" b="1" dirty="0"/>
              <a:t>  أن ترتبط بتساؤلات البحث بشكل واضح .</a:t>
            </a:r>
          </a:p>
          <a:p>
            <a:pPr>
              <a:defRPr/>
            </a:pPr>
            <a:r>
              <a:rPr lang="ar-SA" b="1" dirty="0"/>
              <a:t>  أن تصاغ على شكل نقاط محددة . 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3146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5- أهداف البحث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b="1" dirty="0" smtClean="0">
                <a:solidFill>
                  <a:schemeClr val="folHlink"/>
                </a:solidFill>
              </a:rPr>
              <a:t> </a:t>
            </a:r>
            <a:r>
              <a:rPr lang="ar-SA" sz="3600" b="1" u="sng" dirty="0" smtClean="0"/>
              <a:t>هدف البحث</a:t>
            </a:r>
            <a:r>
              <a:rPr lang="ar-IQ" sz="3600" b="1" u="sng" dirty="0" smtClean="0"/>
              <a:t>:</a:t>
            </a:r>
            <a:r>
              <a:rPr lang="ar-SA" sz="3600" b="1" u="sng" dirty="0" smtClean="0"/>
              <a:t> هو</a:t>
            </a:r>
            <a:r>
              <a:rPr lang="ar-SA" sz="3600" b="1" dirty="0" smtClean="0"/>
              <a:t> نهايات سلوكية يتم الحصول عليها نتيجة الأنشطة الخاصة الموجهة لذلك، وهو عبارة عن صياغة علمية وربط بين المفهوم</a:t>
            </a:r>
            <a:r>
              <a:rPr lang="ar-IQ" sz="3600" b="1" dirty="0" smtClean="0"/>
              <a:t> الاصطلاحي العام ومن ثم</a:t>
            </a:r>
            <a:r>
              <a:rPr lang="ar-SA" sz="3600" b="1" dirty="0" smtClean="0"/>
              <a:t> الإجرائي للمتغير المستقل والمفهوم الإجرائي للمتغير التابع</a:t>
            </a:r>
            <a:r>
              <a:rPr lang="ar-IQ" sz="3600" b="1" dirty="0" smtClean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271678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557</Words>
  <Application>Microsoft Office PowerPoint</Application>
  <PresentationFormat>عرض على الشاشة (3:4)‏</PresentationFormat>
  <Paragraphs>79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مفردات البحث العلمي </vt:lpstr>
      <vt:lpstr>خطوات كتابة البحث العلمي </vt:lpstr>
      <vt:lpstr>تابع </vt:lpstr>
      <vt:lpstr>1 -عنوان البحث :  </vt:lpstr>
      <vt:lpstr>2-المقدمة</vt:lpstr>
      <vt:lpstr> 3- مشكلة البحث/ تساؤلاته:</vt:lpstr>
      <vt:lpstr>  شروط صياغة مشكلة البحث :   </vt:lpstr>
      <vt:lpstr> 4 - أهمية البحث:</vt:lpstr>
      <vt:lpstr>5- أهداف البحث </vt:lpstr>
      <vt:lpstr>المواصفات الخاصة ببناء الأهداف: </vt:lpstr>
      <vt:lpstr>6- حدود البحث ومجالاته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مفردات البحث العلمي</dc:title>
  <dc:creator>DR.Ahmed Saker 2o1O</dc:creator>
  <cp:lastModifiedBy>DR.Ahmed Saker 2o1O</cp:lastModifiedBy>
  <cp:revision>4</cp:revision>
  <dcterms:created xsi:type="dcterms:W3CDTF">2022-10-21T17:31:02Z</dcterms:created>
  <dcterms:modified xsi:type="dcterms:W3CDTF">2022-10-22T06:20:23Z</dcterms:modified>
</cp:coreProperties>
</file>