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25FF769-D4B9-44D2-867A-152B91526C97}" type="datetimeFigureOut">
              <a:rPr lang="ar-IQ" smtClean="0"/>
              <a:t>19/03/1444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289052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25FF769-D4B9-44D2-867A-152B91526C97}" type="datetimeFigureOut">
              <a:rPr lang="ar-IQ" smtClean="0"/>
              <a:t>19/03/1444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2300111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25FF769-D4B9-44D2-867A-152B91526C97}" type="datetimeFigureOut">
              <a:rPr lang="ar-IQ" smtClean="0"/>
              <a:t>19/03/1444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1907345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25FF769-D4B9-44D2-867A-152B91526C97}" type="datetimeFigureOut">
              <a:rPr lang="ar-IQ" smtClean="0"/>
              <a:t>19/03/1444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4240102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25FF769-D4B9-44D2-867A-152B91526C97}" type="datetimeFigureOut">
              <a:rPr lang="ar-IQ" smtClean="0"/>
              <a:t>19/03/1444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2222195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25FF769-D4B9-44D2-867A-152B91526C97}" type="datetimeFigureOut">
              <a:rPr lang="ar-IQ" smtClean="0"/>
              <a:t>19/03/1444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2484143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25FF769-D4B9-44D2-867A-152B91526C97}" type="datetimeFigureOut">
              <a:rPr lang="ar-IQ" smtClean="0"/>
              <a:t>19/03/1444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993527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25FF769-D4B9-44D2-867A-152B91526C97}" type="datetimeFigureOut">
              <a:rPr lang="ar-IQ" smtClean="0"/>
              <a:t>19/03/1444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2354758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25FF769-D4B9-44D2-867A-152B91526C97}" type="datetimeFigureOut">
              <a:rPr lang="ar-IQ" smtClean="0"/>
              <a:t>19/03/1444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3639517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25FF769-D4B9-44D2-867A-152B91526C97}" type="datetimeFigureOut">
              <a:rPr lang="ar-IQ" smtClean="0"/>
              <a:t>19/03/1444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210497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25FF769-D4B9-44D2-867A-152B91526C97}" type="datetimeFigureOut">
              <a:rPr lang="ar-IQ" smtClean="0"/>
              <a:t>19/03/1444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28DD0CA-5966-42C8-B635-087A4C81FA03}" type="slidenum">
              <a:rPr lang="ar-IQ" smtClean="0"/>
              <a:t>‹#›</a:t>
            </a:fld>
            <a:endParaRPr lang="ar-IQ"/>
          </a:p>
        </p:txBody>
      </p:sp>
    </p:spTree>
    <p:extLst>
      <p:ext uri="{BB962C8B-B14F-4D97-AF65-F5344CB8AC3E}">
        <p14:creationId xmlns:p14="http://schemas.microsoft.com/office/powerpoint/2010/main" val="4135987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25FF769-D4B9-44D2-867A-152B91526C97}" type="datetimeFigureOut">
              <a:rPr lang="ar-IQ" smtClean="0"/>
              <a:t>19/03/1444</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28DD0CA-5966-42C8-B635-087A4C81FA03}" type="slidenum">
              <a:rPr lang="ar-IQ" smtClean="0"/>
              <a:t>‹#›</a:t>
            </a:fld>
            <a:endParaRPr lang="ar-IQ"/>
          </a:p>
        </p:txBody>
      </p:sp>
    </p:spTree>
    <p:extLst>
      <p:ext uri="{BB962C8B-B14F-4D97-AF65-F5344CB8AC3E}">
        <p14:creationId xmlns:p14="http://schemas.microsoft.com/office/powerpoint/2010/main" val="1945981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اختيار المشكلة في البحوث الاعلامية </a:t>
            </a:r>
            <a:endParaRPr lang="ar-IQ" dirty="0"/>
          </a:p>
        </p:txBody>
      </p:sp>
      <p:sp>
        <p:nvSpPr>
          <p:cNvPr id="3" name="عنوان فرعي 2"/>
          <p:cNvSpPr>
            <a:spLocks noGrp="1"/>
          </p:cNvSpPr>
          <p:nvPr>
            <p:ph type="subTitle" idx="1"/>
          </p:nvPr>
        </p:nvSpPr>
        <p:spPr/>
        <p:txBody>
          <a:bodyPr/>
          <a:lstStyle/>
          <a:p>
            <a:r>
              <a:rPr lang="ar-IQ" b="1" dirty="0" smtClean="0">
                <a:solidFill>
                  <a:schemeClr val="tx1"/>
                </a:solidFill>
                <a:latin typeface="Simplified Arabic" pitchFamily="18" charset="-78"/>
                <a:cs typeface="Simplified Arabic" pitchFamily="18" charset="-78"/>
              </a:rPr>
              <a:t>أستاذ المادة : أمجد علي الربيعي </a:t>
            </a:r>
            <a:endParaRPr lang="ar-IQ" b="1" dirty="0">
              <a:solidFill>
                <a:schemeClr val="tx1"/>
              </a:solidFill>
              <a:latin typeface="Simplified Arabic" pitchFamily="18" charset="-78"/>
              <a:cs typeface="Simplified Arabic" pitchFamily="18" charset="-78"/>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463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79375"/>
            <a:ext cx="1981200" cy="197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4639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خطوات البحث العلمي </a:t>
            </a:r>
            <a:endParaRPr lang="ar-IQ" dirty="0"/>
          </a:p>
        </p:txBody>
      </p:sp>
      <p:sp>
        <p:nvSpPr>
          <p:cNvPr id="3" name="عنصر نائب للمحتوى 2"/>
          <p:cNvSpPr>
            <a:spLocks noGrp="1"/>
          </p:cNvSpPr>
          <p:nvPr>
            <p:ph idx="1"/>
          </p:nvPr>
        </p:nvSpPr>
        <p:spPr/>
        <p:txBody>
          <a:bodyPr>
            <a:normAutofit fontScale="92500" lnSpcReduction="10000"/>
          </a:bodyPr>
          <a:lstStyle/>
          <a:p>
            <a:pPr lvl="0"/>
            <a:r>
              <a:rPr lang="ar-IQ" dirty="0" smtClean="0"/>
              <a:t>1- </a:t>
            </a:r>
            <a:r>
              <a:rPr lang="ar-SA" dirty="0" smtClean="0"/>
              <a:t> </a:t>
            </a:r>
            <a:r>
              <a:rPr lang="ar-SA" dirty="0"/>
              <a:t>اختيار موضوع البحث وتحديد المشكلة البحثية .</a:t>
            </a:r>
            <a:endParaRPr lang="en-US" dirty="0"/>
          </a:p>
          <a:p>
            <a:pPr lvl="0"/>
            <a:r>
              <a:rPr lang="ar-IQ" dirty="0" smtClean="0"/>
              <a:t>2- </a:t>
            </a:r>
            <a:r>
              <a:rPr lang="ar-SA" dirty="0" smtClean="0"/>
              <a:t> </a:t>
            </a:r>
            <a:r>
              <a:rPr lang="ar-SA" dirty="0"/>
              <a:t>مراجعة التراث العلمي ( الدراسات السابقة) .</a:t>
            </a:r>
            <a:endParaRPr lang="en-US" dirty="0"/>
          </a:p>
          <a:p>
            <a:pPr lvl="0"/>
            <a:r>
              <a:rPr lang="ar-IQ" dirty="0" smtClean="0"/>
              <a:t>3- </a:t>
            </a:r>
            <a:r>
              <a:rPr lang="ar-SA" dirty="0" smtClean="0"/>
              <a:t> </a:t>
            </a:r>
            <a:r>
              <a:rPr lang="ar-SA" dirty="0"/>
              <a:t>وضع التساؤلات البحثية وتحديد الفروض .</a:t>
            </a:r>
            <a:endParaRPr lang="en-US" dirty="0"/>
          </a:p>
          <a:p>
            <a:pPr lvl="0"/>
            <a:r>
              <a:rPr lang="ar-IQ" dirty="0" smtClean="0"/>
              <a:t>4- </a:t>
            </a:r>
            <a:r>
              <a:rPr lang="ar-SA" dirty="0" smtClean="0"/>
              <a:t> </a:t>
            </a:r>
            <a:r>
              <a:rPr lang="ar-SA" dirty="0"/>
              <a:t>تحديد التصميم الملائم للبحث ، واختيار المنهج المناسب </a:t>
            </a:r>
            <a:r>
              <a:rPr lang="ar-SA" dirty="0" smtClean="0"/>
              <a:t>والادوات </a:t>
            </a:r>
            <a:r>
              <a:rPr lang="ar-SA" dirty="0"/>
              <a:t>التي تستخدم في إطار هذا المنهج .</a:t>
            </a:r>
            <a:endParaRPr lang="en-US" dirty="0"/>
          </a:p>
          <a:p>
            <a:pPr lvl="0"/>
            <a:r>
              <a:rPr lang="ar-SA" dirty="0"/>
              <a:t> </a:t>
            </a:r>
            <a:r>
              <a:rPr lang="ar-IQ" dirty="0" smtClean="0"/>
              <a:t>5- </a:t>
            </a:r>
            <a:r>
              <a:rPr lang="ar-SA" dirty="0" smtClean="0"/>
              <a:t>جمع </a:t>
            </a:r>
            <a:r>
              <a:rPr lang="ar-SA" dirty="0"/>
              <a:t>البيانات المطلوبة .</a:t>
            </a:r>
            <a:endParaRPr lang="en-US" dirty="0"/>
          </a:p>
          <a:p>
            <a:pPr lvl="0"/>
            <a:r>
              <a:rPr lang="ar-SA" dirty="0"/>
              <a:t> </a:t>
            </a:r>
            <a:r>
              <a:rPr lang="ar-IQ" dirty="0" smtClean="0"/>
              <a:t>6- </a:t>
            </a:r>
            <a:r>
              <a:rPr lang="ar-SA" dirty="0" smtClean="0"/>
              <a:t>تحليل </a:t>
            </a:r>
            <a:r>
              <a:rPr lang="ar-SA" dirty="0"/>
              <a:t>وتفسير النتائج .</a:t>
            </a:r>
            <a:endParaRPr lang="en-US" dirty="0"/>
          </a:p>
          <a:p>
            <a:pPr lvl="0"/>
            <a:r>
              <a:rPr lang="ar-IQ" dirty="0" smtClean="0"/>
              <a:t>7- </a:t>
            </a:r>
            <a:r>
              <a:rPr lang="ar-SA" dirty="0" smtClean="0"/>
              <a:t>كتابة </a:t>
            </a:r>
            <a:r>
              <a:rPr lang="ar-SA" dirty="0"/>
              <a:t>تقرير البحث</a:t>
            </a:r>
            <a:r>
              <a:rPr lang="ar-SA" b="1" dirty="0"/>
              <a:t> .</a:t>
            </a:r>
            <a:endParaRPr lang="en-US" dirty="0"/>
          </a:p>
          <a:p>
            <a:pPr lvl="0"/>
            <a:r>
              <a:rPr lang="ar-SA" dirty="0"/>
              <a:t> </a:t>
            </a:r>
            <a:r>
              <a:rPr lang="ar-IQ" dirty="0" smtClean="0"/>
              <a:t>8- </a:t>
            </a:r>
            <a:r>
              <a:rPr lang="ar-SA" dirty="0" smtClean="0"/>
              <a:t>اعادة </a:t>
            </a:r>
            <a:r>
              <a:rPr lang="ar-SA" dirty="0"/>
              <a:t>تطبيق البحث عند الضرورة .</a:t>
            </a:r>
            <a:endParaRPr lang="en-US" dirty="0"/>
          </a:p>
          <a:p>
            <a:endParaRPr lang="ar-IQ" dirty="0"/>
          </a:p>
        </p:txBody>
      </p:sp>
    </p:spTree>
    <p:extLst>
      <p:ext uri="{BB962C8B-B14F-4D97-AF65-F5344CB8AC3E}">
        <p14:creationId xmlns:p14="http://schemas.microsoft.com/office/powerpoint/2010/main" val="3300941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مشكلة البحث </a:t>
            </a:r>
            <a:endParaRPr lang="en-US" dirty="0"/>
          </a:p>
        </p:txBody>
      </p:sp>
      <p:sp>
        <p:nvSpPr>
          <p:cNvPr id="3" name="عنصر نائب للمحتوى 2"/>
          <p:cNvSpPr>
            <a:spLocks noGrp="1"/>
          </p:cNvSpPr>
          <p:nvPr>
            <p:ph idx="1"/>
          </p:nvPr>
        </p:nvSpPr>
        <p:spPr/>
        <p:txBody>
          <a:bodyPr>
            <a:normAutofit/>
          </a:bodyPr>
          <a:lstStyle/>
          <a:p>
            <a:pPr marL="0" indent="0" algn="just">
              <a:buNone/>
            </a:pPr>
            <a:r>
              <a:rPr lang="ar-SA" sz="2800" dirty="0"/>
              <a:t>يٌعدُّ الإحساس بالمشكلة وتحديدها وصياغتها من ضرورات</a:t>
            </a:r>
            <a:r>
              <a:rPr lang="ar-IQ" sz="2800" dirty="0"/>
              <a:t> البحث العلمي لكونها قضية او فكرة او حدث يحتاج الى البحث ، و تمثل مرحلة تحديد المشكلة عنصراً أساسياً من عناصر البحث العلمي، كونها تمثل خارطة طريق للباحث لمعرفة ما الذي يسعى الى اكتشافه والتوصل اليه ، </a:t>
            </a:r>
            <a:r>
              <a:rPr lang="ar-IQ" sz="2800" b="1" dirty="0"/>
              <a:t>والمشكلة</a:t>
            </a:r>
            <a:r>
              <a:rPr lang="ar-IQ" sz="2800" dirty="0"/>
              <a:t> هي (عبارة عن موقف أو قضية أو فكرة أو مفهوم يحتاج الى البحث والدراسة العلمية للوقوف على مقدماتها وبناء العلاقات بين عناصرها، ونتائجها الحالية وإعادة صياغتها من خلال نتائج الدراسة ووضعها في الإطار العلمي السليم).</a:t>
            </a:r>
            <a:endParaRPr lang="en-US" sz="2800" dirty="0"/>
          </a:p>
          <a:p>
            <a:pPr marL="0" lvl="0" indent="0" algn="just">
              <a:buNone/>
            </a:pP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2961729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normAutofit/>
          </a:bodyPr>
          <a:lstStyle/>
          <a:p>
            <a:r>
              <a:rPr lang="ar-IQ" b="1" dirty="0" smtClean="0"/>
              <a:t>مصادر </a:t>
            </a:r>
            <a:r>
              <a:rPr lang="ar-IQ" b="1" dirty="0"/>
              <a:t>اختيار المشكلات </a:t>
            </a:r>
            <a:r>
              <a:rPr lang="ar-IQ" b="1" dirty="0" smtClean="0"/>
              <a:t>البحثية</a:t>
            </a:r>
            <a:endParaRPr lang="ar-IQ" dirty="0"/>
          </a:p>
        </p:txBody>
      </p:sp>
      <p:sp>
        <p:nvSpPr>
          <p:cNvPr id="3" name="عنصر نائب للمحتوى 2"/>
          <p:cNvSpPr>
            <a:spLocks noGrp="1"/>
          </p:cNvSpPr>
          <p:nvPr>
            <p:ph idx="1"/>
          </p:nvPr>
        </p:nvSpPr>
        <p:spPr>
          <a:xfrm>
            <a:off x="457200" y="1052736"/>
            <a:ext cx="8229600" cy="5073427"/>
          </a:xfrm>
        </p:spPr>
        <p:txBody>
          <a:bodyPr>
            <a:noAutofit/>
          </a:bodyPr>
          <a:lstStyle/>
          <a:p>
            <a:pPr marL="0" indent="0" algn="just">
              <a:buNone/>
            </a:pPr>
            <a:endParaRPr lang="ar-IQ" sz="3600" dirty="0" smtClean="0">
              <a:latin typeface="Simplified Arabic" pitchFamily="18" charset="-78"/>
              <a:cs typeface="Simplified Arabic" pitchFamily="18" charset="-78"/>
            </a:endParaRPr>
          </a:p>
          <a:p>
            <a:pPr lvl="0" algn="just"/>
            <a:r>
              <a:rPr lang="ar-IQ" sz="3600" dirty="0" smtClean="0"/>
              <a:t>1- الدوريات </a:t>
            </a:r>
            <a:r>
              <a:rPr lang="ar-IQ" sz="3600" dirty="0"/>
              <a:t>والمجلات العلمية المتخصصة </a:t>
            </a:r>
            <a:endParaRPr lang="en-US" sz="3600" dirty="0"/>
          </a:p>
          <a:p>
            <a:pPr lvl="0" algn="just"/>
            <a:r>
              <a:rPr lang="ar-IQ" sz="3600" dirty="0" smtClean="0"/>
              <a:t>2- ملخصات </a:t>
            </a:r>
            <a:r>
              <a:rPr lang="ar-IQ" sz="3600" dirty="0"/>
              <a:t>البحوث </a:t>
            </a:r>
            <a:endParaRPr lang="en-US" sz="3600" dirty="0"/>
          </a:p>
          <a:p>
            <a:pPr lvl="0" algn="just"/>
            <a:r>
              <a:rPr lang="ar-IQ" sz="3600" dirty="0" smtClean="0"/>
              <a:t>3- الانترنت </a:t>
            </a:r>
            <a:endParaRPr lang="en-US" sz="3600" dirty="0"/>
          </a:p>
          <a:p>
            <a:pPr lvl="0" algn="just"/>
            <a:r>
              <a:rPr lang="ar-IQ" sz="3600" dirty="0" smtClean="0"/>
              <a:t>4- المواقف </a:t>
            </a:r>
            <a:r>
              <a:rPr lang="ar-IQ" sz="3600" dirty="0"/>
              <a:t>اليومية </a:t>
            </a:r>
            <a:endParaRPr lang="en-US" sz="3600" dirty="0"/>
          </a:p>
          <a:p>
            <a:pPr lvl="0" algn="just"/>
            <a:r>
              <a:rPr lang="ar-IQ" sz="3600" dirty="0"/>
              <a:t> </a:t>
            </a:r>
            <a:r>
              <a:rPr lang="ar-IQ" sz="3600" dirty="0" smtClean="0"/>
              <a:t>5- التحليل </a:t>
            </a:r>
            <a:r>
              <a:rPr lang="ar-IQ" sz="3600" dirty="0"/>
              <a:t>الثانوي </a:t>
            </a:r>
            <a:endParaRPr lang="en-US" sz="3600" dirty="0"/>
          </a:p>
          <a:p>
            <a:endParaRPr lang="ar-IQ"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103408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3200" dirty="0" smtClean="0">
                <a:latin typeface="Simplified Arabic" pitchFamily="18" charset="-78"/>
                <a:cs typeface="Simplified Arabic" pitchFamily="18" charset="-78"/>
              </a:rPr>
              <a:t>اعتبارات الواجب مراعاتها عند اختيار المشكلات البحثية وتحديدها </a:t>
            </a:r>
            <a:endParaRPr lang="ar-IQ" sz="3200" dirty="0">
              <a:latin typeface="Simplified Arabic" pitchFamily="18" charset="-78"/>
              <a:cs typeface="Simplified Arabic" pitchFamily="18" charset="-78"/>
            </a:endParaRPr>
          </a:p>
        </p:txBody>
      </p:sp>
      <p:sp>
        <p:nvSpPr>
          <p:cNvPr id="3" name="عنصر نائب للمحتوى 2"/>
          <p:cNvSpPr>
            <a:spLocks noGrp="1"/>
          </p:cNvSpPr>
          <p:nvPr>
            <p:ph idx="1"/>
          </p:nvPr>
        </p:nvSpPr>
        <p:spPr/>
        <p:txBody>
          <a:bodyPr>
            <a:normAutofit lnSpcReduction="10000"/>
          </a:bodyPr>
          <a:lstStyle/>
          <a:p>
            <a:pPr algn="just"/>
            <a:r>
              <a:rPr lang="ar-IQ" dirty="0" smtClean="0"/>
              <a:t>1- ان تكون المشكلة قابلة للدراسة و البحث ويمكن التحقق من صحتها واختبار فروضها .</a:t>
            </a:r>
          </a:p>
          <a:p>
            <a:pPr algn="just"/>
            <a:r>
              <a:rPr lang="ar-IQ" dirty="0" smtClean="0"/>
              <a:t>2- ان تكون المشكلة البحثية اصيلة و ذات قيمة علمية .</a:t>
            </a:r>
          </a:p>
          <a:p>
            <a:pPr algn="just"/>
            <a:r>
              <a:rPr lang="ar-IQ" dirty="0" smtClean="0"/>
              <a:t>3- ان تكون المشكلة البحثية ضمن امكانات الباحث من حيث الكفاءة والوقت والتكاليف .</a:t>
            </a:r>
          </a:p>
          <a:p>
            <a:pPr algn="just"/>
            <a:r>
              <a:rPr lang="ar-IQ" dirty="0" smtClean="0"/>
              <a:t>4-  ان تنطوي المشكلة البحثية على وجود علاقة بين متغيرين .</a:t>
            </a:r>
          </a:p>
          <a:p>
            <a:pPr algn="just"/>
            <a:r>
              <a:rPr lang="ar-IQ" dirty="0" smtClean="0"/>
              <a:t>5- ان يتأكد الباحث بأن مشكلة دراسته لم يسبقه أحد الى دراستها.</a:t>
            </a:r>
          </a:p>
          <a:p>
            <a:endParaRPr lang="ar-IQ" dirty="0"/>
          </a:p>
        </p:txBody>
      </p:sp>
    </p:spTree>
    <p:extLst>
      <p:ext uri="{BB962C8B-B14F-4D97-AF65-F5344CB8AC3E}">
        <p14:creationId xmlns:p14="http://schemas.microsoft.com/office/powerpoint/2010/main" val="3594234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شروط العنوان البحثي الجيد </a:t>
            </a:r>
            <a:endParaRPr lang="ar-IQ" dirty="0"/>
          </a:p>
        </p:txBody>
      </p:sp>
      <p:sp>
        <p:nvSpPr>
          <p:cNvPr id="3" name="عنصر نائب للمحتوى 2"/>
          <p:cNvSpPr>
            <a:spLocks noGrp="1"/>
          </p:cNvSpPr>
          <p:nvPr>
            <p:ph idx="1"/>
          </p:nvPr>
        </p:nvSpPr>
        <p:spPr/>
        <p:txBody>
          <a:bodyPr>
            <a:normAutofit fontScale="77500" lnSpcReduction="20000"/>
          </a:bodyPr>
          <a:lstStyle/>
          <a:p>
            <a:pPr lvl="0" algn="just"/>
            <a:r>
              <a:rPr lang="ar-IQ" dirty="0" smtClean="0"/>
              <a:t>1- تحديد </a:t>
            </a:r>
            <a:r>
              <a:rPr lang="ar-IQ" dirty="0"/>
              <a:t>المتغير المستقل والمتغير التابع في الدراسة .</a:t>
            </a:r>
            <a:endParaRPr lang="en-US" dirty="0"/>
          </a:p>
          <a:p>
            <a:pPr lvl="0" algn="just"/>
            <a:r>
              <a:rPr lang="ar-IQ" dirty="0" smtClean="0"/>
              <a:t>2-  </a:t>
            </a:r>
            <a:r>
              <a:rPr lang="ar-IQ" dirty="0"/>
              <a:t>تحديد مجتمع الدراسة سواء أكان مجتمع دراسة جمهور أم مجتمع دراسة مضمون .</a:t>
            </a:r>
            <a:endParaRPr lang="en-US" dirty="0"/>
          </a:p>
          <a:p>
            <a:pPr lvl="0" algn="just"/>
            <a:r>
              <a:rPr lang="ar-IQ" dirty="0" smtClean="0"/>
              <a:t>3- تحديد </a:t>
            </a:r>
            <a:r>
              <a:rPr lang="ar-IQ" dirty="0"/>
              <a:t>نوع البحث ، أي : هل ينتمي البحث الى الدراسات الوصفية أو السببية؟</a:t>
            </a:r>
            <a:endParaRPr lang="en-US" dirty="0"/>
          </a:p>
          <a:p>
            <a:pPr lvl="0" algn="just"/>
            <a:r>
              <a:rPr lang="ar-IQ" dirty="0" smtClean="0"/>
              <a:t>4- تحديد </a:t>
            </a:r>
            <a:r>
              <a:rPr lang="ar-IQ" dirty="0"/>
              <a:t>المنهج المستخدم في الدراسة ، فالعنوان يحدد إذا كان البحث يعتمد على منهج المسح أو المنهج التجريبي أو على غيرهما من المناهج .</a:t>
            </a:r>
            <a:endParaRPr lang="en-US" dirty="0"/>
          </a:p>
          <a:p>
            <a:pPr lvl="0" algn="just"/>
            <a:r>
              <a:rPr lang="ar-IQ" dirty="0"/>
              <a:t> </a:t>
            </a:r>
            <a:r>
              <a:rPr lang="ar-IQ" dirty="0" smtClean="0"/>
              <a:t>5- تحديد </a:t>
            </a:r>
            <a:r>
              <a:rPr lang="ar-IQ" dirty="0"/>
              <a:t>الاطار الجغرافي للدراسة ( محلي – عربي – اقليمي – دولي ) .</a:t>
            </a:r>
            <a:endParaRPr lang="en-US" dirty="0"/>
          </a:p>
          <a:p>
            <a:pPr lvl="0" algn="just"/>
            <a:r>
              <a:rPr lang="ar-IQ" dirty="0" smtClean="0"/>
              <a:t>6- تحديد </a:t>
            </a:r>
            <a:r>
              <a:rPr lang="ar-IQ" dirty="0"/>
              <a:t>الاطار الزماني ( حصر شامل – عينة زمنية مختارة) .</a:t>
            </a:r>
            <a:endParaRPr lang="en-US" dirty="0"/>
          </a:p>
          <a:p>
            <a:pPr lvl="0" algn="just"/>
            <a:r>
              <a:rPr lang="ar-IQ" dirty="0"/>
              <a:t> </a:t>
            </a:r>
            <a:r>
              <a:rPr lang="ar-IQ" dirty="0" smtClean="0"/>
              <a:t>7- يلحق </a:t>
            </a:r>
            <a:r>
              <a:rPr lang="ar-IQ" dirty="0"/>
              <a:t>احياناً بالعنوان الرئيسي عنوان فرعي ، إما يحدد نوع المنهج أو الاطر النظرية التي تعتمد عليها الدراسة .</a:t>
            </a:r>
            <a:endParaRPr lang="en-US" dirty="0"/>
          </a:p>
          <a:p>
            <a:endParaRPr lang="ar-IQ" dirty="0"/>
          </a:p>
        </p:txBody>
      </p:sp>
    </p:spTree>
    <p:extLst>
      <p:ext uri="{BB962C8B-B14F-4D97-AF65-F5344CB8AC3E}">
        <p14:creationId xmlns:p14="http://schemas.microsoft.com/office/powerpoint/2010/main" val="254615178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377</Words>
  <Application>Microsoft Office PowerPoint</Application>
  <PresentationFormat>عرض على الشاشة (3:4)‏</PresentationFormat>
  <Paragraphs>34</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اختيار المشكلة في البحوث الاعلامية </vt:lpstr>
      <vt:lpstr>خطوات البحث العلمي </vt:lpstr>
      <vt:lpstr>مشكلة البحث </vt:lpstr>
      <vt:lpstr>مصادر اختيار المشكلات البحثية</vt:lpstr>
      <vt:lpstr>اعتبارات الواجب مراعاتها عند اختيار المشكلات البحثية وتحديدها </vt:lpstr>
      <vt:lpstr>شروط العنوان البحثي الجيد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التأطير الاعلامي</dc:title>
  <dc:creator>DR.Ahmed Saker 2o1O</dc:creator>
  <cp:lastModifiedBy>DR.Ahmed Saker 2o1O</cp:lastModifiedBy>
  <cp:revision>6</cp:revision>
  <dcterms:created xsi:type="dcterms:W3CDTF">2022-02-05T16:41:07Z</dcterms:created>
  <dcterms:modified xsi:type="dcterms:W3CDTF">2022-10-14T18:15:14Z</dcterms:modified>
</cp:coreProperties>
</file>