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9" r:id="rId4"/>
    <p:sldId id="258" r:id="rId5"/>
    <p:sldId id="257"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D8BD707-D9CF-40AE-B4C6-C98DA3205C09}" type="datetimeFigureOut">
              <a:rPr lang="en-US" smtClean="0"/>
              <a:pPr/>
              <a:t>11/22/2021</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D8BD707-D9CF-40AE-B4C6-C98DA3205C09}" type="datetimeFigureOut">
              <a:rPr lang="en-US" smtClean="0"/>
              <a:pPr/>
              <a:t>11/22/2021</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066800"/>
            <a:ext cx="6400800" cy="4724400"/>
          </a:xfrm>
        </p:spPr>
        <p:txBody>
          <a:bodyPr>
            <a:normAutofit/>
          </a:bodyPr>
          <a:lstStyle/>
          <a:p>
            <a:r>
              <a:rPr lang="en-US" sz="4000" b="1" dirty="0" smtClean="0">
                <a:solidFill>
                  <a:schemeClr val="tx1"/>
                </a:solidFill>
              </a:rPr>
              <a:t>The Beginning of the Novel</a:t>
            </a:r>
          </a:p>
          <a:p>
            <a:pPr rtl="0"/>
            <a:r>
              <a:rPr lang="en-US" sz="4000" b="1" dirty="0" smtClean="0">
                <a:solidFill>
                  <a:schemeClr val="tx1"/>
                </a:solidFill>
              </a:rPr>
              <a:t> </a:t>
            </a:r>
            <a:r>
              <a:rPr lang="en-US" sz="3600" b="1" dirty="0" smtClean="0">
                <a:solidFill>
                  <a:schemeClr val="tx1"/>
                </a:solidFill>
              </a:rPr>
              <a:t>A seminar presented</a:t>
            </a:r>
          </a:p>
          <a:p>
            <a:pPr rtl="0"/>
            <a:r>
              <a:rPr lang="en-US" sz="3600" b="1" dirty="0" smtClean="0">
                <a:solidFill>
                  <a:schemeClr val="tx1"/>
                </a:solidFill>
              </a:rPr>
              <a:t>By</a:t>
            </a:r>
          </a:p>
          <a:p>
            <a:pPr rtl="0"/>
            <a:r>
              <a:rPr lang="en-US" sz="3600" b="1" dirty="0" smtClean="0">
                <a:solidFill>
                  <a:schemeClr val="tx1"/>
                </a:solidFill>
              </a:rPr>
              <a:t>Asst. Lect. Salam </a:t>
            </a:r>
            <a:r>
              <a:rPr lang="en-US" sz="3600" b="1" dirty="0" err="1" smtClean="0">
                <a:solidFill>
                  <a:schemeClr val="tx1"/>
                </a:solidFill>
              </a:rPr>
              <a:t>Fadhil</a:t>
            </a:r>
            <a:endParaRPr lang="ar-IQ" sz="4000" b="1" dirty="0">
              <a:solidFill>
                <a:schemeClr val="tx1"/>
              </a:solidFill>
            </a:endParaRPr>
          </a:p>
        </p:txBody>
      </p:sp>
    </p:spTree>
    <p:extLst>
      <p:ext uri="{BB962C8B-B14F-4D97-AF65-F5344CB8AC3E}">
        <p14:creationId xmlns:p14="http://schemas.microsoft.com/office/powerpoint/2010/main" val="2539187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239000" cy="4572000"/>
          </a:xfrm>
        </p:spPr>
        <p:txBody>
          <a:bodyPr>
            <a:normAutofit/>
          </a:bodyPr>
          <a:lstStyle/>
          <a:p>
            <a:pPr indent="0" algn="just" rtl="0">
              <a:buNone/>
            </a:pPr>
            <a:r>
              <a:rPr lang="en-US" sz="2400" dirty="0">
                <a:cs typeface="+mj-cs"/>
              </a:rPr>
              <a:t>The novel originated in the early 18th century after the Italian word "novella," which </a:t>
            </a:r>
            <a:r>
              <a:rPr lang="en-US" sz="2400" dirty="0" smtClean="0">
                <a:cs typeface="+mj-cs"/>
              </a:rPr>
              <a:t>was </a:t>
            </a:r>
            <a:r>
              <a:rPr lang="en-US" sz="2400" dirty="0">
                <a:cs typeface="+mj-cs"/>
              </a:rPr>
              <a:t>used for stories in the medieval </a:t>
            </a:r>
            <a:r>
              <a:rPr lang="en-US" sz="2400" dirty="0" smtClean="0">
                <a:cs typeface="+mj-cs"/>
              </a:rPr>
              <a:t>period. </a:t>
            </a:r>
            <a:r>
              <a:rPr lang="en-US" sz="2400" dirty="0" smtClean="0">
                <a:cs typeface="+mj-cs"/>
              </a:rPr>
              <a:t>It </a:t>
            </a:r>
            <a:r>
              <a:rPr lang="en-US" sz="2400" dirty="0">
                <a:cs typeface="+mj-cs"/>
              </a:rPr>
              <a:t>is now considered to mean a work of prose fiction over 50,000 words. Novels focus on character development more than plot. In any genre, it is the study of the human psyche.</a:t>
            </a:r>
            <a:endParaRPr lang="ar-IQ" sz="2400" dirty="0">
              <a:cs typeface="+mj-cs"/>
            </a:endParaRPr>
          </a:p>
        </p:txBody>
      </p:sp>
    </p:spTree>
    <p:extLst>
      <p:ext uri="{BB962C8B-B14F-4D97-AF65-F5344CB8AC3E}">
        <p14:creationId xmlns:p14="http://schemas.microsoft.com/office/powerpoint/2010/main" val="3099435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85800"/>
            <a:ext cx="6934200" cy="4648200"/>
          </a:xfrm>
        </p:spPr>
        <p:txBody>
          <a:bodyPr>
            <a:noAutofit/>
          </a:bodyPr>
          <a:lstStyle/>
          <a:p>
            <a:pPr indent="0" algn="just" rtl="0">
              <a:buNone/>
            </a:pPr>
            <a:r>
              <a:rPr lang="en-US" sz="2000" dirty="0"/>
              <a:t>English Novels</a:t>
            </a:r>
          </a:p>
          <a:p>
            <a:pPr indent="0" algn="just" rtl="0">
              <a:buNone/>
            </a:pPr>
            <a:r>
              <a:rPr lang="en-US" sz="2000" dirty="0"/>
              <a:t>The early English novels concerned themselves with complex, middle-class characters struggling with their morality and circumstances. "Pamela," a series of fictional letters written in 1741 by Samuel Richardson, is considered the first real English novel. Other early novelists include Daniel Defoe, who wrote "Robinson Crusoe" (1719) and "Moll Flanders" (1722</a:t>
            </a:r>
            <a:r>
              <a:rPr lang="en-US" sz="2000" dirty="0" smtClean="0"/>
              <a:t>),. </a:t>
            </a:r>
            <a:r>
              <a:rPr lang="en-US" sz="2000" dirty="0"/>
              <a:t>Jane Austen is the author of "Pride and Prejudice" (1812), and "Emma" (1816), considered the best early English novels of manners.</a:t>
            </a:r>
            <a:endParaRPr lang="ar-IQ" sz="2000" dirty="0"/>
          </a:p>
        </p:txBody>
      </p:sp>
    </p:spTree>
    <p:extLst>
      <p:ext uri="{BB962C8B-B14F-4D97-AF65-F5344CB8AC3E}">
        <p14:creationId xmlns:p14="http://schemas.microsoft.com/office/powerpoint/2010/main" val="4128648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14400"/>
            <a:ext cx="7010400" cy="4648200"/>
          </a:xfrm>
        </p:spPr>
        <p:txBody>
          <a:bodyPr/>
          <a:lstStyle/>
          <a:p>
            <a:pPr indent="0" algn="l" rtl="0">
              <a:buNone/>
            </a:pPr>
            <a:r>
              <a:rPr lang="en-US" sz="2800" dirty="0"/>
              <a:t>Novels in the 19th Century</a:t>
            </a:r>
          </a:p>
          <a:p>
            <a:pPr indent="0" algn="just" rtl="0">
              <a:buNone/>
            </a:pPr>
            <a:r>
              <a:rPr lang="en-US" sz="2400" dirty="0"/>
              <a:t>The first half of the 19th century was influenced by the romanticism of the previous era. The focus was now on nature and imagination rather than intellect and </a:t>
            </a:r>
            <a:r>
              <a:rPr lang="en-US" sz="2400" dirty="0" smtClean="0"/>
              <a:t>emotion </a:t>
            </a:r>
            <a:r>
              <a:rPr lang="en-GB" sz="2400" dirty="0" smtClean="0"/>
              <a:t>"Wuthering </a:t>
            </a:r>
            <a:r>
              <a:rPr lang="en-GB" sz="2400" dirty="0"/>
              <a:t>Heights" (1847) a Gothic romance by Emily Bronte; "The Scarlet Letter" (</a:t>
            </a:r>
            <a:r>
              <a:rPr lang="en-GB" sz="2400" dirty="0" smtClean="0"/>
              <a:t>1850) by </a:t>
            </a:r>
            <a:r>
              <a:rPr lang="en-GB" sz="2400" dirty="0"/>
              <a:t>Nathaniel Hawthorne about puritanism and </a:t>
            </a:r>
            <a:r>
              <a:rPr lang="en-GB" sz="2400" dirty="0" smtClean="0"/>
              <a:t>guilt.</a:t>
            </a:r>
            <a:endParaRPr lang="ar-IQ" sz="2400" dirty="0"/>
          </a:p>
        </p:txBody>
      </p:sp>
    </p:spTree>
    <p:extLst>
      <p:ext uri="{BB962C8B-B14F-4D97-AF65-F5344CB8AC3E}">
        <p14:creationId xmlns:p14="http://schemas.microsoft.com/office/powerpoint/2010/main" val="3419403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0"/>
            <a:ext cx="7086600" cy="4648200"/>
          </a:xfrm>
        </p:spPr>
        <p:txBody>
          <a:bodyPr>
            <a:normAutofit fontScale="92500" lnSpcReduction="10000"/>
          </a:bodyPr>
          <a:lstStyle/>
          <a:p>
            <a:pPr indent="0" algn="l" rtl="0">
              <a:buNone/>
            </a:pPr>
            <a:r>
              <a:rPr lang="en-US" sz="3200" dirty="0"/>
              <a:t>Realism and Naturalism</a:t>
            </a:r>
          </a:p>
          <a:p>
            <a:pPr lvl="0" indent="0" algn="just" rtl="0">
              <a:buNone/>
            </a:pPr>
            <a:r>
              <a:rPr lang="en-US" sz="2200" dirty="0" smtClean="0"/>
              <a:t>The rise of industrialization in the 19th century precipitated a trend toward writing that depicted realism. Novels began to depict characters who were not entirely good or bad, rejecting the idealism and romanticism of the previous </a:t>
            </a:r>
            <a:r>
              <a:rPr lang="en-US" sz="2200" dirty="0" smtClean="0"/>
              <a:t>genre. </a:t>
            </a:r>
            <a:r>
              <a:rPr lang="en-US" sz="2200" dirty="0" smtClean="0"/>
              <a:t>Realism evolved quickly into naturalism which portrayed harsher circumstances and pessimistic characters rendered powerless by the forces of their environment. </a:t>
            </a:r>
            <a:r>
              <a:rPr lang="en-US" sz="2200" dirty="0">
                <a:solidFill>
                  <a:prstClr val="black"/>
                </a:solidFill>
              </a:rPr>
              <a:t>Naturalist novels include "Uncle Tom's Cabin" (1852) by Harriet Beecher Stowe, which was a major catalyst for the American Civil War.</a:t>
            </a:r>
          </a:p>
          <a:p>
            <a:pPr indent="0" algn="just" rtl="0">
              <a:buNone/>
            </a:pPr>
            <a:endParaRPr lang="ar-IQ" sz="2200" dirty="0"/>
          </a:p>
        </p:txBody>
      </p:sp>
    </p:spTree>
    <p:extLst>
      <p:ext uri="{BB962C8B-B14F-4D97-AF65-F5344CB8AC3E}">
        <p14:creationId xmlns:p14="http://schemas.microsoft.com/office/powerpoint/2010/main" val="1813152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143000"/>
            <a:ext cx="7162800" cy="4572000"/>
          </a:xfrm>
        </p:spPr>
        <p:txBody>
          <a:bodyPr>
            <a:normAutofit/>
          </a:bodyPr>
          <a:lstStyle/>
          <a:p>
            <a:pPr indent="0" algn="l" rtl="0">
              <a:buNone/>
            </a:pPr>
            <a:r>
              <a:rPr lang="en-US" sz="3200" dirty="0" smtClean="0"/>
              <a:t>Modern </a:t>
            </a:r>
            <a:r>
              <a:rPr lang="en-US" sz="3200" dirty="0"/>
              <a:t>Novels</a:t>
            </a:r>
          </a:p>
          <a:p>
            <a:pPr indent="0" algn="just" rtl="0">
              <a:buNone/>
            </a:pPr>
            <a:r>
              <a:rPr lang="en-US" dirty="0"/>
              <a:t>The 20th century is divided into two phases of literature--modern literature (1900-1945) and contemporary literature (1945 to the present), also referred to as postmodern. The characters in modern and contemporary novels questioned the existence of God, reason, and the nature of reality. Novels from this era reflected great events such as The Great Depression, World War II, Hiroshima, the cold war and communism. Famous modern novels include "To The Lighthouse" (1927) by English novelist and essayist Virginia </a:t>
            </a:r>
            <a:r>
              <a:rPr lang="en-US" dirty="0" smtClean="0"/>
              <a:t>Woolf.</a:t>
            </a:r>
            <a:endParaRPr lang="ar-IQ" dirty="0"/>
          </a:p>
        </p:txBody>
      </p:sp>
    </p:spTree>
    <p:extLst>
      <p:ext uri="{BB962C8B-B14F-4D97-AF65-F5344CB8AC3E}">
        <p14:creationId xmlns:p14="http://schemas.microsoft.com/office/powerpoint/2010/main" val="1967478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4400"/>
            <a:ext cx="7239000" cy="4572000"/>
          </a:xfrm>
        </p:spPr>
        <p:txBody>
          <a:bodyPr/>
          <a:lstStyle/>
          <a:p>
            <a:pPr indent="0" algn="l" rtl="0">
              <a:buNone/>
            </a:pPr>
            <a:r>
              <a:rPr lang="en-US" sz="2800" dirty="0"/>
              <a:t>Postmodern Novels</a:t>
            </a:r>
          </a:p>
          <a:p>
            <a:pPr indent="0" algn="just" rtl="0">
              <a:buNone/>
            </a:pPr>
            <a:r>
              <a:rPr lang="en-US" sz="2000" dirty="0"/>
              <a:t>Realism and naturalism paved the way into postmodern </a:t>
            </a:r>
            <a:r>
              <a:rPr lang="en-US" sz="2000" dirty="0" smtClean="0"/>
              <a:t>novels </a:t>
            </a:r>
            <a:r>
              <a:rPr lang="en-US" sz="2000" dirty="0"/>
              <a:t>with characters that were more reflective. The postmodern novel includes magical realism, and the graphic novel. It asserts that man is ruled by a higher power and that the universe cannot be explained by reason alone. Modern novels exhibit a playfulness of language, less reliance on traditional values, and experimentation with how time is conveyed in the story. Postmodern novels include: "The Color Purple" (1982) by Alice </a:t>
            </a:r>
            <a:r>
              <a:rPr lang="en-US" sz="2000" dirty="0" smtClean="0"/>
              <a:t>Walker.</a:t>
            </a:r>
            <a:endParaRPr lang="ar-IQ" sz="2000" dirty="0"/>
          </a:p>
        </p:txBody>
      </p:sp>
    </p:spTree>
    <p:extLst>
      <p:ext uri="{BB962C8B-B14F-4D97-AF65-F5344CB8AC3E}">
        <p14:creationId xmlns:p14="http://schemas.microsoft.com/office/powerpoint/2010/main" val="4081484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19400"/>
            <a:ext cx="6400800" cy="838200"/>
          </a:xfrm>
        </p:spPr>
        <p:txBody>
          <a:bodyPr/>
          <a:lstStyle/>
          <a:p>
            <a:r>
              <a:rPr lang="en-US" b="1" dirty="0" smtClean="0"/>
              <a:t>Thank you</a:t>
            </a:r>
            <a:endParaRPr lang="ar-IQ" b="1" dirty="0"/>
          </a:p>
        </p:txBody>
      </p:sp>
    </p:spTree>
    <p:extLst>
      <p:ext uri="{BB962C8B-B14F-4D97-AF65-F5344CB8AC3E}">
        <p14:creationId xmlns:p14="http://schemas.microsoft.com/office/powerpoint/2010/main" val="236132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128</TotalTime>
  <Words>524</Words>
  <Application>Microsoft Office PowerPoint</Application>
  <PresentationFormat>عرض على الشاشة (3:4)‏</PresentationFormat>
  <Paragraphs>16</Paragraphs>
  <Slides>8</Slides>
  <Notes>0</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Couture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akram</dc:creator>
  <cp:lastModifiedBy>Adenِ</cp:lastModifiedBy>
  <cp:revision>12</cp:revision>
  <dcterms:created xsi:type="dcterms:W3CDTF">2006-08-16T00:00:00Z</dcterms:created>
  <dcterms:modified xsi:type="dcterms:W3CDTF">2021-11-22T08:57:16Z</dcterms:modified>
</cp:coreProperties>
</file>