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1" r:id="rId1"/>
  </p:sldMasterIdLst>
  <p:notesMasterIdLst>
    <p:notesMasterId r:id="rId18"/>
  </p:notesMasterIdLst>
  <p:sldIdLst>
    <p:sldId id="256" r:id="rId2"/>
    <p:sldId id="263" r:id="rId3"/>
    <p:sldId id="270" r:id="rId4"/>
    <p:sldId id="261" r:id="rId5"/>
    <p:sldId id="262" r:id="rId6"/>
    <p:sldId id="264" r:id="rId7"/>
    <p:sldId id="258" r:id="rId8"/>
    <p:sldId id="265" r:id="rId9"/>
    <p:sldId id="268" r:id="rId10"/>
    <p:sldId id="266" r:id="rId11"/>
    <p:sldId id="267" r:id="rId12"/>
    <p:sldId id="271" r:id="rId13"/>
    <p:sldId id="272" r:id="rId14"/>
    <p:sldId id="273" r:id="rId15"/>
    <p:sldId id="274" r:id="rId16"/>
    <p:sldId id="275"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6981" autoAdjust="0"/>
  </p:normalViewPr>
  <p:slideViewPr>
    <p:cSldViewPr snapToGrid="0">
      <p:cViewPr varScale="1">
        <p:scale>
          <a:sx n="64" d="100"/>
          <a:sy n="64" d="100"/>
        </p:scale>
        <p:origin x="-984" y="-9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CBC665-DA19-45B2-8955-4A741CE58F8D}" type="datetimeFigureOut">
              <a:rPr lang="en-US" smtClean="0"/>
              <a:pPr/>
              <a:t>6/30/2018</a:t>
            </a:fld>
            <a:endParaRPr lang="en-US"/>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33CCD5-F137-4695-99D0-DDF45A0C30A5}" type="slidenum">
              <a:rPr lang="en-US" smtClean="0"/>
              <a:pPr/>
              <a:t>‹#›</a:t>
            </a:fld>
            <a:endParaRPr lang="en-US"/>
          </a:p>
        </p:txBody>
      </p:sp>
    </p:spTree>
    <p:extLst>
      <p:ext uri="{BB962C8B-B14F-4D97-AF65-F5344CB8AC3E}">
        <p14:creationId xmlns:p14="http://schemas.microsoft.com/office/powerpoint/2010/main" val="1233865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C733CCD5-F137-4695-99D0-DDF45A0C30A5}" type="slidenum">
              <a:rPr lang="en-US" smtClean="0"/>
              <a:pPr/>
              <a:t>1</a:t>
            </a:fld>
            <a:endParaRPr lang="en-US"/>
          </a:p>
        </p:txBody>
      </p:sp>
    </p:spTree>
    <p:extLst>
      <p:ext uri="{BB962C8B-B14F-4D97-AF65-F5344CB8AC3E}">
        <p14:creationId xmlns:p14="http://schemas.microsoft.com/office/powerpoint/2010/main" val="3755819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C733CCD5-F137-4695-99D0-DDF45A0C30A5}" type="slidenum">
              <a:rPr lang="en-US" smtClean="0"/>
              <a:pPr/>
              <a:t>5</a:t>
            </a:fld>
            <a:endParaRPr lang="en-US"/>
          </a:p>
        </p:txBody>
      </p:sp>
    </p:spTree>
    <p:extLst>
      <p:ext uri="{BB962C8B-B14F-4D97-AF65-F5344CB8AC3E}">
        <p14:creationId xmlns:p14="http://schemas.microsoft.com/office/powerpoint/2010/main" val="602545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a:p>
        </p:txBody>
      </p:sp>
      <p:sp>
        <p:nvSpPr>
          <p:cNvPr id="4" name="عنصر نائب لرقم الشريحة 3"/>
          <p:cNvSpPr>
            <a:spLocks noGrp="1"/>
          </p:cNvSpPr>
          <p:nvPr>
            <p:ph type="sldNum" sz="quarter" idx="10"/>
          </p:nvPr>
        </p:nvSpPr>
        <p:spPr/>
        <p:txBody>
          <a:bodyPr/>
          <a:lstStyle/>
          <a:p>
            <a:fld id="{C733CCD5-F137-4695-99D0-DDF45A0C30A5}" type="slidenum">
              <a:rPr lang="en-US" smtClean="0"/>
              <a:pPr/>
              <a:t>8</a:t>
            </a:fld>
            <a:endParaRPr lang="en-US"/>
          </a:p>
        </p:txBody>
      </p:sp>
    </p:spTree>
    <p:extLst>
      <p:ext uri="{BB962C8B-B14F-4D97-AF65-F5344CB8AC3E}">
        <p14:creationId xmlns:p14="http://schemas.microsoft.com/office/powerpoint/2010/main" val="3460153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a:p>
        </p:txBody>
      </p:sp>
      <p:sp>
        <p:nvSpPr>
          <p:cNvPr id="4" name="عنصر نائب لرقم الشريحة 3"/>
          <p:cNvSpPr>
            <a:spLocks noGrp="1"/>
          </p:cNvSpPr>
          <p:nvPr>
            <p:ph type="sldNum" sz="quarter" idx="10"/>
          </p:nvPr>
        </p:nvSpPr>
        <p:spPr/>
        <p:txBody>
          <a:bodyPr/>
          <a:lstStyle/>
          <a:p>
            <a:fld id="{C733CCD5-F137-4695-99D0-DDF45A0C30A5}" type="slidenum">
              <a:rPr lang="en-US" smtClean="0"/>
              <a:pPr/>
              <a:t>9</a:t>
            </a:fld>
            <a:endParaRPr lang="en-US"/>
          </a:p>
        </p:txBody>
      </p:sp>
    </p:spTree>
    <p:extLst>
      <p:ext uri="{BB962C8B-B14F-4D97-AF65-F5344CB8AC3E}">
        <p14:creationId xmlns:p14="http://schemas.microsoft.com/office/powerpoint/2010/main" val="3990105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C9A2354-5889-454D-BC86-A30F7CB52FEC}" type="datetime1">
              <a:rPr lang="en-US" smtClean="0"/>
              <a:pPr/>
              <a:t>6/30/2018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14148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73A1B3B6-947F-475D-8275-826BD7AAC220}" type="datetime1">
              <a:rPr lang="en-US" smtClean="0"/>
              <a:pPr/>
              <a:t>6/30/2018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34389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55695375-3775-44F4-B9CF-546ECFF0CA5D}" type="datetime1">
              <a:rPr lang="en-US" smtClean="0"/>
              <a:pPr/>
              <a:t>6/30/2018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998385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23159801-F10C-47EA-A11E-644DA32074F8}" type="datetime1">
              <a:rPr lang="en-US" smtClean="0"/>
              <a:pPr/>
              <a:t>6/30/2018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9153194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C89093D6-4554-4B54-88FC-F7F5F5E4F3FD}" type="datetime1">
              <a:rPr lang="en-US" smtClean="0"/>
              <a:pPr/>
              <a:t>6/30/2018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849104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C5E3048-42D7-4DC1-B90B-9A0AFB4B4A73}" type="datetime1">
              <a:rPr lang="en-US" smtClean="0"/>
              <a:pPr/>
              <a:t>6/30/2018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980350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2AF361E-1A72-4C79-BCD2-A24FAF25D221}" type="datetime1">
              <a:rPr lang="en-US" smtClean="0"/>
              <a:pPr/>
              <a:t>6/30/2018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122637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0D833EB8-5CC0-490F-924C-6472F59CC136}" type="datetime1">
              <a:rPr lang="en-US" smtClean="0"/>
              <a:pPr/>
              <a:t>6/30/2018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499966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C8093591-47D3-4D1B-A283-EE6D6EB10886}" type="datetime1">
              <a:rPr lang="en-US" smtClean="0"/>
              <a:pPr/>
              <a:t>6/30/2018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64410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E3AC799-9ECE-407F-A070-2CD59C501917}" type="datetime1">
              <a:rPr lang="en-US" smtClean="0"/>
              <a:pPr/>
              <a:t>6/30/2018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84875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DE747CE7-64C5-4E85-B365-93BC03BB3F30}" type="datetime1">
              <a:rPr lang="en-US" smtClean="0"/>
              <a:pPr/>
              <a:t>6/30/2018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3152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35AB7C52-42F8-4A58-B01B-E41A148539E3}" type="datetime1">
              <a:rPr lang="en-US" smtClean="0"/>
              <a:pPr/>
              <a:t>6/30/2018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3273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DE2A1DBA-B0A1-4788-870D-44354A66507C}" type="datetime1">
              <a:rPr lang="en-US" smtClean="0"/>
              <a:pPr/>
              <a:t>6/30/2018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3020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97F45F2B-3656-41DA-BCF4-6F0953C9D2CC}" type="datetime1">
              <a:rPr lang="en-US" smtClean="0"/>
              <a:pPr/>
              <a:t>6/30/2018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2568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39DACC-9E12-45FD-9B43-203EE24E827D}" type="datetime1">
              <a:rPr lang="en-US" smtClean="0"/>
              <a:pPr/>
              <a:t>6/30/2018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8627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C09A73C-FC76-4EFB-8190-B2E415BBAA0C}" type="datetime1">
              <a:rPr lang="en-US" smtClean="0"/>
              <a:pPr/>
              <a:t>6/30/2018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1596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73FA413-6004-4ADB-8C38-E0E108F94DCA}" type="datetime1">
              <a:rPr lang="en-US" smtClean="0"/>
              <a:pPr/>
              <a:t>6/30/2018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9854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E2E3E62B-8271-4F57-A32F-10FCA76CFA08}" type="datetime1">
              <a:rPr lang="en-US" smtClean="0"/>
              <a:pPr/>
              <a:t>6/30/2018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4214156"/>
      </p:ext>
    </p:extLst>
  </p:cSld>
  <p:clrMap bg1="dk1" tx1="lt1" bg2="dk2" tx2="lt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 id="2147483758" r:id="rId17"/>
  </p:sldLayoutIdLst>
  <p:hf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31849" y="1993692"/>
            <a:ext cx="7921818" cy="840948"/>
          </a:xfrm>
          <a:noFill/>
        </p:spPr>
        <p:txBody>
          <a:bodyPr>
            <a:normAutofit fontScale="90000"/>
          </a:bodyPr>
          <a:lstStyle/>
          <a:p>
            <a:pPr algn="ctr"/>
            <a:r>
              <a:rPr lang="ar-IQ" sz="4400" b="1" dirty="0" smtClean="0">
                <a:effectLst>
                  <a:outerShdw blurRad="38100" dist="38100" dir="2700000" algn="tl">
                    <a:srgbClr val="000000">
                      <a:alpha val="43137"/>
                    </a:srgbClr>
                  </a:outerShdw>
                </a:effectLst>
                <a:cs typeface="Mudir MT" pitchFamily="2" charset="-78"/>
              </a:rPr>
              <a:t/>
            </a:r>
            <a:br>
              <a:rPr lang="ar-IQ" sz="4400" b="1" dirty="0" smtClean="0">
                <a:effectLst>
                  <a:outerShdw blurRad="38100" dist="38100" dir="2700000" algn="tl">
                    <a:srgbClr val="000000">
                      <a:alpha val="43137"/>
                    </a:srgbClr>
                  </a:outerShdw>
                </a:effectLst>
                <a:cs typeface="Mudir MT" pitchFamily="2" charset="-78"/>
              </a:rPr>
            </a:br>
            <a:r>
              <a:rPr lang="ar-IQ" sz="3600" b="1" dirty="0" smtClean="0">
                <a:effectLst>
                  <a:outerShdw blurRad="38100" dist="38100" dir="2700000" algn="tl">
                    <a:srgbClr val="000000">
                      <a:alpha val="43137"/>
                    </a:srgbClr>
                  </a:outerShdw>
                </a:effectLst>
                <a:cs typeface="Mudir MT" pitchFamily="2" charset="-78"/>
              </a:rPr>
              <a:t>محاضرات في مادة العقوبات/ القسم الخاص</a:t>
            </a:r>
            <a:br>
              <a:rPr lang="ar-IQ" sz="3600" b="1" dirty="0" smtClean="0">
                <a:effectLst>
                  <a:outerShdw blurRad="38100" dist="38100" dir="2700000" algn="tl">
                    <a:srgbClr val="000000">
                      <a:alpha val="43137"/>
                    </a:srgbClr>
                  </a:outerShdw>
                </a:effectLst>
                <a:cs typeface="Mudir MT" pitchFamily="2" charset="-78"/>
              </a:rPr>
            </a:br>
            <a:r>
              <a:rPr lang="ar-IQ" sz="4000" b="1" dirty="0" smtClean="0">
                <a:effectLst>
                  <a:outerShdw blurRad="38100" dist="38100" dir="2700000" algn="tl">
                    <a:srgbClr val="000000">
                      <a:alpha val="43137"/>
                    </a:srgbClr>
                  </a:outerShdw>
                </a:effectLst>
                <a:cs typeface="Mudir MT" pitchFamily="2" charset="-78"/>
              </a:rPr>
              <a:t>بعنوان جريمة الرشوة</a:t>
            </a:r>
            <a:endParaRPr lang="en-US" sz="4000" b="1" dirty="0">
              <a:latin typeface="Harlow Solid Italic" pitchFamily="82" charset="0"/>
              <a:cs typeface="Mudir MT" pitchFamily="2" charset="-78"/>
            </a:endParaRPr>
          </a:p>
        </p:txBody>
      </p:sp>
      <p:sp>
        <p:nvSpPr>
          <p:cNvPr id="3" name="عنوان فرعي 2"/>
          <p:cNvSpPr>
            <a:spLocks noGrp="1"/>
          </p:cNvSpPr>
          <p:nvPr>
            <p:ph type="subTitle" idx="1"/>
          </p:nvPr>
        </p:nvSpPr>
        <p:spPr>
          <a:xfrm>
            <a:off x="2667000" y="3215640"/>
            <a:ext cx="6400800" cy="2011680"/>
          </a:xfrm>
          <a:effectLst>
            <a:glow rad="127000">
              <a:srgbClr val="002060"/>
            </a:glow>
          </a:effectLst>
        </p:spPr>
        <p:txBody>
          <a:bodyPr>
            <a:normAutofit/>
          </a:bodyPr>
          <a:lstStyle/>
          <a:p>
            <a:pPr algn="ctr"/>
            <a:r>
              <a:rPr lang="ar-IQ" sz="4000" b="1" dirty="0" err="1" smtClean="0">
                <a:solidFill>
                  <a:schemeClr val="tx1"/>
                </a:solidFill>
                <a:latin typeface="Simplified Arabic" pitchFamily="18" charset="-78"/>
                <a:cs typeface="Simplified Arabic" pitchFamily="18" charset="-78"/>
              </a:rPr>
              <a:t>م.م</a:t>
            </a:r>
            <a:r>
              <a:rPr lang="ar-IQ" sz="4000" b="1" dirty="0" smtClean="0">
                <a:solidFill>
                  <a:schemeClr val="tx1"/>
                </a:solidFill>
                <a:latin typeface="Simplified Arabic" pitchFamily="18" charset="-78"/>
                <a:cs typeface="Simplified Arabic" pitchFamily="18" charset="-78"/>
              </a:rPr>
              <a:t>. نورس أحمد الموسوي</a:t>
            </a:r>
            <a:endParaRPr lang="en-US" sz="2800" b="1" dirty="0" smtClean="0">
              <a:solidFill>
                <a:schemeClr val="tx1"/>
              </a:solidFill>
              <a:latin typeface="Simplified Arabic" pitchFamily="18" charset="-78"/>
              <a:cs typeface="Simplified Arabic" pitchFamily="18" charset="-78"/>
            </a:endParaRPr>
          </a:p>
          <a:p>
            <a:pPr algn="ctr"/>
            <a:r>
              <a:rPr lang="ar-IQ" sz="2800" smtClean="0">
                <a:solidFill>
                  <a:schemeClr val="tx1"/>
                </a:solidFill>
                <a:latin typeface="Simplified Arabic" pitchFamily="18" charset="-78"/>
                <a:cs typeface="Simplified Arabic" pitchFamily="18" charset="-78"/>
              </a:rPr>
              <a:t>القانون </a:t>
            </a:r>
            <a:r>
              <a:rPr lang="ar-IQ" sz="2800" dirty="0" smtClean="0">
                <a:solidFill>
                  <a:schemeClr val="tx1"/>
                </a:solidFill>
                <a:latin typeface="Simplified Arabic" pitchFamily="18" charset="-78"/>
                <a:cs typeface="Simplified Arabic" pitchFamily="18" charset="-78"/>
              </a:rPr>
              <a:t>الجنائي</a:t>
            </a:r>
            <a:endParaRPr lang="en-US" sz="2800" dirty="0" smtClean="0">
              <a:solidFill>
                <a:schemeClr val="tx1"/>
              </a:solidFill>
              <a:latin typeface="Simplified Arabic" pitchFamily="18" charset="-78"/>
              <a:cs typeface="Simplified Arabic" pitchFamily="18" charset="-78"/>
            </a:endParaRPr>
          </a:p>
        </p:txBody>
      </p:sp>
      <p:sp>
        <p:nvSpPr>
          <p:cNvPr id="11" name="عنصر نائب لرقم الشريحة 10"/>
          <p:cNvSpPr>
            <a:spLocks noGrp="1"/>
          </p:cNvSpPr>
          <p:nvPr>
            <p:ph type="sldNum" sz="quarter" idx="12"/>
          </p:nvPr>
        </p:nvSpPr>
        <p:spPr>
          <a:xfrm>
            <a:off x="3602636" y="5623877"/>
            <a:ext cx="1142245" cy="669925"/>
          </a:xfrm>
        </p:spPr>
        <p:txBody>
          <a:bodyPr/>
          <a:lstStyle/>
          <a:p>
            <a:fld id="{D57F1E4F-1CFF-5643-939E-217C01CDF565}" type="slidenum">
              <a:rPr lang="en-US" smtClean="0"/>
              <a:pPr/>
              <a:t>1</a:t>
            </a:fld>
            <a:endParaRPr lang="en-US" dirty="0"/>
          </a:p>
        </p:txBody>
      </p:sp>
      <p:sp>
        <p:nvSpPr>
          <p:cNvPr id="15361" name="Rectangle 1"/>
          <p:cNvSpPr>
            <a:spLocks noChangeArrowheads="1"/>
          </p:cNvSpPr>
          <p:nvPr/>
        </p:nvSpPr>
        <p:spPr bwMode="auto">
          <a:xfrm>
            <a:off x="8864184" y="449524"/>
            <a:ext cx="36576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1600" b="1" i="0" u="none" strike="noStrike" cap="none" normalizeH="0" baseline="0" dirty="0" smtClean="0">
                <a:ln>
                  <a:noFill/>
                </a:ln>
                <a:solidFill>
                  <a:srgbClr val="000000"/>
                </a:solidFill>
                <a:effectLst/>
                <a:latin typeface="Simplified Arabic" pitchFamily="18" charset="-78"/>
                <a:ea typeface="Times New Roman" pitchFamily="18" charset="0"/>
                <a:cs typeface="DecoType Naskh Swashes" pitchFamily="2" charset="-78"/>
              </a:rPr>
              <a:t> </a:t>
            </a:r>
            <a:r>
              <a:rPr kumimoji="0" lang="ar-IQ" sz="1600" b="1" i="0" u="none" strike="noStrike" cap="none" normalizeH="0" baseline="0" dirty="0" smtClean="0">
                <a:ln>
                  <a:noFill/>
                </a:ln>
                <a:effectLst/>
                <a:latin typeface="Simplified Arabic" pitchFamily="18" charset="-78"/>
                <a:ea typeface="Times New Roman" pitchFamily="18" charset="0"/>
                <a:cs typeface="DecoType Naskh Swashes" pitchFamily="2" charset="-78"/>
              </a:rPr>
              <a:t>      </a:t>
            </a:r>
            <a:r>
              <a:rPr kumimoji="0" lang="en-US" sz="1800" b="1" i="0" u="none" strike="noStrike" cap="none" normalizeH="0" baseline="0" dirty="0" smtClean="0">
                <a:ln>
                  <a:noFill/>
                </a:ln>
                <a:effectLst/>
                <a:latin typeface="Sakkal Majalla" pitchFamily="2" charset="-78"/>
                <a:ea typeface="Times New Roman" pitchFamily="18" charset="0"/>
                <a:cs typeface="Sakkal Majalla" pitchFamily="2" charset="-78"/>
              </a:rPr>
              <a:t>         </a:t>
            </a:r>
            <a:r>
              <a:rPr lang="ar-IQ" sz="2000" b="1" dirty="0" smtClean="0">
                <a:latin typeface="Sakkal Majalla" pitchFamily="2" charset="-78"/>
                <a:ea typeface="Times New Roman" pitchFamily="18" charset="0"/>
                <a:cs typeface="Sakkal Majalla" pitchFamily="2" charset="-78"/>
              </a:rPr>
              <a:t>        </a:t>
            </a:r>
            <a:r>
              <a:rPr lang="ar-IQ" sz="2800" b="1" dirty="0" smtClean="0">
                <a:latin typeface="Sakkal Majalla" pitchFamily="2" charset="-78"/>
                <a:ea typeface="Times New Roman" pitchFamily="18" charset="0"/>
                <a:cs typeface="Sakkal Majalla" pitchFamily="2" charset="-78"/>
              </a:rPr>
              <a:t>كلية المستقبل الجامعة</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effectLst/>
                <a:latin typeface="Sakkal Majalla" pitchFamily="2" charset="-78"/>
                <a:cs typeface="Sakkal Majalla" pitchFamily="2" charset="-78"/>
              </a:rPr>
              <a:t> </a:t>
            </a:r>
            <a:r>
              <a:rPr kumimoji="0" lang="ar-IQ" sz="2800" b="1" i="0" u="none" strike="noStrike" cap="none" normalizeH="0" dirty="0" smtClean="0">
                <a:ln>
                  <a:noFill/>
                </a:ln>
                <a:effectLst/>
                <a:latin typeface="Sakkal Majalla" pitchFamily="2" charset="-78"/>
                <a:cs typeface="Sakkal Majalla" pitchFamily="2" charset="-78"/>
              </a:rPr>
              <a:t>           </a:t>
            </a:r>
            <a:r>
              <a:rPr kumimoji="0" lang="ar-IQ" sz="2800" b="1" i="0" u="none" strike="noStrike" cap="none" normalizeH="0" baseline="0" dirty="0" smtClean="0">
                <a:ln>
                  <a:noFill/>
                </a:ln>
                <a:effectLst/>
                <a:latin typeface="Sakkal Majalla" pitchFamily="2" charset="-78"/>
                <a:cs typeface="Sakkal Majalla" pitchFamily="2" charset="-78"/>
              </a:rPr>
              <a:t>قسم</a:t>
            </a:r>
            <a:r>
              <a:rPr kumimoji="0" lang="ar-IQ" sz="2800" b="1" i="0" u="none" strike="noStrike" cap="none" normalizeH="0" dirty="0" smtClean="0">
                <a:ln>
                  <a:noFill/>
                </a:ln>
                <a:effectLst/>
                <a:latin typeface="Sakkal Majalla" pitchFamily="2" charset="-78"/>
                <a:cs typeface="Sakkal Majalla" pitchFamily="2" charset="-78"/>
              </a:rPr>
              <a:t> القانون</a:t>
            </a:r>
            <a:endParaRPr kumimoji="0" lang="ar-IQ" sz="2800" b="0" i="0" u="none" strike="noStrike" cap="none" normalizeH="0" baseline="0" dirty="0" smtClean="0">
              <a:ln>
                <a:noFill/>
              </a:ln>
              <a:effectLst/>
              <a:latin typeface="Arial" pitchFamily="34" charset="0"/>
              <a:cs typeface="Arial" pitchFamily="34" charset="0"/>
            </a:endParaRPr>
          </a:p>
        </p:txBody>
      </p:sp>
      <p:sp>
        <p:nvSpPr>
          <p:cNvPr id="15367" name="AutoShape 7" descr="نتيجة بحث الصور عن عقوبة الاعدام في العرا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1" name="AutoShape 11" descr="نتيجة بحث الصور عن عقوبة الاعدام في العرا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3" name="AutoShape 13" descr="نتيجة بحث الصور عن عقوبة الاعدام في العرا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 name="AutoShape 2" descr="نتيجة بحث الصور عن صور عن جرائم الرشوة"/>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4" descr="نتيجة بحث الصور عن صور عن جرائم الرشوة"/>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4674061"/>
            <a:ext cx="5801194" cy="21839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descr="نتيجة بحث الصور عن صور عن جرائم الرشوة"/>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01193" y="4674061"/>
            <a:ext cx="6390807" cy="21548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7318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ctrTitle"/>
          </p:nvPr>
        </p:nvSpPr>
        <p:spPr>
          <a:xfrm flipV="1">
            <a:off x="993494" y="-872197"/>
            <a:ext cx="7691718" cy="450166"/>
          </a:xfrm>
        </p:spPr>
        <p:txBody>
          <a:bodyPr>
            <a:normAutofit/>
          </a:bodyPr>
          <a:lstStyle/>
          <a:p>
            <a:endParaRPr lang="en-US" sz="2000" u="sng" dirty="0">
              <a:latin typeface="Arial" panose="020B0604020202020204" pitchFamily="34" charset="0"/>
              <a:cs typeface="Arial" panose="020B0604020202020204" pitchFamily="34" charset="0"/>
            </a:endParaRPr>
          </a:p>
        </p:txBody>
      </p:sp>
      <p:sp>
        <p:nvSpPr>
          <p:cNvPr id="3" name="عنوان فرعي 2"/>
          <p:cNvSpPr>
            <a:spLocks noGrp="1"/>
          </p:cNvSpPr>
          <p:nvPr>
            <p:ph type="subTitle" idx="1"/>
          </p:nvPr>
        </p:nvSpPr>
        <p:spPr>
          <a:xfrm>
            <a:off x="809469" y="942535"/>
            <a:ext cx="10388183" cy="4843668"/>
          </a:xfrm>
        </p:spPr>
        <p:txBody>
          <a:bodyPr>
            <a:normAutofit/>
          </a:bodyPr>
          <a:lstStyle/>
          <a:p>
            <a:pPr marR="0" lvl="0" algn="r" rtl="1">
              <a:spcBef>
                <a:spcPts val="0"/>
              </a:spcBef>
              <a:spcAft>
                <a:spcPts val="0"/>
              </a:spcAft>
            </a:pPr>
            <a:r>
              <a:rPr lang="ar-IQ" sz="3500" b="1" u="sng" dirty="0" smtClean="0">
                <a:solidFill>
                  <a:schemeClr val="tx1"/>
                </a:solidFill>
                <a:latin typeface="Times New Roman"/>
                <a:ea typeface="Times New Roman"/>
                <a:cs typeface="Simplified Arabic"/>
              </a:rPr>
              <a:t>4-</a:t>
            </a:r>
            <a:r>
              <a:rPr lang="ar-SA" sz="3500" b="1" u="sng" dirty="0" smtClean="0">
                <a:solidFill>
                  <a:schemeClr val="tx1"/>
                </a:solidFill>
                <a:latin typeface="Times New Roman"/>
                <a:ea typeface="Times New Roman"/>
                <a:cs typeface="Simplified Arabic"/>
              </a:rPr>
              <a:t>الركن </a:t>
            </a:r>
            <a:r>
              <a:rPr lang="ar-SA" sz="3500" b="1" u="sng" dirty="0">
                <a:solidFill>
                  <a:schemeClr val="tx1"/>
                </a:solidFill>
                <a:latin typeface="Times New Roman"/>
                <a:ea typeface="Times New Roman"/>
                <a:cs typeface="Simplified Arabic"/>
              </a:rPr>
              <a:t>المعنوي لجريمة المرتشي:</a:t>
            </a:r>
            <a:endParaRPr lang="en-US" sz="3500" u="sng" dirty="0">
              <a:solidFill>
                <a:schemeClr val="tx1"/>
              </a:solidFill>
              <a:latin typeface="Times New Roman"/>
              <a:ea typeface="Times New Roman"/>
            </a:endParaRPr>
          </a:p>
          <a:p>
            <a:pPr algn="r" rtl="1">
              <a:spcBef>
                <a:spcPts val="0"/>
              </a:spcBef>
              <a:spcAft>
                <a:spcPts val="0"/>
              </a:spcAft>
            </a:pPr>
            <a:r>
              <a:rPr lang="en-US" sz="2400" dirty="0">
                <a:solidFill>
                  <a:schemeClr val="tx1"/>
                </a:solidFill>
                <a:latin typeface="Simplified Arabic"/>
                <a:ea typeface="Times New Roman"/>
              </a:rPr>
              <a:t> </a:t>
            </a:r>
            <a:r>
              <a:rPr lang="ar-SA" sz="2400" dirty="0">
                <a:solidFill>
                  <a:schemeClr val="tx1"/>
                </a:solidFill>
                <a:latin typeface="Simplified Arabic"/>
                <a:ea typeface="Times New Roman"/>
              </a:rPr>
              <a:t>	</a:t>
            </a:r>
            <a:endParaRPr lang="ar-IQ" sz="2400" dirty="0" smtClean="0">
              <a:solidFill>
                <a:schemeClr val="tx1"/>
              </a:solidFill>
              <a:latin typeface="Simplified Arabic"/>
              <a:ea typeface="Times New Roman"/>
            </a:endParaRPr>
          </a:p>
          <a:p>
            <a:pPr algn="r" rtl="1">
              <a:spcBef>
                <a:spcPts val="0"/>
              </a:spcBef>
              <a:spcAft>
                <a:spcPts val="0"/>
              </a:spcAft>
            </a:pPr>
            <a:r>
              <a:rPr lang="ar-SA" sz="2400" dirty="0" smtClean="0">
                <a:solidFill>
                  <a:schemeClr val="tx1"/>
                </a:solidFill>
                <a:latin typeface="Arial" panose="020B0604020202020204" pitchFamily="34" charset="0"/>
                <a:ea typeface="Times New Roman"/>
                <a:cs typeface="Arial" panose="020B0604020202020204" pitchFamily="34" charset="0"/>
              </a:rPr>
              <a:t>ويسمى </a:t>
            </a:r>
            <a:r>
              <a:rPr lang="ar-SA" sz="2400" dirty="0">
                <a:solidFill>
                  <a:schemeClr val="tx1"/>
                </a:solidFill>
                <a:latin typeface="Arial" panose="020B0604020202020204" pitchFamily="34" charset="0"/>
                <a:ea typeface="Times New Roman"/>
                <a:cs typeface="Arial" panose="020B0604020202020204" pitchFamily="34" charset="0"/>
              </a:rPr>
              <a:t>بالقصد الجرمي والذي يعّرفه المشرّع العراقي في الفقرة (1) من المادة (33) من قانون العقوبات بأنه</a:t>
            </a:r>
            <a:r>
              <a:rPr lang="ar-SA" sz="2400" b="1" dirty="0">
                <a:solidFill>
                  <a:schemeClr val="tx1"/>
                </a:solidFill>
                <a:latin typeface="Arial" panose="020B0604020202020204" pitchFamily="34" charset="0"/>
                <a:ea typeface="Times New Roman"/>
                <a:cs typeface="Arial" panose="020B0604020202020204" pitchFamily="34" charset="0"/>
              </a:rPr>
              <a:t> ((توجيه الفاعل إرادته إلى </a:t>
            </a:r>
            <a:r>
              <a:rPr lang="ar-SA" sz="2400" b="1" dirty="0" err="1">
                <a:solidFill>
                  <a:schemeClr val="tx1"/>
                </a:solidFill>
                <a:latin typeface="Arial" panose="020B0604020202020204" pitchFamily="34" charset="0"/>
                <a:ea typeface="Times New Roman"/>
                <a:cs typeface="Arial" panose="020B0604020202020204" pitchFamily="34" charset="0"/>
              </a:rPr>
              <a:t>إرتكاب</a:t>
            </a:r>
            <a:r>
              <a:rPr lang="ar-SA" sz="2400" b="1" dirty="0">
                <a:solidFill>
                  <a:schemeClr val="tx1"/>
                </a:solidFill>
                <a:latin typeface="Arial" panose="020B0604020202020204" pitchFamily="34" charset="0"/>
                <a:ea typeface="Times New Roman"/>
                <a:cs typeface="Arial" panose="020B0604020202020204" pitchFamily="34" charset="0"/>
              </a:rPr>
              <a:t> الفعل المكون للجريمة هادفاً إلى نتيجة الجريمة التي وقعت أو أية نتيجة جرمية أخرى)).</a:t>
            </a:r>
            <a:endParaRPr lang="en-US" sz="2400" dirty="0">
              <a:solidFill>
                <a:schemeClr val="tx1"/>
              </a:solidFill>
              <a:latin typeface="Arial" panose="020B0604020202020204" pitchFamily="34" charset="0"/>
              <a:ea typeface="Times New Roman"/>
              <a:cs typeface="Arial" panose="020B0604020202020204" pitchFamily="34" charset="0"/>
            </a:endParaRPr>
          </a:p>
          <a:p>
            <a:pPr algn="r"/>
            <a:r>
              <a:rPr lang="ar-SA" sz="2400" dirty="0">
                <a:solidFill>
                  <a:schemeClr val="tx1"/>
                </a:solidFill>
                <a:latin typeface="Arial" panose="020B0604020202020204" pitchFamily="34" charset="0"/>
                <a:ea typeface="Times New Roman"/>
                <a:cs typeface="Arial" panose="020B0604020202020204" pitchFamily="34" charset="0"/>
              </a:rPr>
              <a:t>ويتحقق القصد الجرمي في جريمة المرتشي بتوافر علم الموظف أو المكلف بخدمة عامة بأن ما حصل عليه هو مقابل القيام بعمل أو الامتناع عن القيام عن عمل أو الإخلال بواجبات الوظيفة، فالقانون لا يعاقب الموظف على مجرد قبول العطية أو الفائدة أو الوعد، وإنما يعاقبه إذا كان ثمناً للقيام بعمل من أعمال وظيفته أو </a:t>
            </a:r>
            <a:r>
              <a:rPr lang="ar-SA" sz="2400" dirty="0" err="1">
                <a:solidFill>
                  <a:schemeClr val="tx1"/>
                </a:solidFill>
                <a:ea typeface="Times New Roman"/>
                <a:cs typeface="Simplified Arabic"/>
              </a:rPr>
              <a:t>الإمتناع</a:t>
            </a:r>
            <a:r>
              <a:rPr lang="ar-SA" sz="2400" dirty="0">
                <a:solidFill>
                  <a:schemeClr val="tx1"/>
                </a:solidFill>
                <a:ea typeface="Times New Roman"/>
                <a:cs typeface="Simplified Arabic"/>
              </a:rPr>
              <a:t> عنه أو </a:t>
            </a:r>
            <a:r>
              <a:rPr lang="ar-SA" sz="2400" dirty="0" smtClean="0">
                <a:solidFill>
                  <a:schemeClr val="tx1"/>
                </a:solidFill>
                <a:ea typeface="Times New Roman"/>
                <a:cs typeface="Simplified Arabic"/>
              </a:rPr>
              <a:t>الإخلال</a:t>
            </a:r>
            <a:r>
              <a:rPr lang="ar-IQ" sz="2400" dirty="0" smtClean="0">
                <a:solidFill>
                  <a:schemeClr val="tx1"/>
                </a:solidFill>
                <a:ea typeface="Times New Roman"/>
                <a:cs typeface="Simplified Arabic"/>
              </a:rPr>
              <a:t> به.</a:t>
            </a:r>
            <a:endParaRPr lang="en-US" sz="1400" dirty="0">
              <a:solidFill>
                <a:schemeClr val="tx1"/>
              </a:solidFill>
              <a:latin typeface="Arial" panose="020B0604020202020204" pitchFamily="34" charset="0"/>
              <a:cs typeface="Arial" panose="020B0604020202020204" pitchFamily="34" charset="0"/>
            </a:endParaRPr>
          </a:p>
        </p:txBody>
      </p:sp>
      <p:sp>
        <p:nvSpPr>
          <p:cNvPr id="5" name="عنصر نائب لرقم الشريحة 4"/>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18411504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729131" y="-2321169"/>
            <a:ext cx="6762903" cy="970672"/>
          </a:xfrm>
        </p:spPr>
        <p:txBody>
          <a:bodyPr>
            <a:normAutofit/>
          </a:bodyPr>
          <a:lstStyle/>
          <a:p>
            <a:pPr algn="ctr"/>
            <a:endParaRPr lang="en-US" sz="2400" dirty="0">
              <a:latin typeface="Arial" panose="020B0604020202020204" pitchFamily="34" charset="0"/>
              <a:cs typeface="Arial" panose="020B0604020202020204" pitchFamily="34" charset="0"/>
            </a:endParaRPr>
          </a:p>
        </p:txBody>
      </p:sp>
      <p:sp>
        <p:nvSpPr>
          <p:cNvPr id="3" name="عنوان فرعي 2"/>
          <p:cNvSpPr>
            <a:spLocks noGrp="1"/>
          </p:cNvSpPr>
          <p:nvPr>
            <p:ph type="subTitle" idx="1"/>
          </p:nvPr>
        </p:nvSpPr>
        <p:spPr>
          <a:xfrm>
            <a:off x="1064302" y="944380"/>
            <a:ext cx="10118360" cy="4841823"/>
          </a:xfrm>
        </p:spPr>
        <p:txBody>
          <a:bodyPr>
            <a:normAutofit fontScale="77500" lnSpcReduction="20000"/>
          </a:bodyPr>
          <a:lstStyle/>
          <a:p>
            <a:pPr algn="ctr"/>
            <a:endParaRPr lang="en-US" dirty="0" smtClean="0"/>
          </a:p>
          <a:p>
            <a:pPr algn="r" rtl="1">
              <a:spcBef>
                <a:spcPts val="0"/>
              </a:spcBef>
              <a:spcAft>
                <a:spcPts val="0"/>
              </a:spcAft>
            </a:pPr>
            <a:r>
              <a:rPr lang="ar-SA" sz="3800" b="1" u="sng" dirty="0">
                <a:solidFill>
                  <a:schemeClr val="tx1"/>
                </a:solidFill>
                <a:latin typeface="Times New Roman"/>
                <a:ea typeface="Times New Roman"/>
                <a:cs typeface="Simplified Arabic"/>
              </a:rPr>
              <a:t>عقوبة جريمة المرتشي:</a:t>
            </a:r>
            <a:endParaRPr lang="en-US" sz="3800" u="sng" dirty="0">
              <a:solidFill>
                <a:schemeClr val="tx1"/>
              </a:solidFill>
              <a:latin typeface="Times New Roman"/>
              <a:ea typeface="Times New Roman"/>
            </a:endParaRPr>
          </a:p>
          <a:p>
            <a:pPr algn="r" rtl="1">
              <a:spcBef>
                <a:spcPts val="0"/>
              </a:spcBef>
              <a:spcAft>
                <a:spcPts val="0"/>
              </a:spcAft>
            </a:pPr>
            <a:r>
              <a:rPr lang="ar-IQ" sz="2800" dirty="0">
                <a:solidFill>
                  <a:schemeClr val="tx1"/>
                </a:solidFill>
                <a:latin typeface="Times New Roman"/>
                <a:ea typeface="Times New Roman"/>
                <a:cs typeface="Simplified Arabic"/>
              </a:rPr>
              <a:t>	</a:t>
            </a:r>
            <a:endParaRPr lang="ar-IQ" sz="2800" dirty="0" smtClean="0">
              <a:solidFill>
                <a:schemeClr val="tx1"/>
              </a:solidFill>
              <a:latin typeface="Times New Roman"/>
              <a:ea typeface="Times New Roman"/>
              <a:cs typeface="Simplified Arabic"/>
            </a:endParaRPr>
          </a:p>
          <a:p>
            <a:pPr algn="r" rtl="1">
              <a:spcBef>
                <a:spcPts val="0"/>
              </a:spcBef>
              <a:spcAft>
                <a:spcPts val="0"/>
              </a:spcAft>
            </a:pPr>
            <a:r>
              <a:rPr lang="ar-IQ" sz="2800" dirty="0" smtClean="0">
                <a:solidFill>
                  <a:schemeClr val="tx1"/>
                </a:solidFill>
                <a:latin typeface="Times New Roman"/>
                <a:ea typeface="Times New Roman"/>
                <a:cs typeface="Simplified Arabic"/>
              </a:rPr>
              <a:t>يعاقب </a:t>
            </a:r>
            <a:r>
              <a:rPr lang="ar-IQ" sz="2800" dirty="0">
                <a:solidFill>
                  <a:schemeClr val="tx1"/>
                </a:solidFill>
                <a:latin typeface="Times New Roman"/>
                <a:ea typeface="Times New Roman"/>
                <a:cs typeface="Simplified Arabic"/>
              </a:rPr>
              <a:t>المرتشي بالعقوبة المقررة في الفقرة (1) من المادة (307) من قانون العقوبات وهي السجن مدة </a:t>
            </a:r>
            <a:r>
              <a:rPr lang="ar-IQ" sz="2800" b="1" dirty="0">
                <a:solidFill>
                  <a:schemeClr val="tx1"/>
                </a:solidFill>
                <a:latin typeface="Times New Roman"/>
                <a:ea typeface="Times New Roman"/>
                <a:cs typeface="Simplified Arabic"/>
              </a:rPr>
              <a:t>لا تزيد عن (10) سنوات أو بالحبس والغرامة على أن لا تقل عما طلب أو أعطى أو وعد به</a:t>
            </a:r>
            <a:r>
              <a:rPr lang="ar-IQ" sz="2800" dirty="0">
                <a:solidFill>
                  <a:schemeClr val="tx1"/>
                </a:solidFill>
                <a:latin typeface="Times New Roman"/>
                <a:ea typeface="Times New Roman"/>
                <a:cs typeface="Simplified Arabic"/>
              </a:rPr>
              <a:t>.</a:t>
            </a:r>
            <a:endParaRPr lang="en-US" sz="2800" dirty="0">
              <a:solidFill>
                <a:schemeClr val="tx1"/>
              </a:solidFill>
              <a:latin typeface="Times New Roman"/>
              <a:ea typeface="Times New Roman"/>
            </a:endParaRPr>
          </a:p>
          <a:p>
            <a:pPr indent="457200" algn="r" rtl="1">
              <a:spcBef>
                <a:spcPts val="0"/>
              </a:spcBef>
              <a:spcAft>
                <a:spcPts val="0"/>
              </a:spcAft>
            </a:pPr>
            <a:endParaRPr lang="ar-IQ" sz="2800" dirty="0" smtClean="0">
              <a:solidFill>
                <a:schemeClr val="tx1"/>
              </a:solidFill>
              <a:latin typeface="Times New Roman"/>
              <a:ea typeface="Times New Roman"/>
              <a:cs typeface="Simplified Arabic"/>
            </a:endParaRPr>
          </a:p>
          <a:p>
            <a:pPr indent="457200" algn="r" rtl="1">
              <a:spcBef>
                <a:spcPts val="0"/>
              </a:spcBef>
              <a:spcAft>
                <a:spcPts val="0"/>
              </a:spcAft>
            </a:pPr>
            <a:r>
              <a:rPr lang="ar-IQ" sz="2800" dirty="0" smtClean="0">
                <a:solidFill>
                  <a:schemeClr val="tx1"/>
                </a:solidFill>
                <a:latin typeface="Times New Roman"/>
                <a:ea typeface="Times New Roman"/>
                <a:cs typeface="Simplified Arabic"/>
              </a:rPr>
              <a:t>وإذا </a:t>
            </a:r>
            <a:r>
              <a:rPr lang="ar-IQ" sz="2800" dirty="0" err="1">
                <a:solidFill>
                  <a:schemeClr val="tx1"/>
                </a:solidFill>
                <a:latin typeface="Times New Roman"/>
                <a:ea typeface="Times New Roman"/>
                <a:cs typeface="Simplified Arabic"/>
              </a:rPr>
              <a:t>أنطبقت</a:t>
            </a:r>
            <a:r>
              <a:rPr lang="ar-IQ" sz="2800" dirty="0">
                <a:solidFill>
                  <a:schemeClr val="tx1"/>
                </a:solidFill>
                <a:latin typeface="Times New Roman"/>
                <a:ea typeface="Times New Roman"/>
                <a:cs typeface="Simplified Arabic"/>
              </a:rPr>
              <a:t> جريمته على نص الفقرة (2) من المادة (307) أي إذا حصل الطلب أو القبول أو الأخذ بعد أداء العمل أو </a:t>
            </a:r>
            <a:r>
              <a:rPr lang="ar-IQ" sz="2800" dirty="0" err="1">
                <a:solidFill>
                  <a:schemeClr val="tx1"/>
                </a:solidFill>
                <a:latin typeface="Times New Roman"/>
                <a:ea typeface="Times New Roman"/>
                <a:cs typeface="Simplified Arabic"/>
              </a:rPr>
              <a:t>الإمتناع</a:t>
            </a:r>
            <a:r>
              <a:rPr lang="ar-IQ" sz="2800" dirty="0">
                <a:solidFill>
                  <a:schemeClr val="tx1"/>
                </a:solidFill>
                <a:latin typeface="Times New Roman"/>
                <a:ea typeface="Times New Roman"/>
                <a:cs typeface="Simplified Arabic"/>
              </a:rPr>
              <a:t> عنه أو الإخلال بواجبات الوظيفة بقصد المكافأة على ما وقع من ذلك فتكون العقوبة السجن مدة </a:t>
            </a:r>
            <a:r>
              <a:rPr lang="ar-IQ" sz="2800" b="1" dirty="0">
                <a:solidFill>
                  <a:schemeClr val="tx1"/>
                </a:solidFill>
                <a:latin typeface="Times New Roman"/>
                <a:ea typeface="Times New Roman"/>
                <a:cs typeface="Simplified Arabic"/>
              </a:rPr>
              <a:t>لا تزيد على (7) سنوات أو بالحبس</a:t>
            </a:r>
            <a:r>
              <a:rPr lang="ar-IQ" sz="2800" dirty="0">
                <a:solidFill>
                  <a:schemeClr val="tx1"/>
                </a:solidFill>
                <a:latin typeface="Times New Roman"/>
                <a:ea typeface="Times New Roman"/>
                <a:cs typeface="Simplified Arabic"/>
              </a:rPr>
              <a:t>.</a:t>
            </a:r>
            <a:endParaRPr lang="en-US" sz="2800" dirty="0">
              <a:solidFill>
                <a:schemeClr val="tx1"/>
              </a:solidFill>
              <a:latin typeface="Times New Roman"/>
              <a:ea typeface="Times New Roman"/>
            </a:endParaRPr>
          </a:p>
          <a:p>
            <a:pPr indent="457200" algn="r" rtl="1">
              <a:spcBef>
                <a:spcPts val="0"/>
              </a:spcBef>
              <a:spcAft>
                <a:spcPts val="0"/>
              </a:spcAft>
            </a:pPr>
            <a:endParaRPr lang="ar-IQ" sz="2800" dirty="0" smtClean="0">
              <a:solidFill>
                <a:schemeClr val="tx1"/>
              </a:solidFill>
              <a:latin typeface="Times New Roman"/>
              <a:ea typeface="Times New Roman"/>
              <a:cs typeface="Simplified Arabic"/>
            </a:endParaRPr>
          </a:p>
          <a:p>
            <a:pPr indent="457200" algn="r" rtl="1">
              <a:spcBef>
                <a:spcPts val="0"/>
              </a:spcBef>
              <a:spcAft>
                <a:spcPts val="0"/>
              </a:spcAft>
            </a:pPr>
            <a:r>
              <a:rPr lang="ar-IQ" sz="2800" dirty="0" smtClean="0">
                <a:solidFill>
                  <a:schemeClr val="tx1"/>
                </a:solidFill>
                <a:latin typeface="Times New Roman"/>
                <a:ea typeface="Times New Roman"/>
                <a:cs typeface="Simplified Arabic"/>
              </a:rPr>
              <a:t>أما </a:t>
            </a:r>
            <a:r>
              <a:rPr lang="ar-IQ" sz="2800" dirty="0">
                <a:solidFill>
                  <a:schemeClr val="tx1"/>
                </a:solidFill>
                <a:latin typeface="Times New Roman"/>
                <a:ea typeface="Times New Roman"/>
                <a:cs typeface="Simplified Arabic"/>
              </a:rPr>
              <a:t>إذا </a:t>
            </a:r>
            <a:r>
              <a:rPr lang="ar-IQ" sz="2800" dirty="0" err="1">
                <a:solidFill>
                  <a:schemeClr val="tx1"/>
                </a:solidFill>
                <a:latin typeface="Times New Roman"/>
                <a:ea typeface="Times New Roman"/>
                <a:cs typeface="Simplified Arabic"/>
              </a:rPr>
              <a:t>أنطبقت</a:t>
            </a:r>
            <a:r>
              <a:rPr lang="ar-IQ" sz="2800" dirty="0">
                <a:solidFill>
                  <a:schemeClr val="tx1"/>
                </a:solidFill>
                <a:latin typeface="Times New Roman"/>
                <a:ea typeface="Times New Roman"/>
                <a:cs typeface="Simplified Arabic"/>
              </a:rPr>
              <a:t> جريمة المرتشي على (308) في حال زعم أو اعتقد خطأ أن العمل يدخل ضمن </a:t>
            </a:r>
            <a:r>
              <a:rPr lang="ar-IQ" sz="2800" dirty="0" err="1">
                <a:solidFill>
                  <a:schemeClr val="tx1"/>
                </a:solidFill>
                <a:latin typeface="Times New Roman"/>
                <a:ea typeface="Times New Roman"/>
                <a:cs typeface="Simplified Arabic"/>
              </a:rPr>
              <a:t>إختصاص</a:t>
            </a:r>
            <a:r>
              <a:rPr lang="ar-IQ" sz="2800" dirty="0">
                <a:solidFill>
                  <a:schemeClr val="tx1"/>
                </a:solidFill>
                <a:latin typeface="Times New Roman"/>
                <a:ea typeface="Times New Roman"/>
                <a:cs typeface="Simplified Arabic"/>
              </a:rPr>
              <a:t> وظيفته ففي هذه الحالة تكون العقوبة مدة </a:t>
            </a:r>
            <a:r>
              <a:rPr lang="ar-IQ" sz="2800" b="1" dirty="0">
                <a:solidFill>
                  <a:schemeClr val="tx1"/>
                </a:solidFill>
                <a:latin typeface="Times New Roman"/>
                <a:ea typeface="Times New Roman"/>
                <a:cs typeface="Simplified Arabic"/>
              </a:rPr>
              <a:t>لا تزيد على (7) سنوات أو بالحبس والغرامة على أن لا تقل عما طلب أو اعطى أو وعد به.</a:t>
            </a:r>
            <a:endParaRPr lang="en-US" sz="2800" dirty="0">
              <a:solidFill>
                <a:schemeClr val="tx1"/>
              </a:solidFill>
              <a:latin typeface="Times New Roman"/>
              <a:ea typeface="Times New Roman"/>
            </a:endParaRPr>
          </a:p>
          <a:p>
            <a:pPr indent="457200" algn="r" rtl="1">
              <a:spcBef>
                <a:spcPts val="0"/>
              </a:spcBef>
              <a:spcAft>
                <a:spcPts val="0"/>
              </a:spcAft>
            </a:pPr>
            <a:endParaRPr lang="ar-IQ" sz="2800" dirty="0" smtClean="0">
              <a:solidFill>
                <a:schemeClr val="tx1"/>
              </a:solidFill>
              <a:latin typeface="Times New Roman"/>
              <a:ea typeface="Times New Roman"/>
              <a:cs typeface="Simplified Arabic"/>
            </a:endParaRPr>
          </a:p>
          <a:p>
            <a:pPr indent="457200" algn="r" rtl="1">
              <a:spcBef>
                <a:spcPts val="0"/>
              </a:spcBef>
              <a:spcAft>
                <a:spcPts val="0"/>
              </a:spcAft>
            </a:pPr>
            <a:r>
              <a:rPr lang="ar-IQ" sz="2800" dirty="0" smtClean="0">
                <a:solidFill>
                  <a:schemeClr val="tx1"/>
                </a:solidFill>
                <a:latin typeface="Times New Roman"/>
                <a:ea typeface="Times New Roman"/>
                <a:cs typeface="Simplified Arabic"/>
              </a:rPr>
              <a:t>ويحكم </a:t>
            </a:r>
            <a:r>
              <a:rPr lang="ar-IQ" sz="2800" dirty="0">
                <a:solidFill>
                  <a:schemeClr val="tx1"/>
                </a:solidFill>
                <a:latin typeface="Times New Roman"/>
                <a:ea typeface="Times New Roman"/>
                <a:cs typeface="Simplified Arabic"/>
              </a:rPr>
              <a:t>في الحالات المتقدمة إضافة إلى ما ذكر بمصادرة العطية التي طلبها الموظف أو المكلف بخدمة عامة أو التي عرضت عليه طبقاً لأحكام المادة (314) من قانون العقوبات.</a:t>
            </a:r>
            <a:endParaRPr lang="en-US" sz="2800" dirty="0">
              <a:solidFill>
                <a:schemeClr val="tx1"/>
              </a:solidFill>
              <a:latin typeface="Times New Roman"/>
              <a:ea typeface="Times New Roman"/>
            </a:endParaRPr>
          </a:p>
          <a:p>
            <a:pPr indent="457200" algn="r" rtl="1">
              <a:spcBef>
                <a:spcPts val="0"/>
              </a:spcBef>
              <a:spcAft>
                <a:spcPts val="0"/>
              </a:spcAft>
            </a:pPr>
            <a:r>
              <a:rPr lang="en-US" sz="2800" dirty="0">
                <a:solidFill>
                  <a:schemeClr val="tx1"/>
                </a:solidFill>
                <a:latin typeface="Simplified Arabic"/>
                <a:ea typeface="Times New Roman"/>
              </a:rPr>
              <a:t> </a:t>
            </a:r>
            <a:endParaRPr lang="en-US" sz="2800" dirty="0">
              <a:solidFill>
                <a:schemeClr val="tx1"/>
              </a:solidFill>
              <a:latin typeface="Times New Roman"/>
              <a:ea typeface="Times New Roman"/>
            </a:endParaRPr>
          </a:p>
          <a:p>
            <a:pPr algn="r" rtl="1"/>
            <a:endParaRPr lang="en-US" sz="2800" dirty="0">
              <a:solidFill>
                <a:schemeClr val="tx1"/>
              </a:solidFill>
            </a:endParaRPr>
          </a:p>
        </p:txBody>
      </p:sp>
      <p:sp>
        <p:nvSpPr>
          <p:cNvPr id="7" name="عنصر نائب لرقم الشريحة 6"/>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30498254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27028" y="599607"/>
            <a:ext cx="6280880" cy="764498"/>
          </a:xfrm>
        </p:spPr>
        <p:txBody>
          <a:bodyPr>
            <a:normAutofit fontScale="90000"/>
          </a:bodyPr>
          <a:lstStyle/>
          <a:p>
            <a:pPr algn="r"/>
            <a:r>
              <a:rPr lang="ar-IQ" dirty="0" smtClean="0"/>
              <a:t>جريمة الراشي:</a:t>
            </a:r>
            <a:br>
              <a:rPr lang="ar-IQ" dirty="0" smtClean="0"/>
            </a:br>
            <a:endParaRPr lang="en-US" dirty="0"/>
          </a:p>
        </p:txBody>
      </p:sp>
      <p:sp>
        <p:nvSpPr>
          <p:cNvPr id="3" name="عنصر نائب للمحتوى 2"/>
          <p:cNvSpPr>
            <a:spLocks noGrp="1"/>
          </p:cNvSpPr>
          <p:nvPr>
            <p:ph idx="1"/>
          </p:nvPr>
        </p:nvSpPr>
        <p:spPr>
          <a:xfrm>
            <a:off x="899410" y="1049311"/>
            <a:ext cx="9893508" cy="4420989"/>
          </a:xfrm>
        </p:spPr>
        <p:txBody>
          <a:bodyPr>
            <a:normAutofit/>
          </a:bodyPr>
          <a:lstStyle/>
          <a:p>
            <a:pPr marL="457200" marR="0" algn="just" rtl="1">
              <a:spcBef>
                <a:spcPts val="0"/>
              </a:spcBef>
              <a:spcAft>
                <a:spcPts val="0"/>
              </a:spcAft>
            </a:pPr>
            <a:r>
              <a:rPr lang="ar-IQ" sz="2600" dirty="0">
                <a:solidFill>
                  <a:schemeClr val="tx1"/>
                </a:solidFill>
                <a:latin typeface="Times New Roman"/>
                <a:ea typeface="Times New Roman"/>
                <a:cs typeface="Simplified Arabic"/>
              </a:rPr>
              <a:t>تنص المادة (310) من قانون العقوبات على ما يلي:</a:t>
            </a:r>
            <a:endParaRPr lang="en-US" sz="2600" dirty="0">
              <a:solidFill>
                <a:schemeClr val="tx1"/>
              </a:solidFill>
              <a:latin typeface="Times New Roman"/>
              <a:ea typeface="Times New Roman"/>
            </a:endParaRPr>
          </a:p>
          <a:p>
            <a:pPr marL="0" marR="0" algn="r" rtl="1">
              <a:spcBef>
                <a:spcPts val="0"/>
              </a:spcBef>
              <a:spcAft>
                <a:spcPts val="0"/>
              </a:spcAft>
            </a:pPr>
            <a:r>
              <a:rPr lang="ar-IQ" sz="1800" b="1" dirty="0" smtClean="0">
                <a:latin typeface="Times New Roman"/>
                <a:ea typeface="Times New Roman"/>
                <a:cs typeface="Simplified Arabic"/>
              </a:rPr>
              <a:t>((</a:t>
            </a:r>
            <a:r>
              <a:rPr lang="ar-IQ" sz="2400" b="1" dirty="0" smtClean="0">
                <a:solidFill>
                  <a:schemeClr val="tx1"/>
                </a:solidFill>
                <a:latin typeface="Times New Roman"/>
                <a:ea typeface="Times New Roman"/>
                <a:cs typeface="Simplified Arabic"/>
              </a:rPr>
              <a:t>كل </a:t>
            </a:r>
            <a:r>
              <a:rPr lang="ar-IQ" sz="2400" b="1" dirty="0">
                <a:solidFill>
                  <a:schemeClr val="tx1"/>
                </a:solidFill>
                <a:latin typeface="Times New Roman"/>
                <a:ea typeface="Times New Roman"/>
                <a:cs typeface="Simplified Arabic"/>
              </a:rPr>
              <a:t>من أعطى أو قدم أو عرض أو وعد بأن يعطي لموظف أو مكلف بخدمة عامة شيئاً مما نصت عليه المادة (308) عد راشياً، ويعاقب الراشي بالعقوبة المقررة قانوناً للمرتشي)).</a:t>
            </a:r>
            <a:endParaRPr lang="en-US" sz="2400" dirty="0">
              <a:solidFill>
                <a:schemeClr val="tx1"/>
              </a:solidFill>
              <a:latin typeface="Times New Roman"/>
              <a:ea typeface="Times New Roman"/>
            </a:endParaRPr>
          </a:p>
          <a:p>
            <a:pPr marL="0" marR="0" algn="r" rtl="1">
              <a:spcBef>
                <a:spcPts val="0"/>
              </a:spcBef>
              <a:spcAft>
                <a:spcPts val="0"/>
              </a:spcAft>
            </a:pPr>
            <a:r>
              <a:rPr lang="ar-IQ" sz="2400" dirty="0">
                <a:solidFill>
                  <a:schemeClr val="tx1"/>
                </a:solidFill>
                <a:latin typeface="Times New Roman"/>
                <a:ea typeface="Times New Roman"/>
                <a:cs typeface="Simplified Arabic"/>
              </a:rPr>
              <a:t>كما تنص المادة (13) على ما يلي:</a:t>
            </a:r>
            <a:endParaRPr lang="en-US" sz="2400" dirty="0">
              <a:solidFill>
                <a:schemeClr val="tx1"/>
              </a:solidFill>
              <a:latin typeface="Times New Roman"/>
              <a:ea typeface="Times New Roman"/>
            </a:endParaRPr>
          </a:p>
          <a:p>
            <a:pPr marL="0" marR="0" algn="r" rtl="1">
              <a:spcBef>
                <a:spcPts val="0"/>
              </a:spcBef>
              <a:spcAft>
                <a:spcPts val="0"/>
              </a:spcAft>
            </a:pPr>
            <a:r>
              <a:rPr lang="ar-IQ" sz="2400" b="1" dirty="0">
                <a:solidFill>
                  <a:schemeClr val="tx1"/>
                </a:solidFill>
                <a:latin typeface="Times New Roman"/>
                <a:ea typeface="Times New Roman"/>
                <a:cs typeface="Simplified Arabic"/>
              </a:rPr>
              <a:t>(( يعاقب بالحبس أو بالغرامة كل من عرض رشوة على موظف أو مكلف بخدمة عامة ولم تُقبل منه)).</a:t>
            </a:r>
            <a:endParaRPr lang="en-US" sz="2400" dirty="0">
              <a:solidFill>
                <a:schemeClr val="tx1"/>
              </a:solidFill>
              <a:latin typeface="Times New Roman"/>
              <a:ea typeface="Times New Roman"/>
            </a:endParaRPr>
          </a:p>
          <a:p>
            <a:pPr marL="0" marR="0" algn="r" rtl="1">
              <a:spcBef>
                <a:spcPts val="0"/>
              </a:spcBef>
              <a:spcAft>
                <a:spcPts val="0"/>
              </a:spcAft>
            </a:pPr>
            <a:r>
              <a:rPr lang="ar-IQ" sz="2400" dirty="0">
                <a:solidFill>
                  <a:schemeClr val="tx1"/>
                </a:solidFill>
                <a:latin typeface="Times New Roman"/>
                <a:ea typeface="Times New Roman"/>
                <a:cs typeface="Simplified Arabic"/>
              </a:rPr>
              <a:t>من تحليل هذين النصين يتضح لنا أن لجريمة الراشي ثلاثة أركان هي:</a:t>
            </a:r>
            <a:endParaRPr lang="en-US" sz="2400" dirty="0">
              <a:solidFill>
                <a:schemeClr val="tx1"/>
              </a:solidFill>
              <a:latin typeface="Times New Roman"/>
              <a:ea typeface="Times New Roman"/>
            </a:endParaRPr>
          </a:p>
          <a:p>
            <a:pPr marL="342900" marR="0" lvl="0" indent="-342900" algn="r" rtl="1">
              <a:spcBef>
                <a:spcPts val="0"/>
              </a:spcBef>
              <a:spcAft>
                <a:spcPts val="0"/>
              </a:spcAft>
              <a:buFont typeface="+mj-lt"/>
              <a:buAutoNum type="arabicPeriod"/>
            </a:pPr>
            <a:r>
              <a:rPr lang="ar-IQ" sz="2400" dirty="0">
                <a:solidFill>
                  <a:schemeClr val="tx1"/>
                </a:solidFill>
                <a:latin typeface="Simplified Arabic"/>
                <a:ea typeface="Times New Roman"/>
                <a:cs typeface="Simplified Arabic"/>
              </a:rPr>
              <a:t>الركن المادي: ويتمثل بإعطاء أو تقديم أو عرض أو وعد لإعطاء عطية أو منفعة أو ميزة.</a:t>
            </a:r>
            <a:endParaRPr lang="en-US" sz="2400" dirty="0">
              <a:solidFill>
                <a:schemeClr val="tx1"/>
              </a:solidFill>
              <a:latin typeface="Simplified Arabic"/>
              <a:ea typeface="Times New Roman"/>
              <a:cs typeface="Simplified Arabic"/>
            </a:endParaRPr>
          </a:p>
          <a:p>
            <a:pPr marL="342900" marR="0" lvl="0" indent="-342900" algn="r" rtl="1">
              <a:spcBef>
                <a:spcPts val="0"/>
              </a:spcBef>
              <a:spcAft>
                <a:spcPts val="0"/>
              </a:spcAft>
              <a:buFont typeface="+mj-lt"/>
              <a:buAutoNum type="arabicPeriod"/>
            </a:pPr>
            <a:r>
              <a:rPr lang="ar-IQ" sz="2400" dirty="0">
                <a:solidFill>
                  <a:schemeClr val="tx1"/>
                </a:solidFill>
                <a:latin typeface="Simplified Arabic"/>
                <a:ea typeface="Times New Roman"/>
                <a:cs typeface="Simplified Arabic"/>
              </a:rPr>
              <a:t>أن يكون الإعطاء أو التقديم أو العرض أو الوعد لموظف أو مكلف بخدمة عامة.</a:t>
            </a:r>
            <a:endParaRPr lang="en-US" sz="2400" dirty="0">
              <a:solidFill>
                <a:schemeClr val="tx1"/>
              </a:solidFill>
              <a:latin typeface="Simplified Arabic"/>
              <a:ea typeface="Times New Roman"/>
              <a:cs typeface="Simplified Arabic"/>
            </a:endParaRPr>
          </a:p>
          <a:p>
            <a:pPr marL="342900" marR="0" lvl="0" indent="-342900" algn="r" rtl="1">
              <a:spcBef>
                <a:spcPts val="0"/>
              </a:spcBef>
              <a:spcAft>
                <a:spcPts val="0"/>
              </a:spcAft>
              <a:buFont typeface="+mj-lt"/>
              <a:buAutoNum type="arabicPeriod"/>
            </a:pPr>
            <a:r>
              <a:rPr lang="ar-IQ" sz="2400" dirty="0">
                <a:solidFill>
                  <a:schemeClr val="tx1"/>
                </a:solidFill>
                <a:latin typeface="Simplified Arabic"/>
                <a:ea typeface="Times New Roman"/>
                <a:cs typeface="Simplified Arabic"/>
              </a:rPr>
              <a:t>أن يكون ذلك لغرض من الأغراض المذكورة في المادة (308</a:t>
            </a:r>
            <a:r>
              <a:rPr lang="ar-IQ" sz="2400" dirty="0" smtClean="0">
                <a:solidFill>
                  <a:schemeClr val="tx1"/>
                </a:solidFill>
                <a:latin typeface="Simplified Arabic"/>
                <a:ea typeface="Times New Roman"/>
                <a:cs typeface="Simplified Arabic"/>
              </a:rPr>
              <a:t>).</a:t>
            </a:r>
            <a:endParaRPr lang="en-US" sz="2400" dirty="0">
              <a:solidFill>
                <a:schemeClr val="tx1"/>
              </a:solidFill>
            </a:endParaRPr>
          </a:p>
        </p:txBody>
      </p:sp>
      <p:sp>
        <p:nvSpPr>
          <p:cNvPr id="4" name="عنصر نائب لرقم الشريحة 3"/>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1939479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747542" y="1109273"/>
            <a:ext cx="7644982" cy="569625"/>
          </a:xfrm>
        </p:spPr>
        <p:txBody>
          <a:bodyPr>
            <a:normAutofit fontScale="90000"/>
          </a:bodyPr>
          <a:lstStyle/>
          <a:p>
            <a:pPr algn="r" rtl="1"/>
            <a:r>
              <a:rPr lang="ar-IQ" u="sng" dirty="0" smtClean="0"/>
              <a:t>عقوبة جريمة الراشي:</a:t>
            </a:r>
            <a:br>
              <a:rPr lang="ar-IQ" u="sng" dirty="0" smtClean="0"/>
            </a:br>
            <a:endParaRPr lang="en-US" u="sng" dirty="0"/>
          </a:p>
        </p:txBody>
      </p:sp>
      <p:sp>
        <p:nvSpPr>
          <p:cNvPr id="3" name="عنصر نائب للمحتوى 2"/>
          <p:cNvSpPr>
            <a:spLocks noGrp="1"/>
          </p:cNvSpPr>
          <p:nvPr>
            <p:ph idx="1"/>
          </p:nvPr>
        </p:nvSpPr>
        <p:spPr>
          <a:xfrm>
            <a:off x="1439056" y="1903751"/>
            <a:ext cx="9863528" cy="2563318"/>
          </a:xfrm>
        </p:spPr>
        <p:txBody>
          <a:bodyPr>
            <a:normAutofit/>
          </a:bodyPr>
          <a:lstStyle/>
          <a:p>
            <a:pPr marL="0" marR="0" indent="457200" algn="just" rtl="1">
              <a:spcBef>
                <a:spcPts val="0"/>
              </a:spcBef>
              <a:spcAft>
                <a:spcPts val="0"/>
              </a:spcAft>
            </a:pPr>
            <a:r>
              <a:rPr lang="ar-IQ" sz="3200" dirty="0" smtClean="0">
                <a:solidFill>
                  <a:schemeClr val="tx1"/>
                </a:solidFill>
                <a:latin typeface="Times New Roman"/>
                <a:ea typeface="Times New Roman"/>
                <a:cs typeface="Simplified Arabic"/>
              </a:rPr>
              <a:t>عاقب </a:t>
            </a:r>
            <a:r>
              <a:rPr lang="ar-IQ" sz="3200" dirty="0">
                <a:solidFill>
                  <a:schemeClr val="tx1"/>
                </a:solidFill>
                <a:latin typeface="Times New Roman"/>
                <a:ea typeface="Times New Roman"/>
                <a:cs typeface="Simplified Arabic"/>
              </a:rPr>
              <a:t>المشّرع العراقي على جريمة الراشي بالعقوبة المقررة قانوناً لجريمة المرتشي والتي سبق الكلام عنها، أما في حالة كون عرض الرشوة على الموظف أو المكلف بخدمة عامة لم تلاقي قبولاً منه ففي هذه الحالة يعاقب بالحبس أو بالغرامة .</a:t>
            </a:r>
            <a:endParaRPr lang="en-US" sz="3200" dirty="0">
              <a:solidFill>
                <a:schemeClr val="tx1"/>
              </a:solidFill>
              <a:latin typeface="Times New Roman"/>
              <a:ea typeface="Times New Roman"/>
            </a:endParaRPr>
          </a:p>
          <a:p>
            <a:pPr marL="0" marR="0" indent="0" algn="just" rtl="1">
              <a:spcBef>
                <a:spcPts val="0"/>
              </a:spcBef>
              <a:spcAft>
                <a:spcPts val="0"/>
              </a:spcAft>
              <a:buNone/>
            </a:pPr>
            <a:endParaRPr lang="en-US" sz="3200" dirty="0">
              <a:solidFill>
                <a:schemeClr val="tx1"/>
              </a:solidFill>
              <a:latin typeface="Times New Roman"/>
              <a:ea typeface="Times New Roman"/>
            </a:endParaRPr>
          </a:p>
          <a:p>
            <a:pPr algn="r" rtl="1"/>
            <a:endParaRPr lang="en-US" sz="3200" dirty="0"/>
          </a:p>
        </p:txBody>
      </p:sp>
      <p:sp>
        <p:nvSpPr>
          <p:cNvPr id="4" name="عنصر نائب لرقم الشريحة 3"/>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3374422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132944" y="974361"/>
            <a:ext cx="7974766" cy="659567"/>
          </a:xfrm>
        </p:spPr>
        <p:txBody>
          <a:bodyPr>
            <a:normAutofit/>
          </a:bodyPr>
          <a:lstStyle/>
          <a:p>
            <a:pPr algn="r" rtl="1"/>
            <a:r>
              <a:rPr lang="ar-IQ" u="sng" dirty="0" smtClean="0"/>
              <a:t>حالات الإعفاء من العقوبة</a:t>
            </a:r>
            <a:r>
              <a:rPr lang="ar-IQ" dirty="0" smtClean="0"/>
              <a:t>:</a:t>
            </a:r>
            <a:endParaRPr lang="en-US" dirty="0"/>
          </a:p>
        </p:txBody>
      </p:sp>
      <p:sp>
        <p:nvSpPr>
          <p:cNvPr id="3" name="عنصر نائب للمحتوى 2"/>
          <p:cNvSpPr>
            <a:spLocks noGrp="1"/>
          </p:cNvSpPr>
          <p:nvPr>
            <p:ph idx="1"/>
          </p:nvPr>
        </p:nvSpPr>
        <p:spPr>
          <a:xfrm>
            <a:off x="684211" y="2098623"/>
            <a:ext cx="10393519" cy="3942413"/>
          </a:xfrm>
        </p:spPr>
        <p:txBody>
          <a:bodyPr>
            <a:noAutofit/>
          </a:bodyPr>
          <a:lstStyle/>
          <a:p>
            <a:pPr marL="0" marR="0" indent="457200" algn="just" rtl="1">
              <a:spcBef>
                <a:spcPts val="0"/>
              </a:spcBef>
              <a:spcAft>
                <a:spcPts val="0"/>
              </a:spcAft>
            </a:pPr>
            <a:r>
              <a:rPr lang="ar-IQ" sz="2800" dirty="0">
                <a:solidFill>
                  <a:schemeClr val="tx1"/>
                </a:solidFill>
                <a:latin typeface="Times New Roman"/>
                <a:ea typeface="Times New Roman"/>
                <a:cs typeface="Simplified Arabic"/>
              </a:rPr>
              <a:t>تنص المادة (311) من قانون العقوبات على ما يأتي:</a:t>
            </a:r>
            <a:endParaRPr lang="en-US" sz="2800" dirty="0">
              <a:solidFill>
                <a:schemeClr val="tx1"/>
              </a:solidFill>
              <a:latin typeface="Times New Roman"/>
              <a:ea typeface="Times New Roman"/>
            </a:endParaRPr>
          </a:p>
          <a:p>
            <a:pPr marL="0" marR="0" algn="just" rtl="1">
              <a:spcBef>
                <a:spcPts val="0"/>
              </a:spcBef>
              <a:spcAft>
                <a:spcPts val="0"/>
              </a:spcAft>
            </a:pPr>
            <a:r>
              <a:rPr lang="ar-IQ" sz="2800" dirty="0">
                <a:solidFill>
                  <a:schemeClr val="tx1"/>
                </a:solidFill>
                <a:latin typeface="Times New Roman"/>
                <a:ea typeface="Times New Roman"/>
                <a:cs typeface="Simplified Arabic"/>
              </a:rPr>
              <a:t>(( </a:t>
            </a:r>
            <a:r>
              <a:rPr lang="ar-IQ" sz="2800" b="1" dirty="0">
                <a:solidFill>
                  <a:schemeClr val="tx1"/>
                </a:solidFill>
                <a:latin typeface="Times New Roman"/>
                <a:ea typeface="Times New Roman"/>
                <a:cs typeface="Simplified Arabic"/>
              </a:rPr>
              <a:t>يعفى الراشي من العقوبة إذا بادر بإبلاغ السلطات القضائية أو الإدارية بالجريمة أو </a:t>
            </a:r>
            <a:r>
              <a:rPr lang="ar-IQ" sz="2800" b="1" dirty="0" err="1">
                <a:solidFill>
                  <a:schemeClr val="tx1"/>
                </a:solidFill>
                <a:latin typeface="Times New Roman"/>
                <a:ea typeface="Times New Roman"/>
                <a:cs typeface="Simplified Arabic"/>
              </a:rPr>
              <a:t>إعترف</a:t>
            </a:r>
            <a:r>
              <a:rPr lang="ar-IQ" sz="2800" b="1" dirty="0">
                <a:solidFill>
                  <a:schemeClr val="tx1"/>
                </a:solidFill>
                <a:latin typeface="Times New Roman"/>
                <a:ea typeface="Times New Roman"/>
                <a:cs typeface="Simplified Arabic"/>
              </a:rPr>
              <a:t> بها قبل </a:t>
            </a:r>
            <a:r>
              <a:rPr lang="ar-IQ" sz="2800" b="1" dirty="0" err="1">
                <a:solidFill>
                  <a:schemeClr val="tx1"/>
                </a:solidFill>
                <a:latin typeface="Times New Roman"/>
                <a:ea typeface="Times New Roman"/>
                <a:cs typeface="Simplified Arabic"/>
              </a:rPr>
              <a:t>إتصال</a:t>
            </a:r>
            <a:r>
              <a:rPr lang="ar-IQ" sz="2800" b="1" dirty="0">
                <a:solidFill>
                  <a:schemeClr val="tx1"/>
                </a:solidFill>
                <a:latin typeface="Times New Roman"/>
                <a:ea typeface="Times New Roman"/>
                <a:cs typeface="Simplified Arabic"/>
              </a:rPr>
              <a:t> المحكمة بالدعوى. ويعتبر عذراً مخففاً إذا وقع الإبلاغ أو الاعتراف بعد </a:t>
            </a:r>
            <a:r>
              <a:rPr lang="ar-IQ" sz="2800" b="1" dirty="0" err="1">
                <a:solidFill>
                  <a:schemeClr val="tx1"/>
                </a:solidFill>
                <a:latin typeface="Times New Roman"/>
                <a:ea typeface="Times New Roman"/>
                <a:cs typeface="Simplified Arabic"/>
              </a:rPr>
              <a:t>إتصال</a:t>
            </a:r>
            <a:r>
              <a:rPr lang="ar-IQ" sz="2800" b="1" dirty="0">
                <a:solidFill>
                  <a:schemeClr val="tx1"/>
                </a:solidFill>
                <a:latin typeface="Times New Roman"/>
                <a:ea typeface="Times New Roman"/>
                <a:cs typeface="Simplified Arabic"/>
              </a:rPr>
              <a:t> المحكمة بالدعوى وقبل </a:t>
            </a:r>
            <a:r>
              <a:rPr lang="ar-IQ" sz="2800" b="1" dirty="0" err="1">
                <a:solidFill>
                  <a:schemeClr val="tx1"/>
                </a:solidFill>
                <a:latin typeface="Times New Roman"/>
                <a:ea typeface="Times New Roman"/>
                <a:cs typeface="Simplified Arabic"/>
              </a:rPr>
              <a:t>إنتهاء</a:t>
            </a:r>
            <a:r>
              <a:rPr lang="ar-IQ" sz="2800" b="1" dirty="0">
                <a:solidFill>
                  <a:schemeClr val="tx1"/>
                </a:solidFill>
                <a:latin typeface="Times New Roman"/>
                <a:ea typeface="Times New Roman"/>
                <a:cs typeface="Simplified Arabic"/>
              </a:rPr>
              <a:t> الحكم فيها</a:t>
            </a:r>
            <a:r>
              <a:rPr lang="ar-IQ" sz="2800" dirty="0">
                <a:solidFill>
                  <a:schemeClr val="tx1"/>
                </a:solidFill>
                <a:latin typeface="Times New Roman"/>
                <a:ea typeface="Times New Roman"/>
                <a:cs typeface="Simplified Arabic"/>
              </a:rPr>
              <a:t>)).</a:t>
            </a:r>
            <a:endParaRPr lang="en-US" sz="2800" dirty="0">
              <a:solidFill>
                <a:schemeClr val="tx1"/>
              </a:solidFill>
              <a:latin typeface="Times New Roman"/>
              <a:ea typeface="Times New Roman"/>
            </a:endParaRPr>
          </a:p>
          <a:p>
            <a:pPr marL="0" marR="0" indent="457200" algn="just" rtl="1">
              <a:spcBef>
                <a:spcPts val="0"/>
              </a:spcBef>
              <a:spcAft>
                <a:spcPts val="0"/>
              </a:spcAft>
            </a:pPr>
            <a:r>
              <a:rPr lang="ar-IQ" sz="2800" dirty="0">
                <a:solidFill>
                  <a:schemeClr val="tx1"/>
                </a:solidFill>
                <a:latin typeface="Times New Roman"/>
                <a:ea typeface="Times New Roman"/>
                <a:cs typeface="Simplified Arabic"/>
              </a:rPr>
              <a:t>لذا فقد حصر القانون العراقي الإعفاء من العقوبة بالراشي دون المرتشي، كما حدده بحالة الإخبار أي بإبلاغ السلطات القضائية أو الإدارية بالجريمة </a:t>
            </a:r>
            <a:r>
              <a:rPr lang="ar-IQ" sz="2800" dirty="0" err="1">
                <a:solidFill>
                  <a:schemeClr val="tx1"/>
                </a:solidFill>
                <a:latin typeface="Times New Roman"/>
                <a:ea typeface="Times New Roman"/>
                <a:cs typeface="Simplified Arabic"/>
              </a:rPr>
              <a:t>وبالإعتراف</a:t>
            </a:r>
            <a:r>
              <a:rPr lang="ar-IQ" sz="2800" dirty="0">
                <a:solidFill>
                  <a:schemeClr val="tx1"/>
                </a:solidFill>
                <a:latin typeface="Times New Roman"/>
                <a:ea typeface="Times New Roman"/>
                <a:cs typeface="Simplified Arabic"/>
              </a:rPr>
              <a:t> بها قبل اتصال المحكمة بالدعوى، أما في حالة إذا تم الإبلاغ أو </a:t>
            </a:r>
            <a:r>
              <a:rPr lang="ar-IQ" sz="2800" dirty="0" err="1">
                <a:solidFill>
                  <a:schemeClr val="tx1"/>
                </a:solidFill>
                <a:latin typeface="Times New Roman"/>
                <a:ea typeface="Times New Roman"/>
                <a:cs typeface="Simplified Arabic"/>
              </a:rPr>
              <a:t>الإعتراف</a:t>
            </a:r>
            <a:r>
              <a:rPr lang="ar-IQ" sz="2800" dirty="0">
                <a:solidFill>
                  <a:schemeClr val="tx1"/>
                </a:solidFill>
                <a:latin typeface="Times New Roman"/>
                <a:ea typeface="Times New Roman"/>
                <a:cs typeface="Simplified Arabic"/>
              </a:rPr>
              <a:t> بعد </a:t>
            </a:r>
            <a:r>
              <a:rPr lang="ar-IQ" sz="2800" dirty="0" err="1">
                <a:solidFill>
                  <a:schemeClr val="tx1"/>
                </a:solidFill>
                <a:latin typeface="Times New Roman"/>
                <a:ea typeface="Times New Roman"/>
                <a:cs typeface="Simplified Arabic"/>
              </a:rPr>
              <a:t>إتصال</a:t>
            </a:r>
            <a:r>
              <a:rPr lang="ar-IQ" sz="2800" dirty="0">
                <a:solidFill>
                  <a:schemeClr val="tx1"/>
                </a:solidFill>
                <a:latin typeface="Times New Roman"/>
                <a:ea typeface="Times New Roman"/>
                <a:cs typeface="Simplified Arabic"/>
              </a:rPr>
              <a:t> المحكمة بالدعوى وقبل </a:t>
            </a:r>
            <a:r>
              <a:rPr lang="ar-IQ" sz="2800" dirty="0" err="1">
                <a:solidFill>
                  <a:schemeClr val="tx1"/>
                </a:solidFill>
                <a:latin typeface="Times New Roman"/>
                <a:ea typeface="Times New Roman"/>
                <a:cs typeface="Simplified Arabic"/>
              </a:rPr>
              <a:t>إنتهاءها</a:t>
            </a:r>
            <a:r>
              <a:rPr lang="ar-IQ" sz="2800" dirty="0">
                <a:solidFill>
                  <a:schemeClr val="tx1"/>
                </a:solidFill>
                <a:latin typeface="Times New Roman"/>
                <a:ea typeface="Times New Roman"/>
                <a:cs typeface="Simplified Arabic"/>
              </a:rPr>
              <a:t> فقد عده القانون عذراً مخففاً.</a:t>
            </a:r>
            <a:endParaRPr lang="en-US" sz="2800" dirty="0">
              <a:solidFill>
                <a:schemeClr val="tx1"/>
              </a:solidFill>
              <a:latin typeface="Times New Roman"/>
              <a:ea typeface="Times New Roman"/>
            </a:endParaRPr>
          </a:p>
          <a:p>
            <a:pPr marL="0" indent="0" algn="r" rtl="1">
              <a:buNone/>
            </a:pPr>
            <a:endParaRPr lang="en-US" sz="2800" dirty="0">
              <a:solidFill>
                <a:schemeClr val="tx1"/>
              </a:solidFill>
            </a:endParaRPr>
          </a:p>
        </p:txBody>
      </p:sp>
      <p:sp>
        <p:nvSpPr>
          <p:cNvPr id="4" name="عنصر نائب لرقم الشريحة 3"/>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1389440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487372" y="544920"/>
            <a:ext cx="7830202" cy="1193940"/>
          </a:xfrm>
        </p:spPr>
        <p:txBody>
          <a:bodyPr/>
          <a:lstStyle/>
          <a:p>
            <a:pPr algn="r" rtl="1"/>
            <a:r>
              <a:rPr lang="ar-IQ" u="sng" dirty="0" smtClean="0"/>
              <a:t>المصادر:-</a:t>
            </a:r>
            <a:endParaRPr lang="en-US" u="sng" dirty="0"/>
          </a:p>
        </p:txBody>
      </p:sp>
      <p:sp>
        <p:nvSpPr>
          <p:cNvPr id="3" name="عنصر نائب للمحتوى 2"/>
          <p:cNvSpPr>
            <a:spLocks noGrp="1"/>
          </p:cNvSpPr>
          <p:nvPr>
            <p:ph idx="1"/>
          </p:nvPr>
        </p:nvSpPr>
        <p:spPr>
          <a:xfrm>
            <a:off x="684211" y="1963712"/>
            <a:ext cx="10558411" cy="3057994"/>
          </a:xfrm>
        </p:spPr>
        <p:txBody>
          <a:bodyPr>
            <a:normAutofit/>
          </a:bodyPr>
          <a:lstStyle/>
          <a:p>
            <a:pPr marL="342900" marR="0" lvl="0" indent="-342900" algn="just" rtl="1">
              <a:spcBef>
                <a:spcPts val="0"/>
              </a:spcBef>
              <a:spcAft>
                <a:spcPts val="0"/>
              </a:spcAft>
              <a:buFont typeface="+mj-lt"/>
              <a:buAutoNum type="arabicPeriod"/>
            </a:pPr>
            <a:r>
              <a:rPr lang="ar-IQ" sz="2800" b="1" dirty="0" smtClean="0">
                <a:solidFill>
                  <a:schemeClr val="tx1"/>
                </a:solidFill>
                <a:latin typeface="Times New Roman"/>
                <a:ea typeface="Times New Roman"/>
                <a:cs typeface="Simplified Arabic"/>
              </a:rPr>
              <a:t>قانون </a:t>
            </a:r>
            <a:r>
              <a:rPr lang="ar-IQ" sz="2800" b="1" dirty="0">
                <a:solidFill>
                  <a:schemeClr val="tx1"/>
                </a:solidFill>
                <a:latin typeface="Times New Roman"/>
                <a:ea typeface="Times New Roman"/>
                <a:cs typeface="Simplified Arabic"/>
              </a:rPr>
              <a:t>العقوبات العراقي رقم (111) لسنة 1969 المعّدل.</a:t>
            </a:r>
            <a:endParaRPr lang="en-US" sz="2800" dirty="0">
              <a:solidFill>
                <a:schemeClr val="tx1"/>
              </a:solidFill>
              <a:latin typeface="Times New Roman"/>
              <a:ea typeface="Times New Roman"/>
            </a:endParaRPr>
          </a:p>
          <a:p>
            <a:pPr marL="342900" marR="0" lvl="0" indent="-342900" algn="just" rtl="1">
              <a:spcBef>
                <a:spcPts val="0"/>
              </a:spcBef>
              <a:spcAft>
                <a:spcPts val="0"/>
              </a:spcAft>
              <a:buFont typeface="+mj-lt"/>
              <a:buAutoNum type="arabicPeriod"/>
            </a:pPr>
            <a:r>
              <a:rPr lang="ar-IQ" sz="2800" b="1" dirty="0">
                <a:solidFill>
                  <a:schemeClr val="tx1"/>
                </a:solidFill>
                <a:latin typeface="Times New Roman"/>
                <a:ea typeface="Times New Roman"/>
                <a:cs typeface="Simplified Arabic"/>
              </a:rPr>
              <a:t>د. واثبة داود السعدي، قانون العقوبات/ القسم الخاص، ط5، </a:t>
            </a:r>
            <a:r>
              <a:rPr lang="ar-IQ" sz="2800" b="1" dirty="0" err="1">
                <a:solidFill>
                  <a:schemeClr val="tx1"/>
                </a:solidFill>
                <a:latin typeface="Times New Roman"/>
                <a:ea typeface="Times New Roman"/>
                <a:cs typeface="Simplified Arabic"/>
              </a:rPr>
              <a:t>العاتك</a:t>
            </a:r>
            <a:r>
              <a:rPr lang="ar-IQ" sz="2800" b="1" dirty="0">
                <a:solidFill>
                  <a:schemeClr val="tx1"/>
                </a:solidFill>
                <a:latin typeface="Times New Roman"/>
                <a:ea typeface="Times New Roman"/>
                <a:cs typeface="Simplified Arabic"/>
              </a:rPr>
              <a:t> لصناعة الكتاب، القاهرة، بدون سنة طبع</a:t>
            </a:r>
            <a:r>
              <a:rPr lang="ar-IQ" sz="2800" b="1" dirty="0" smtClean="0">
                <a:solidFill>
                  <a:schemeClr val="tx1"/>
                </a:solidFill>
                <a:latin typeface="Times New Roman"/>
                <a:ea typeface="Times New Roman"/>
                <a:cs typeface="Simplified Arabic"/>
              </a:rPr>
              <a:t>.</a:t>
            </a:r>
          </a:p>
          <a:p>
            <a:pPr marL="342900" marR="0" lvl="0" indent="-342900" algn="just" rtl="1">
              <a:spcBef>
                <a:spcPts val="0"/>
              </a:spcBef>
              <a:spcAft>
                <a:spcPts val="0"/>
              </a:spcAft>
              <a:buFont typeface="+mj-lt"/>
              <a:buAutoNum type="arabicPeriod"/>
            </a:pPr>
            <a:r>
              <a:rPr lang="ar-IQ" sz="2800" b="1" dirty="0" err="1" smtClean="0">
                <a:solidFill>
                  <a:schemeClr val="tx1"/>
                </a:solidFill>
                <a:latin typeface="Times New Roman"/>
                <a:ea typeface="Times New Roman"/>
                <a:cs typeface="Simplified Arabic"/>
              </a:rPr>
              <a:t>د.ماهر</a:t>
            </a:r>
            <a:r>
              <a:rPr lang="ar-IQ" sz="2800" b="1" dirty="0" smtClean="0">
                <a:solidFill>
                  <a:schemeClr val="tx1"/>
                </a:solidFill>
                <a:latin typeface="Times New Roman"/>
                <a:ea typeface="Times New Roman"/>
                <a:cs typeface="Simplified Arabic"/>
              </a:rPr>
              <a:t> عبد </a:t>
            </a:r>
            <a:r>
              <a:rPr lang="ar-IQ" sz="2800" b="1" dirty="0" err="1" smtClean="0">
                <a:solidFill>
                  <a:schemeClr val="tx1"/>
                </a:solidFill>
                <a:latin typeface="Times New Roman"/>
                <a:ea typeface="Times New Roman"/>
                <a:cs typeface="Simplified Arabic"/>
              </a:rPr>
              <a:t>شويش</a:t>
            </a:r>
            <a:r>
              <a:rPr lang="ar-IQ" sz="2800" b="1" dirty="0" smtClean="0">
                <a:solidFill>
                  <a:schemeClr val="tx1"/>
                </a:solidFill>
                <a:latin typeface="Times New Roman"/>
                <a:ea typeface="Times New Roman"/>
                <a:cs typeface="Simplified Arabic"/>
              </a:rPr>
              <a:t> الدرة, شرح قانون العقوبات/ القسم الخاص, </a:t>
            </a:r>
            <a:r>
              <a:rPr lang="ar-IQ" sz="2800" b="1" dirty="0" err="1" smtClean="0">
                <a:solidFill>
                  <a:schemeClr val="tx1"/>
                </a:solidFill>
                <a:latin typeface="Times New Roman"/>
                <a:ea typeface="Times New Roman"/>
                <a:cs typeface="Simplified Arabic"/>
              </a:rPr>
              <a:t>العاتك</a:t>
            </a:r>
            <a:r>
              <a:rPr lang="ar-IQ" sz="2800" b="1" dirty="0" smtClean="0">
                <a:solidFill>
                  <a:schemeClr val="tx1"/>
                </a:solidFill>
                <a:latin typeface="Times New Roman"/>
                <a:ea typeface="Times New Roman"/>
                <a:cs typeface="Simplified Arabic"/>
              </a:rPr>
              <a:t> لصناعة الكتاب, القاهرة, بدون سنة طبع,</a:t>
            </a:r>
            <a:endParaRPr lang="en-US" sz="2800" dirty="0">
              <a:solidFill>
                <a:schemeClr val="tx1"/>
              </a:solidFill>
              <a:latin typeface="Times New Roman"/>
              <a:ea typeface="Times New Roman"/>
            </a:endParaRPr>
          </a:p>
          <a:p>
            <a:pPr marL="0" indent="0" algn="r" rtl="1">
              <a:buNone/>
            </a:pPr>
            <a:endParaRPr lang="en-US" sz="2800" dirty="0"/>
          </a:p>
        </p:txBody>
      </p:sp>
      <p:sp>
        <p:nvSpPr>
          <p:cNvPr id="4" name="عنصر نائب لرقم الشريحة 3"/>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1085222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4211" y="1334125"/>
            <a:ext cx="9868863" cy="644578"/>
          </a:xfrm>
        </p:spPr>
        <p:txBody>
          <a:bodyPr/>
          <a:lstStyle/>
          <a:p>
            <a:endParaRPr lang="en-US" dirty="0"/>
          </a:p>
        </p:txBody>
      </p:sp>
      <p:sp>
        <p:nvSpPr>
          <p:cNvPr id="3" name="عنصر نائب للمحتوى 2"/>
          <p:cNvSpPr>
            <a:spLocks noGrp="1"/>
          </p:cNvSpPr>
          <p:nvPr>
            <p:ph idx="1"/>
          </p:nvPr>
        </p:nvSpPr>
        <p:spPr>
          <a:xfrm>
            <a:off x="684211" y="2083633"/>
            <a:ext cx="9808903" cy="3672590"/>
          </a:xfrm>
        </p:spPr>
        <p:txBody>
          <a:bodyPr>
            <a:normAutofit/>
          </a:bodyPr>
          <a:lstStyle/>
          <a:p>
            <a:pPr marL="0" indent="0" algn="ctr">
              <a:buNone/>
            </a:pPr>
            <a:r>
              <a:rPr lang="ar-IQ" sz="3600" dirty="0" smtClean="0">
                <a:solidFill>
                  <a:schemeClr val="tx1"/>
                </a:solidFill>
              </a:rPr>
              <a:t>تمنياتنا للجميع بالنجاح</a:t>
            </a:r>
            <a:endParaRPr lang="en-US" sz="3600" dirty="0">
              <a:solidFill>
                <a:schemeClr val="tx1"/>
              </a:solidFill>
            </a:endParaRPr>
          </a:p>
        </p:txBody>
      </p:sp>
      <p:sp>
        <p:nvSpPr>
          <p:cNvPr id="4" name="عنصر نائب لرقم الشريحة 3"/>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655424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Title 10"/>
          <p:cNvSpPr>
            <a:spLocks noGrp="1"/>
          </p:cNvSpPr>
          <p:nvPr>
            <p:ph type="ctrTitle"/>
          </p:nvPr>
        </p:nvSpPr>
        <p:spPr>
          <a:xfrm>
            <a:off x="1748589" y="599607"/>
            <a:ext cx="9553995" cy="974360"/>
          </a:xfrm>
        </p:spPr>
        <p:txBody>
          <a:bodyPr>
            <a:normAutofit/>
          </a:bodyPr>
          <a:lstStyle/>
          <a:p>
            <a:pPr algn="r"/>
            <a:r>
              <a:rPr lang="ar-IQ" sz="3600" u="sng" dirty="0" smtClean="0">
                <a:latin typeface="Simplified Arabic" pitchFamily="18" charset="-78"/>
                <a:cs typeface="Simplified Arabic" pitchFamily="18" charset="-78"/>
              </a:rPr>
              <a:t>تعريف جريمة الرشوة:</a:t>
            </a:r>
            <a:endParaRPr lang="en-US" sz="3600" u="sng" dirty="0">
              <a:latin typeface="Simplified Arabic" pitchFamily="18" charset="-78"/>
              <a:cs typeface="Simplified Arabic" pitchFamily="18" charset="-78"/>
            </a:endParaRPr>
          </a:p>
        </p:txBody>
      </p:sp>
      <p:sp>
        <p:nvSpPr>
          <p:cNvPr id="10" name="عنوان فرعي 9"/>
          <p:cNvSpPr>
            <a:spLocks noGrp="1"/>
          </p:cNvSpPr>
          <p:nvPr>
            <p:ph type="subTitle" idx="1"/>
          </p:nvPr>
        </p:nvSpPr>
        <p:spPr>
          <a:xfrm>
            <a:off x="944380" y="2245895"/>
            <a:ext cx="10092588" cy="2850761"/>
          </a:xfrm>
        </p:spPr>
        <p:txBody>
          <a:bodyPr>
            <a:normAutofit fontScale="92500" lnSpcReduction="20000"/>
          </a:bodyPr>
          <a:lstStyle/>
          <a:p>
            <a:pPr indent="457200" algn="just" rtl="1">
              <a:lnSpc>
                <a:spcPct val="115000"/>
              </a:lnSpc>
              <a:spcBef>
                <a:spcPts val="0"/>
              </a:spcBef>
              <a:spcAft>
                <a:spcPts val="0"/>
              </a:spcAft>
            </a:pPr>
            <a:r>
              <a:rPr lang="ar-IQ" sz="2800" dirty="0">
                <a:solidFill>
                  <a:schemeClr val="tx1"/>
                </a:solidFill>
                <a:latin typeface="Times New Roman"/>
                <a:ea typeface="Times New Roman"/>
                <a:cs typeface="Simplified Arabic"/>
              </a:rPr>
              <a:t>تعد الرشوة أخطر صور للإخلال بواجبات الوظيفة والإتجار بها أي أخذ مقابل لقاء تحقيق مصلحة لفرد على حساب سمعة وهيبة الوظيفة العامة.</a:t>
            </a:r>
            <a:endParaRPr lang="en-US" sz="2400" dirty="0">
              <a:solidFill>
                <a:schemeClr val="tx1"/>
              </a:solidFill>
              <a:latin typeface="Times New Roman"/>
              <a:ea typeface="Times New Roman"/>
            </a:endParaRPr>
          </a:p>
          <a:p>
            <a:pPr indent="457200" algn="just" rtl="1">
              <a:lnSpc>
                <a:spcPct val="115000"/>
              </a:lnSpc>
              <a:spcBef>
                <a:spcPts val="0"/>
              </a:spcBef>
              <a:spcAft>
                <a:spcPts val="0"/>
              </a:spcAft>
            </a:pPr>
            <a:r>
              <a:rPr lang="ar-IQ" sz="2800" dirty="0">
                <a:solidFill>
                  <a:schemeClr val="tx1"/>
                </a:solidFill>
                <a:latin typeface="Times New Roman"/>
                <a:ea typeface="Times New Roman"/>
                <a:cs typeface="Simplified Arabic"/>
              </a:rPr>
              <a:t>وجريمة الرشوة تعني </a:t>
            </a:r>
            <a:r>
              <a:rPr lang="ar-IQ" sz="2800" b="1" dirty="0">
                <a:solidFill>
                  <a:schemeClr val="tx1"/>
                </a:solidFill>
                <a:latin typeface="Times New Roman"/>
                <a:ea typeface="Times New Roman"/>
                <a:cs typeface="Simplified Arabic"/>
              </a:rPr>
              <a:t>متاجرة الموظف أو المكلف بخدمة عامة بسلطته لعمل شيء أو </a:t>
            </a:r>
            <a:r>
              <a:rPr lang="ar-IQ" sz="2800" b="1" dirty="0" err="1">
                <a:solidFill>
                  <a:schemeClr val="tx1"/>
                </a:solidFill>
                <a:latin typeface="Times New Roman"/>
                <a:ea typeface="Times New Roman"/>
                <a:cs typeface="Simplified Arabic"/>
              </a:rPr>
              <a:t>إمتناعه</a:t>
            </a:r>
            <a:r>
              <a:rPr lang="ar-IQ" sz="2800" b="1" dirty="0">
                <a:solidFill>
                  <a:schemeClr val="tx1"/>
                </a:solidFill>
                <a:latin typeface="Times New Roman"/>
                <a:ea typeface="Times New Roman"/>
                <a:cs typeface="Simplified Arabic"/>
              </a:rPr>
              <a:t> عن عمل يكون من </a:t>
            </a:r>
            <a:r>
              <a:rPr lang="ar-IQ" sz="2800" b="1" dirty="0" err="1">
                <a:solidFill>
                  <a:schemeClr val="tx1"/>
                </a:solidFill>
                <a:latin typeface="Times New Roman"/>
                <a:ea typeface="Times New Roman"/>
                <a:cs typeface="Simplified Arabic"/>
              </a:rPr>
              <a:t>إختصاص</a:t>
            </a:r>
            <a:r>
              <a:rPr lang="ar-IQ" sz="2800" b="1" dirty="0">
                <a:solidFill>
                  <a:schemeClr val="tx1"/>
                </a:solidFill>
                <a:latin typeface="Times New Roman"/>
                <a:ea typeface="Times New Roman"/>
                <a:cs typeface="Simplified Arabic"/>
              </a:rPr>
              <a:t> وظيفته والإخلال بواجباته الوظيفية</a:t>
            </a:r>
            <a:r>
              <a:rPr lang="ar-IQ" sz="2800" dirty="0">
                <a:solidFill>
                  <a:schemeClr val="tx1"/>
                </a:solidFill>
                <a:latin typeface="Times New Roman"/>
                <a:ea typeface="Times New Roman"/>
                <a:cs typeface="Simplified Arabic"/>
              </a:rPr>
              <a:t>. </a:t>
            </a:r>
            <a:endParaRPr lang="en-US" sz="2400" dirty="0">
              <a:solidFill>
                <a:schemeClr val="tx1"/>
              </a:solidFill>
              <a:latin typeface="Times New Roman"/>
              <a:ea typeface="Times New Roman"/>
            </a:endParaRPr>
          </a:p>
          <a:p>
            <a:pPr indent="457200" algn="just" rtl="1">
              <a:lnSpc>
                <a:spcPct val="115000"/>
              </a:lnSpc>
              <a:spcBef>
                <a:spcPts val="0"/>
              </a:spcBef>
              <a:spcAft>
                <a:spcPts val="0"/>
              </a:spcAft>
            </a:pPr>
            <a:r>
              <a:rPr lang="ar-SA" sz="2800" dirty="0">
                <a:solidFill>
                  <a:schemeClr val="tx1"/>
                </a:solidFill>
                <a:latin typeface="Times New Roman"/>
                <a:ea typeface="Times New Roman"/>
                <a:cs typeface="Simplified Arabic"/>
              </a:rPr>
              <a:t>إلا أنه قد تقف إحداهما عند الشروع وتنعدم الأخرى، فقد عد القانون الشروع في جريمة المرتشي جريمة تامة عاقب عليها بالعقوبة المقررة للجريمة التامة.</a:t>
            </a:r>
            <a:endParaRPr lang="en-US" sz="2400" dirty="0">
              <a:solidFill>
                <a:schemeClr val="tx1"/>
              </a:solidFill>
              <a:latin typeface="Times New Roman"/>
              <a:ea typeface="Times New Roman"/>
            </a:endParaRPr>
          </a:p>
          <a:p>
            <a:pPr indent="457200" algn="just" rtl="1">
              <a:lnSpc>
                <a:spcPct val="115000"/>
              </a:lnSpc>
              <a:spcBef>
                <a:spcPts val="0"/>
              </a:spcBef>
              <a:spcAft>
                <a:spcPts val="0"/>
              </a:spcAft>
            </a:pPr>
            <a:r>
              <a:rPr lang="ar-SA" sz="2800" dirty="0">
                <a:solidFill>
                  <a:schemeClr val="tx1"/>
                </a:solidFill>
                <a:latin typeface="Times New Roman"/>
                <a:ea typeface="Times New Roman"/>
                <a:cs typeface="Simplified Arabic"/>
              </a:rPr>
              <a:t> </a:t>
            </a:r>
            <a:endParaRPr lang="en-US" sz="2400" dirty="0">
              <a:solidFill>
                <a:schemeClr val="tx1"/>
              </a:solidFill>
              <a:latin typeface="Times New Roman"/>
              <a:ea typeface="Times New Roman"/>
            </a:endParaRPr>
          </a:p>
          <a:p>
            <a:pPr algn="r"/>
            <a:endParaRPr lang="en-US" sz="2800" dirty="0">
              <a:solidFill>
                <a:schemeClr val="tx1"/>
              </a:solidFill>
              <a:latin typeface="Simplified Arabic" pitchFamily="18" charset="-78"/>
              <a:cs typeface="Simplified Arabic" pitchFamily="18" charset="-78"/>
            </a:endParaRPr>
          </a:p>
        </p:txBody>
      </p:sp>
      <p:sp>
        <p:nvSpPr>
          <p:cNvPr id="2" name="عنصر نائب لرقم الشريحة 1"/>
          <p:cNvSpPr>
            <a:spLocks noGrp="1"/>
          </p:cNvSpPr>
          <p:nvPr>
            <p:ph type="sldNum" sz="quarter" idx="12"/>
          </p:nvPr>
        </p:nvSpPr>
        <p:spPr/>
        <p:txBody>
          <a:bodyPr/>
          <a:lstStyle/>
          <a:p>
            <a:fld id="{D57F1E4F-1CFF-5643-939E-217C01CDF565}" type="slidenum">
              <a:rPr lang="en-US" smtClean="0"/>
              <a:pPr/>
              <a:t>2</a:t>
            </a:fld>
            <a:endParaRPr lang="en-US" dirty="0"/>
          </a:p>
        </p:txBody>
      </p:sp>
      <p:sp>
        <p:nvSpPr>
          <p:cNvPr id="3" name="مستطيل 2"/>
          <p:cNvSpPr/>
          <p:nvPr/>
        </p:nvSpPr>
        <p:spPr>
          <a:xfrm>
            <a:off x="1205345" y="983673"/>
            <a:ext cx="7938655" cy="307777"/>
          </a:xfrm>
          <a:prstGeom prst="rect">
            <a:avLst/>
          </a:prstGeom>
        </p:spPr>
        <p:txBody>
          <a:bodyPr wrap="square">
            <a:spAutoFit/>
          </a:bodyPr>
          <a:lstStyle/>
          <a:p>
            <a:r>
              <a:rPr lang="en-US" sz="1400" dirty="0"/>
              <a:t> </a:t>
            </a:r>
          </a:p>
        </p:txBody>
      </p:sp>
      <p:pic>
        <p:nvPicPr>
          <p:cNvPr id="2050" name="Picture 2" descr="نتيجة بحث الصور عن صور عن جرائم الرشو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5750" y="4712783"/>
            <a:ext cx="4542021" cy="215108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نتيجة بحث الصور عن صور عن جرائم الرشوة"/>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8451" y="4706913"/>
            <a:ext cx="4880662" cy="2140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7891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flipV="1">
            <a:off x="1708879" y="-898358"/>
            <a:ext cx="9346236" cy="898358"/>
          </a:xfrm>
        </p:spPr>
        <p:txBody>
          <a:bodyPr>
            <a:normAutofit/>
          </a:bodyPr>
          <a:lstStyle/>
          <a:p>
            <a:pPr algn="r" rtl="1">
              <a:defRPr/>
            </a:pPr>
            <a:endParaRPr lang="en-US" sz="2000" dirty="0">
              <a:latin typeface="Simplified Arabic" pitchFamily="18" charset="-78"/>
              <a:cs typeface="Simplified Arabic" pitchFamily="18" charset="-78"/>
            </a:endParaRPr>
          </a:p>
        </p:txBody>
      </p:sp>
      <p:sp>
        <p:nvSpPr>
          <p:cNvPr id="4" name="Subtitle 3"/>
          <p:cNvSpPr>
            <a:spLocks noGrp="1"/>
          </p:cNvSpPr>
          <p:nvPr>
            <p:ph type="subTitle" idx="1"/>
          </p:nvPr>
        </p:nvSpPr>
        <p:spPr>
          <a:xfrm>
            <a:off x="787379" y="583827"/>
            <a:ext cx="10571746" cy="2181728"/>
          </a:xfrm>
        </p:spPr>
        <p:txBody>
          <a:bodyPr>
            <a:noAutofit/>
          </a:bodyPr>
          <a:lstStyle/>
          <a:p>
            <a:pPr algn="just" rtl="1">
              <a:lnSpc>
                <a:spcPct val="115000"/>
              </a:lnSpc>
              <a:spcBef>
                <a:spcPts val="0"/>
              </a:spcBef>
              <a:spcAft>
                <a:spcPts val="0"/>
              </a:spcAft>
            </a:pPr>
            <a:r>
              <a:rPr lang="ar-IQ" altLang="ar-IQ" sz="2800" b="1" dirty="0" smtClean="0">
                <a:solidFill>
                  <a:schemeClr val="tx1"/>
                </a:solidFill>
                <a:latin typeface="Simplified Arabic" pitchFamily="18" charset="-78"/>
                <a:cs typeface="Simplified Arabic" pitchFamily="18" charset="-78"/>
              </a:rPr>
              <a:t>.</a:t>
            </a:r>
            <a:r>
              <a:rPr lang="ar-IQ" altLang="ar-IQ" sz="3200" b="1" u="sng" dirty="0" smtClean="0">
                <a:solidFill>
                  <a:schemeClr val="tx1"/>
                </a:solidFill>
                <a:latin typeface="Simplified Arabic" pitchFamily="18" charset="-78"/>
                <a:cs typeface="Simplified Arabic" pitchFamily="18" charset="-78"/>
              </a:rPr>
              <a:t>صور الرشوة:</a:t>
            </a:r>
          </a:p>
          <a:p>
            <a:pPr algn="just" rtl="1">
              <a:lnSpc>
                <a:spcPct val="115000"/>
              </a:lnSpc>
              <a:spcBef>
                <a:spcPts val="0"/>
              </a:spcBef>
              <a:spcAft>
                <a:spcPts val="0"/>
              </a:spcAft>
            </a:pPr>
            <a:r>
              <a:rPr lang="ar-SA" sz="2400" dirty="0" smtClean="0">
                <a:solidFill>
                  <a:schemeClr val="tx1"/>
                </a:solidFill>
                <a:latin typeface="Times New Roman"/>
                <a:ea typeface="Times New Roman"/>
                <a:cs typeface="Simplified Arabic"/>
              </a:rPr>
              <a:t> </a:t>
            </a:r>
            <a:r>
              <a:rPr lang="ar-SA" sz="2400" dirty="0">
                <a:solidFill>
                  <a:schemeClr val="tx1"/>
                </a:solidFill>
                <a:latin typeface="Times New Roman"/>
                <a:ea typeface="Times New Roman"/>
                <a:cs typeface="Simplified Arabic"/>
              </a:rPr>
              <a:t>الرشوة أما أن تكون (معّجلة) أو (مؤجلة) أو (بصورة تعاقد)، </a:t>
            </a:r>
            <a:r>
              <a:rPr lang="ar-SA" sz="2400" dirty="0" smtClean="0">
                <a:solidFill>
                  <a:schemeClr val="tx1"/>
                </a:solidFill>
                <a:latin typeface="Times New Roman"/>
                <a:ea typeface="Times New Roman"/>
                <a:cs typeface="Simplified Arabic"/>
              </a:rPr>
              <a:t>وسنبّين </a:t>
            </a:r>
            <a:r>
              <a:rPr lang="ar-SA" sz="2400" dirty="0">
                <a:solidFill>
                  <a:schemeClr val="tx1"/>
                </a:solidFill>
                <a:latin typeface="Times New Roman"/>
                <a:ea typeface="Times New Roman"/>
                <a:cs typeface="Simplified Arabic"/>
              </a:rPr>
              <a:t>هذه الصور كالآتي:</a:t>
            </a:r>
            <a:endParaRPr lang="en-US" sz="2400" dirty="0">
              <a:solidFill>
                <a:schemeClr val="tx1"/>
              </a:solidFill>
              <a:latin typeface="Times New Roman"/>
              <a:ea typeface="Times New Roman"/>
            </a:endParaRPr>
          </a:p>
          <a:p>
            <a:pPr marL="457200" indent="-457200" algn="just" rtl="1">
              <a:lnSpc>
                <a:spcPct val="115000"/>
              </a:lnSpc>
              <a:spcBef>
                <a:spcPts val="0"/>
              </a:spcBef>
              <a:spcAft>
                <a:spcPts val="0"/>
              </a:spcAft>
              <a:buAutoNum type="arabic1Minus"/>
            </a:pPr>
            <a:r>
              <a:rPr lang="ar-SA" sz="2400" b="1" dirty="0" smtClean="0">
                <a:solidFill>
                  <a:schemeClr val="tx1"/>
                </a:solidFill>
                <a:latin typeface="Times New Roman"/>
                <a:ea typeface="Times New Roman"/>
                <a:cs typeface="Simplified Arabic"/>
              </a:rPr>
              <a:t>الرشوة </a:t>
            </a:r>
            <a:r>
              <a:rPr lang="ar-SA" sz="2400" b="1" dirty="0">
                <a:solidFill>
                  <a:schemeClr val="tx1"/>
                </a:solidFill>
                <a:latin typeface="Times New Roman"/>
                <a:ea typeface="Times New Roman"/>
                <a:cs typeface="Simplified Arabic"/>
              </a:rPr>
              <a:t>المعّجلة:</a:t>
            </a:r>
            <a:r>
              <a:rPr lang="ar-SA" sz="2400" dirty="0">
                <a:solidFill>
                  <a:schemeClr val="tx1"/>
                </a:solidFill>
                <a:latin typeface="Times New Roman"/>
                <a:ea typeface="Times New Roman"/>
                <a:cs typeface="Simplified Arabic"/>
              </a:rPr>
              <a:t> وهي الحالة الغالبة بأن يأخذ المرتشي لقاء قيامه بعمل أو </a:t>
            </a:r>
            <a:r>
              <a:rPr lang="ar-SA" sz="2400" dirty="0" err="1">
                <a:solidFill>
                  <a:schemeClr val="tx1"/>
                </a:solidFill>
                <a:latin typeface="Times New Roman"/>
                <a:ea typeface="Times New Roman"/>
                <a:cs typeface="Simplified Arabic"/>
              </a:rPr>
              <a:t>إمتناعه</a:t>
            </a:r>
            <a:r>
              <a:rPr lang="ar-SA" sz="2400" dirty="0">
                <a:solidFill>
                  <a:schemeClr val="tx1"/>
                </a:solidFill>
                <a:latin typeface="Times New Roman"/>
                <a:ea typeface="Times New Roman"/>
                <a:cs typeface="Simplified Arabic"/>
              </a:rPr>
              <a:t> عن القيام بعمل أو إخلاله بواجبات وظيفته ثمناً معجلاً، ويقدم </a:t>
            </a:r>
            <a:r>
              <a:rPr lang="ar-SA" sz="2400" dirty="0" smtClean="0">
                <a:solidFill>
                  <a:schemeClr val="tx1"/>
                </a:solidFill>
                <a:latin typeface="Times New Roman"/>
                <a:ea typeface="Times New Roman"/>
                <a:cs typeface="Simplified Arabic"/>
              </a:rPr>
              <a:t>بصورة صريحة على أنه ثمن القيام بالمصلحة المطلوبة أو يكون بصورة مقنعة على شكل هدية، وعبر القانون </a:t>
            </a:r>
            <a:r>
              <a:rPr lang="ar-SA" sz="2400" dirty="0">
                <a:solidFill>
                  <a:schemeClr val="tx1"/>
                </a:solidFill>
                <a:latin typeface="Times New Roman"/>
                <a:ea typeface="Times New Roman"/>
                <a:cs typeface="Simplified Arabic"/>
              </a:rPr>
              <a:t>عن هذه الصورة بصورة (العطية</a:t>
            </a:r>
            <a:r>
              <a:rPr lang="ar-SA" sz="2400" dirty="0" smtClean="0">
                <a:solidFill>
                  <a:schemeClr val="tx1"/>
                </a:solidFill>
                <a:latin typeface="Times New Roman"/>
                <a:ea typeface="Times New Roman"/>
                <a:cs typeface="Simplified Arabic"/>
              </a:rPr>
              <a:t>)</a:t>
            </a:r>
            <a:r>
              <a:rPr lang="ar-IQ" sz="2400" dirty="0" smtClean="0">
                <a:solidFill>
                  <a:schemeClr val="tx1"/>
                </a:solidFill>
                <a:latin typeface="Times New Roman"/>
                <a:ea typeface="Times New Roman"/>
                <a:cs typeface="Simplified Arabic"/>
              </a:rPr>
              <a:t>.</a:t>
            </a:r>
          </a:p>
          <a:p>
            <a:pPr marL="457200" indent="-457200" algn="just" rtl="1">
              <a:lnSpc>
                <a:spcPct val="115000"/>
              </a:lnSpc>
              <a:spcBef>
                <a:spcPts val="0"/>
              </a:spcBef>
              <a:spcAft>
                <a:spcPts val="0"/>
              </a:spcAft>
              <a:buAutoNum type="arabic1Minus"/>
            </a:pPr>
            <a:endParaRPr lang="en-US" sz="2400" dirty="0">
              <a:solidFill>
                <a:schemeClr val="tx1"/>
              </a:solidFill>
              <a:latin typeface="Times New Roman"/>
              <a:ea typeface="Times New Roman"/>
            </a:endParaRPr>
          </a:p>
          <a:p>
            <a:pPr algn="just" rtl="1">
              <a:lnSpc>
                <a:spcPct val="115000"/>
              </a:lnSpc>
              <a:spcBef>
                <a:spcPts val="0"/>
              </a:spcBef>
              <a:spcAft>
                <a:spcPts val="0"/>
              </a:spcAft>
            </a:pPr>
            <a:r>
              <a:rPr lang="ar-SA" sz="2400" b="1" dirty="0">
                <a:solidFill>
                  <a:schemeClr val="tx1"/>
                </a:solidFill>
                <a:latin typeface="Times New Roman"/>
                <a:ea typeface="Times New Roman"/>
                <a:cs typeface="Simplified Arabic"/>
              </a:rPr>
              <a:t>ب- الرشوة المؤجلة:</a:t>
            </a:r>
            <a:r>
              <a:rPr lang="ar-SA" sz="2400" dirty="0">
                <a:solidFill>
                  <a:schemeClr val="tx1"/>
                </a:solidFill>
                <a:latin typeface="Times New Roman"/>
                <a:ea typeface="Times New Roman"/>
                <a:cs typeface="Simplified Arabic"/>
              </a:rPr>
              <a:t> وهي ما عبر عنه القانون بعبارة (الوعد) فقد لا يقبض المرتشي ثمن عمله معجلاً بل يكتفي من جانب الراشي بوعد بالعطاء أو الإهداء في </a:t>
            </a:r>
            <a:r>
              <a:rPr lang="ar-SA" sz="2400" dirty="0" smtClean="0">
                <a:solidFill>
                  <a:schemeClr val="tx1"/>
                </a:solidFill>
                <a:latin typeface="Times New Roman"/>
                <a:ea typeface="Times New Roman"/>
                <a:cs typeface="Simplified Arabic"/>
              </a:rPr>
              <a:t>المستقبل</a:t>
            </a:r>
            <a:r>
              <a:rPr lang="ar-IQ" sz="2400" dirty="0" smtClean="0">
                <a:solidFill>
                  <a:schemeClr val="tx1"/>
                </a:solidFill>
                <a:latin typeface="Times New Roman"/>
                <a:ea typeface="Times New Roman"/>
                <a:cs typeface="Simplified Arabic"/>
              </a:rPr>
              <a:t>.</a:t>
            </a:r>
          </a:p>
          <a:p>
            <a:pPr algn="just" rtl="1">
              <a:lnSpc>
                <a:spcPct val="115000"/>
              </a:lnSpc>
              <a:spcBef>
                <a:spcPts val="0"/>
              </a:spcBef>
              <a:spcAft>
                <a:spcPts val="0"/>
              </a:spcAft>
            </a:pPr>
            <a:endParaRPr lang="en-US" sz="2400" dirty="0">
              <a:solidFill>
                <a:schemeClr val="tx1"/>
              </a:solidFill>
              <a:latin typeface="Times New Roman"/>
              <a:ea typeface="Times New Roman"/>
            </a:endParaRPr>
          </a:p>
          <a:p>
            <a:pPr algn="just" rtl="1">
              <a:lnSpc>
                <a:spcPct val="115000"/>
              </a:lnSpc>
              <a:spcBef>
                <a:spcPts val="0"/>
              </a:spcBef>
              <a:spcAft>
                <a:spcPts val="0"/>
              </a:spcAft>
            </a:pPr>
            <a:r>
              <a:rPr lang="ar-SA" sz="2400" b="1" dirty="0">
                <a:solidFill>
                  <a:schemeClr val="tx1"/>
                </a:solidFill>
                <a:latin typeface="Times New Roman"/>
                <a:ea typeface="Times New Roman"/>
                <a:cs typeface="Simplified Arabic"/>
              </a:rPr>
              <a:t>ج- الرشوة بصورة التعاقد:</a:t>
            </a:r>
            <a:r>
              <a:rPr lang="ar-SA" sz="2400" dirty="0">
                <a:solidFill>
                  <a:schemeClr val="tx1"/>
                </a:solidFill>
                <a:latin typeface="Times New Roman"/>
                <a:ea typeface="Times New Roman"/>
                <a:cs typeface="Simplified Arabic"/>
              </a:rPr>
              <a:t> عبر القانون عنها بمصطلح ( المنفعة ) أو ( الميزة)، فقد يحصل المرتشي على مبلغ الرشوة عن طريق التعاقد مع الراشي كأن يشتري منه مالاً منقولاً أو غير منقول بأقل من قيمته أو بيعه له بأكثر من </a:t>
            </a:r>
            <a:r>
              <a:rPr lang="ar-SA" sz="2400" dirty="0" smtClean="0">
                <a:solidFill>
                  <a:schemeClr val="tx1"/>
                </a:solidFill>
                <a:latin typeface="Times New Roman"/>
                <a:ea typeface="Times New Roman"/>
                <a:cs typeface="Simplified Arabic"/>
              </a:rPr>
              <a:t>ذلك</a:t>
            </a:r>
            <a:r>
              <a:rPr lang="ar-IQ" sz="2400" dirty="0" smtClean="0">
                <a:solidFill>
                  <a:schemeClr val="tx1"/>
                </a:solidFill>
                <a:latin typeface="Times New Roman"/>
                <a:ea typeface="Times New Roman"/>
                <a:cs typeface="Simplified Arabic"/>
              </a:rPr>
              <a:t>.</a:t>
            </a:r>
            <a:r>
              <a:rPr lang="ar-SA" sz="2400" dirty="0" smtClean="0">
                <a:solidFill>
                  <a:schemeClr val="tx1"/>
                </a:solidFill>
                <a:latin typeface="Times New Roman"/>
                <a:ea typeface="Times New Roman"/>
                <a:cs typeface="Simplified Arabic"/>
              </a:rPr>
              <a:t> </a:t>
            </a:r>
            <a:endParaRPr lang="en-US" sz="2400" dirty="0">
              <a:solidFill>
                <a:schemeClr val="tx1"/>
              </a:solidFill>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عنوان 11"/>
          <p:cNvSpPr>
            <a:spLocks noGrp="1"/>
          </p:cNvSpPr>
          <p:nvPr>
            <p:ph type="ctrTitle"/>
          </p:nvPr>
        </p:nvSpPr>
        <p:spPr>
          <a:xfrm>
            <a:off x="968187" y="1395663"/>
            <a:ext cx="9892318" cy="2518611"/>
          </a:xfrm>
        </p:spPr>
        <p:txBody>
          <a:bodyPr>
            <a:normAutofit/>
          </a:bodyPr>
          <a:lstStyle/>
          <a:p>
            <a:pPr algn="r" rtl="1">
              <a:lnSpc>
                <a:spcPct val="150000"/>
              </a:lnSpc>
              <a:defRPr/>
            </a:pPr>
            <a:r>
              <a:rPr lang="en-US" altLang="ar-IQ" sz="2800" dirty="0" smtClean="0">
                <a:effectLst>
                  <a:outerShdw blurRad="38100" dist="38100" dir="2700000" algn="tl">
                    <a:srgbClr val="000000">
                      <a:alpha val="43137"/>
                    </a:srgbClr>
                  </a:outerShdw>
                </a:effectLst>
              </a:rPr>
              <a:t/>
            </a:r>
            <a:br>
              <a:rPr lang="en-US" altLang="ar-IQ" sz="2800" dirty="0" smtClean="0">
                <a:effectLst>
                  <a:outerShdw blurRad="38100" dist="38100" dir="2700000" algn="tl">
                    <a:srgbClr val="000000">
                      <a:alpha val="43137"/>
                    </a:srgbClr>
                  </a:outerShdw>
                </a:effectLst>
              </a:rPr>
            </a:br>
            <a:r>
              <a:rPr lang="ar-IQ" altLang="ar-IQ" sz="2700" dirty="0" smtClean="0">
                <a:latin typeface="Simplified Arabic" pitchFamily="18" charset="-78"/>
                <a:cs typeface="Simplified Arabic" pitchFamily="18" charset="-78"/>
              </a:rPr>
              <a:t/>
            </a:r>
            <a:br>
              <a:rPr lang="ar-IQ" altLang="ar-IQ" sz="2700" dirty="0" smtClean="0">
                <a:latin typeface="Simplified Arabic" pitchFamily="18" charset="-78"/>
                <a:cs typeface="Simplified Arabic" pitchFamily="18" charset="-78"/>
              </a:rPr>
            </a:br>
            <a:endParaRPr lang="en-US" sz="2700" u="sng" dirty="0">
              <a:latin typeface="Simplified Arabic" pitchFamily="18" charset="-78"/>
              <a:cs typeface="Simplified Arabic" pitchFamily="18" charset="-78"/>
            </a:endParaRPr>
          </a:p>
        </p:txBody>
      </p:sp>
      <p:sp>
        <p:nvSpPr>
          <p:cNvPr id="2" name="عنصر نائب لرقم الشريحة 1"/>
          <p:cNvSpPr>
            <a:spLocks noGrp="1"/>
          </p:cNvSpPr>
          <p:nvPr>
            <p:ph type="sldNum" sz="quarter" idx="12"/>
          </p:nvPr>
        </p:nvSpPr>
        <p:spPr/>
        <p:txBody>
          <a:bodyPr/>
          <a:lstStyle/>
          <a:p>
            <a:fld id="{D57F1E4F-1CFF-5643-939E-217C01CDF565}" type="slidenum">
              <a:rPr lang="en-US" smtClean="0"/>
              <a:pPr/>
              <a:t>4</a:t>
            </a:fld>
            <a:endParaRPr lang="en-US" dirty="0"/>
          </a:p>
        </p:txBody>
      </p:sp>
      <p:sp>
        <p:nvSpPr>
          <p:cNvPr id="15" name="عنوان فرعي 14"/>
          <p:cNvSpPr>
            <a:spLocks noGrp="1"/>
          </p:cNvSpPr>
          <p:nvPr>
            <p:ph type="subTitle" idx="1"/>
          </p:nvPr>
        </p:nvSpPr>
        <p:spPr>
          <a:xfrm>
            <a:off x="1079292" y="673768"/>
            <a:ext cx="9797255" cy="5069080"/>
          </a:xfrm>
          <a:prstGeom prst="rect">
            <a:avLst/>
          </a:prstGeom>
        </p:spPr>
        <p:txBody>
          <a:bodyPr wrap="square">
            <a:spAutoFit/>
          </a:bodyPr>
          <a:lstStyle/>
          <a:p>
            <a:pPr algn="r" rtl="1">
              <a:lnSpc>
                <a:spcPct val="115000"/>
              </a:lnSpc>
              <a:spcBef>
                <a:spcPts val="0"/>
              </a:spcBef>
              <a:spcAft>
                <a:spcPts val="0"/>
              </a:spcAft>
            </a:pPr>
            <a:r>
              <a:rPr lang="ar-SA" sz="3200" b="1" u="sng" dirty="0">
                <a:solidFill>
                  <a:schemeClr val="tx1"/>
                </a:solidFill>
                <a:latin typeface="Times New Roman"/>
                <a:ea typeface="Times New Roman"/>
                <a:cs typeface="Simplified Arabic"/>
              </a:rPr>
              <a:t>تجريم </a:t>
            </a:r>
            <a:r>
              <a:rPr lang="ar-SA" sz="3200" b="1" u="sng" dirty="0" smtClean="0">
                <a:solidFill>
                  <a:schemeClr val="tx1"/>
                </a:solidFill>
                <a:latin typeface="Times New Roman"/>
                <a:ea typeface="Times New Roman"/>
                <a:cs typeface="Simplified Arabic"/>
              </a:rPr>
              <a:t>الرشوة</a:t>
            </a:r>
            <a:r>
              <a:rPr lang="ar-IQ" sz="3200" b="1" u="sng" dirty="0" smtClean="0">
                <a:solidFill>
                  <a:schemeClr val="tx1"/>
                </a:solidFill>
                <a:latin typeface="Times New Roman"/>
                <a:ea typeface="Times New Roman"/>
                <a:cs typeface="Simplified Arabic"/>
              </a:rPr>
              <a:t>:</a:t>
            </a:r>
            <a:endParaRPr lang="en-US" sz="3200" u="sng" dirty="0">
              <a:solidFill>
                <a:schemeClr val="tx1"/>
              </a:solidFill>
              <a:latin typeface="Times New Roman"/>
              <a:ea typeface="Times New Roman"/>
            </a:endParaRPr>
          </a:p>
          <a:p>
            <a:pPr indent="457200" algn="just" rtl="1">
              <a:lnSpc>
                <a:spcPct val="115000"/>
              </a:lnSpc>
              <a:spcBef>
                <a:spcPts val="0"/>
              </a:spcBef>
              <a:spcAft>
                <a:spcPts val="0"/>
              </a:spcAft>
            </a:pPr>
            <a:endParaRPr lang="ar-IQ" sz="2400" dirty="0" smtClean="0">
              <a:solidFill>
                <a:schemeClr val="tx1"/>
              </a:solidFill>
              <a:latin typeface="Times New Roman"/>
              <a:ea typeface="Times New Roman"/>
              <a:cs typeface="Simplified Arabic"/>
            </a:endParaRPr>
          </a:p>
          <a:p>
            <a:pPr indent="457200" algn="just" rtl="1">
              <a:lnSpc>
                <a:spcPct val="115000"/>
              </a:lnSpc>
              <a:spcBef>
                <a:spcPts val="0"/>
              </a:spcBef>
              <a:spcAft>
                <a:spcPts val="0"/>
              </a:spcAft>
            </a:pPr>
            <a:r>
              <a:rPr lang="ar-SA" sz="2800" dirty="0" err="1" smtClean="0">
                <a:solidFill>
                  <a:schemeClr val="tx1"/>
                </a:solidFill>
                <a:latin typeface="Times New Roman"/>
                <a:ea typeface="Times New Roman"/>
                <a:cs typeface="Simplified Arabic"/>
              </a:rPr>
              <a:t>إتجهت</a:t>
            </a:r>
            <a:r>
              <a:rPr lang="ar-SA" sz="2800" dirty="0" smtClean="0">
                <a:solidFill>
                  <a:schemeClr val="tx1"/>
                </a:solidFill>
                <a:latin typeface="Times New Roman"/>
                <a:ea typeface="Times New Roman"/>
                <a:cs typeface="Simplified Arabic"/>
              </a:rPr>
              <a:t> </a:t>
            </a:r>
            <a:r>
              <a:rPr lang="ar-SA" sz="2800" dirty="0">
                <a:solidFill>
                  <a:schemeClr val="tx1"/>
                </a:solidFill>
                <a:latin typeface="Times New Roman"/>
                <a:ea typeface="Times New Roman"/>
                <a:cs typeface="Simplified Arabic"/>
              </a:rPr>
              <a:t>غالبية التشريعات الجنائية الحديثة فيما يتعلق بجريمة الرشوة وجود شخصين موظف أو مكلف بخدمة عامة (مرتشي)، وصاحب مصلحة يريد قضاءها (راشي) وهذا يؤدي إلى ان هناك جريمتين، الأولى يُسأل عنها المرتشي الذي قبل الوعد أو المنفعة أو الميزة أو طلب الرشوة، وهناك جريمة أُخرى يقوم بها الراشي، ولتحقق جريمة الرشوة لا بد من تحقق هاتين الجريمتين، ويمكن أن تتحقق إحداهما دون الأخرى فكل جريمة منفصلة ومستقلة عن الأخرى، سنتناولها كالآتي:-</a:t>
            </a:r>
            <a:endParaRPr lang="en-US" sz="2800" dirty="0">
              <a:solidFill>
                <a:schemeClr val="tx1"/>
              </a:solidFill>
              <a:latin typeface="Times New Roman"/>
              <a:ea typeface="Times New Roman"/>
            </a:endParaRPr>
          </a:p>
          <a:p>
            <a:pPr indent="457200" algn="just" rtl="1">
              <a:lnSpc>
                <a:spcPct val="115000"/>
              </a:lnSpc>
              <a:spcBef>
                <a:spcPts val="0"/>
              </a:spcBef>
              <a:spcAft>
                <a:spcPts val="0"/>
              </a:spcAft>
            </a:pPr>
            <a:r>
              <a:rPr lang="ar-SA" sz="2800" dirty="0">
                <a:solidFill>
                  <a:schemeClr val="tx1"/>
                </a:solidFill>
                <a:latin typeface="Times New Roman"/>
                <a:ea typeface="Times New Roman"/>
                <a:cs typeface="Simplified Arabic"/>
              </a:rPr>
              <a:t> </a:t>
            </a:r>
            <a:endParaRPr lang="en-US" sz="2800" dirty="0">
              <a:solidFill>
                <a:schemeClr val="tx1"/>
              </a:solidFill>
              <a:latin typeface="Times New Roman"/>
              <a:ea typeface="Times New Roman"/>
            </a:endParaRPr>
          </a:p>
          <a:p>
            <a:pPr algn="r"/>
            <a:endParaRPr lang="en-US" sz="2800"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4626201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عنوان 11"/>
          <p:cNvSpPr>
            <a:spLocks noGrp="1"/>
          </p:cNvSpPr>
          <p:nvPr>
            <p:ph type="ctrTitle"/>
          </p:nvPr>
        </p:nvSpPr>
        <p:spPr>
          <a:xfrm flipV="1">
            <a:off x="710626" y="-1167618"/>
            <a:ext cx="7622894" cy="670850"/>
          </a:xfrm>
        </p:spPr>
        <p:txBody>
          <a:bodyPr>
            <a:normAutofit/>
          </a:bodyPr>
          <a:lstStyle/>
          <a:p>
            <a:endParaRPr lang="en-US" sz="2400" u="sng" dirty="0">
              <a:latin typeface="Arial" panose="020B0604020202020204" pitchFamily="34" charset="0"/>
              <a:cs typeface="Arial" panose="020B0604020202020204" pitchFamily="34" charset="0"/>
            </a:endParaRPr>
          </a:p>
        </p:txBody>
      </p:sp>
      <p:sp>
        <p:nvSpPr>
          <p:cNvPr id="13" name="عنوان فرعي 12"/>
          <p:cNvSpPr>
            <a:spLocks noGrp="1"/>
          </p:cNvSpPr>
          <p:nvPr>
            <p:ph type="subTitle" idx="1"/>
          </p:nvPr>
        </p:nvSpPr>
        <p:spPr>
          <a:xfrm>
            <a:off x="1229194" y="661182"/>
            <a:ext cx="9803568" cy="4045729"/>
          </a:xfrm>
        </p:spPr>
        <p:txBody>
          <a:bodyPr>
            <a:normAutofit/>
          </a:bodyPr>
          <a:lstStyle/>
          <a:p>
            <a:pPr algn="r"/>
            <a:r>
              <a:rPr lang="ar-IQ" sz="3200" u="sng" dirty="0" smtClean="0">
                <a:solidFill>
                  <a:schemeClr val="tx1"/>
                </a:solidFill>
                <a:latin typeface="Arial" panose="020B0604020202020204" pitchFamily="34" charset="0"/>
                <a:cs typeface="Arial" panose="020B0604020202020204" pitchFamily="34" charset="0"/>
              </a:rPr>
              <a:t>جريمة المرتشي</a:t>
            </a:r>
            <a:r>
              <a:rPr lang="ar-IQ" sz="1400" dirty="0" smtClean="0">
                <a:solidFill>
                  <a:schemeClr val="tx1"/>
                </a:solidFill>
                <a:latin typeface="Arial" panose="020B0604020202020204" pitchFamily="34" charset="0"/>
                <a:cs typeface="Arial" panose="020B0604020202020204" pitchFamily="34" charset="0"/>
              </a:rPr>
              <a:t>:</a:t>
            </a:r>
            <a:endParaRPr lang="ar-IQ" sz="2800" dirty="0" smtClean="0">
              <a:solidFill>
                <a:schemeClr val="tx1"/>
              </a:solidFill>
              <a:latin typeface="Arial" panose="020B0604020202020204" pitchFamily="34" charset="0"/>
              <a:cs typeface="Arial" panose="020B0604020202020204" pitchFamily="34" charset="0"/>
            </a:endParaRPr>
          </a:p>
          <a:p>
            <a:pPr indent="457200" algn="just" rtl="1">
              <a:lnSpc>
                <a:spcPct val="115000"/>
              </a:lnSpc>
              <a:spcBef>
                <a:spcPts val="0"/>
              </a:spcBef>
              <a:spcAft>
                <a:spcPts val="0"/>
              </a:spcAft>
            </a:pPr>
            <a:endParaRPr lang="ar-IQ" sz="2800" dirty="0" smtClean="0">
              <a:solidFill>
                <a:schemeClr val="tx1"/>
              </a:solidFill>
              <a:latin typeface="Times New Roman"/>
              <a:ea typeface="Times New Roman"/>
              <a:cs typeface="Simplified Arabic"/>
            </a:endParaRPr>
          </a:p>
          <a:p>
            <a:pPr indent="457200" algn="just" rtl="1">
              <a:lnSpc>
                <a:spcPct val="115000"/>
              </a:lnSpc>
              <a:spcBef>
                <a:spcPts val="0"/>
              </a:spcBef>
              <a:spcAft>
                <a:spcPts val="0"/>
              </a:spcAft>
            </a:pPr>
            <a:r>
              <a:rPr lang="ar-SA" sz="2800" dirty="0" smtClean="0">
                <a:solidFill>
                  <a:schemeClr val="tx1"/>
                </a:solidFill>
                <a:latin typeface="Times New Roman"/>
                <a:ea typeface="Times New Roman"/>
                <a:cs typeface="Simplified Arabic"/>
              </a:rPr>
              <a:t>يُقصد </a:t>
            </a:r>
            <a:r>
              <a:rPr lang="ar-SA" sz="2800" dirty="0">
                <a:solidFill>
                  <a:schemeClr val="tx1"/>
                </a:solidFill>
                <a:latin typeface="Times New Roman"/>
                <a:ea typeface="Times New Roman"/>
                <a:cs typeface="Simplified Arabic"/>
              </a:rPr>
              <a:t>بجريمة المرتشي قيام الموظف بالطلب أو القبول لنفسه أو لغيره عطية أو منفعة أو ميزة أو وعداً بشيء من ذلك لأداء عمل من أعمال وظيفته أو </a:t>
            </a:r>
            <a:r>
              <a:rPr lang="ar-SA" sz="2800" dirty="0" err="1">
                <a:solidFill>
                  <a:schemeClr val="tx1"/>
                </a:solidFill>
                <a:latin typeface="Times New Roman"/>
                <a:ea typeface="Times New Roman"/>
                <a:cs typeface="Simplified Arabic"/>
              </a:rPr>
              <a:t>الإمتناع</a:t>
            </a:r>
            <a:r>
              <a:rPr lang="ar-SA" sz="2800" dirty="0">
                <a:solidFill>
                  <a:schemeClr val="tx1"/>
                </a:solidFill>
                <a:latin typeface="Times New Roman"/>
                <a:ea typeface="Times New Roman"/>
                <a:cs typeface="Simplified Arabic"/>
              </a:rPr>
              <a:t> عنه أو الإخلال بواجبات الوظيفة، هذا ما تم استنتاجه بالرجوع لنص الفقرة (1) من المادة (307) من قانون العقوبات العراقي رقم (111) لسنة 1969 المعّدل.</a:t>
            </a:r>
            <a:endParaRPr lang="en-US" sz="2800" dirty="0">
              <a:solidFill>
                <a:schemeClr val="tx1"/>
              </a:solidFill>
              <a:latin typeface="Times New Roman"/>
              <a:ea typeface="Times New Roman"/>
            </a:endParaRPr>
          </a:p>
          <a:p>
            <a:pPr algn="r"/>
            <a:endParaRPr lang="en-US" sz="2800" dirty="0">
              <a:solidFill>
                <a:schemeClr val="tx1"/>
              </a:solidFill>
              <a:latin typeface="Arial" panose="020B0604020202020204" pitchFamily="34" charset="0"/>
              <a:cs typeface="Arial" panose="020B0604020202020204" pitchFamily="34" charset="0"/>
            </a:endParaRPr>
          </a:p>
        </p:txBody>
      </p:sp>
      <p:sp>
        <p:nvSpPr>
          <p:cNvPr id="2" name="عنصر نائب لرقم الشريحة 1"/>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446116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عنوان 5"/>
          <p:cNvSpPr>
            <a:spLocks noGrp="1"/>
          </p:cNvSpPr>
          <p:nvPr>
            <p:ph type="ctrTitle"/>
          </p:nvPr>
        </p:nvSpPr>
        <p:spPr>
          <a:xfrm flipV="1">
            <a:off x="779929" y="-604911"/>
            <a:ext cx="8928847" cy="45719"/>
          </a:xfrm>
        </p:spPr>
        <p:txBody>
          <a:bodyPr>
            <a:normAutofit fontScale="90000"/>
          </a:bodyPr>
          <a:lstStyle/>
          <a:p>
            <a:endParaRPr lang="en-US" sz="2000" u="sng" dirty="0">
              <a:latin typeface="Arial" panose="020B0604020202020204" pitchFamily="34" charset="0"/>
              <a:cs typeface="Arial" panose="020B0604020202020204" pitchFamily="34" charset="0"/>
            </a:endParaRPr>
          </a:p>
        </p:txBody>
      </p:sp>
      <p:sp>
        <p:nvSpPr>
          <p:cNvPr id="7" name="عنوان فرعي 6"/>
          <p:cNvSpPr>
            <a:spLocks noGrp="1"/>
          </p:cNvSpPr>
          <p:nvPr>
            <p:ph type="subTitle" idx="1"/>
          </p:nvPr>
        </p:nvSpPr>
        <p:spPr>
          <a:xfrm>
            <a:off x="779929" y="959370"/>
            <a:ext cx="10000365" cy="4257207"/>
          </a:xfrm>
        </p:spPr>
        <p:txBody>
          <a:bodyPr>
            <a:normAutofit/>
          </a:bodyPr>
          <a:lstStyle/>
          <a:p>
            <a:pPr indent="457200" algn="r" rtl="1">
              <a:lnSpc>
                <a:spcPct val="115000"/>
              </a:lnSpc>
              <a:spcBef>
                <a:spcPts val="0"/>
              </a:spcBef>
              <a:spcAft>
                <a:spcPts val="0"/>
              </a:spcAft>
            </a:pPr>
            <a:r>
              <a:rPr lang="ar-IQ" sz="3800" u="sng" dirty="0" smtClean="0">
                <a:solidFill>
                  <a:schemeClr val="tx1"/>
                </a:solidFill>
                <a:latin typeface="Times New Roman"/>
                <a:ea typeface="Times New Roman"/>
                <a:cs typeface="Simplified Arabic"/>
              </a:rPr>
              <a:t>أركان جريمة المرتشي:-</a:t>
            </a:r>
          </a:p>
          <a:p>
            <a:pPr indent="457200" algn="r" rtl="1">
              <a:lnSpc>
                <a:spcPct val="115000"/>
              </a:lnSpc>
              <a:spcBef>
                <a:spcPts val="0"/>
              </a:spcBef>
              <a:spcAft>
                <a:spcPts val="0"/>
              </a:spcAft>
            </a:pPr>
            <a:endParaRPr lang="ar-IQ" sz="2800" dirty="0" smtClean="0">
              <a:solidFill>
                <a:schemeClr val="tx1"/>
              </a:solidFill>
              <a:latin typeface="Times New Roman"/>
              <a:ea typeface="Times New Roman"/>
              <a:cs typeface="Simplified Arabic"/>
            </a:endParaRPr>
          </a:p>
          <a:p>
            <a:pPr indent="457200" algn="r" rtl="1">
              <a:lnSpc>
                <a:spcPct val="115000"/>
              </a:lnSpc>
              <a:spcBef>
                <a:spcPts val="0"/>
              </a:spcBef>
              <a:spcAft>
                <a:spcPts val="0"/>
              </a:spcAft>
            </a:pPr>
            <a:r>
              <a:rPr lang="ar-SA" sz="2800" dirty="0" smtClean="0">
                <a:solidFill>
                  <a:schemeClr val="tx1"/>
                </a:solidFill>
                <a:latin typeface="Times New Roman"/>
                <a:ea typeface="Times New Roman"/>
                <a:cs typeface="Simplified Arabic"/>
              </a:rPr>
              <a:t>لجريمة </a:t>
            </a:r>
            <a:r>
              <a:rPr lang="ar-SA" sz="2800" dirty="0">
                <a:solidFill>
                  <a:schemeClr val="tx1"/>
                </a:solidFill>
                <a:latin typeface="Times New Roman"/>
                <a:ea typeface="Times New Roman"/>
                <a:cs typeface="Simplified Arabic"/>
              </a:rPr>
              <a:t>المرتشي أربعة أركان: ركنان عامان لتحقق الجريمة بمفهومها العام وهما الركن المادي والركن المعنوي، وركنان خاصان بجريمة المرتشي هما صفة المرتشي وصفة عمله.</a:t>
            </a:r>
            <a:endParaRPr lang="en-US" sz="2800" dirty="0">
              <a:solidFill>
                <a:schemeClr val="tx1"/>
              </a:solidFill>
              <a:latin typeface="Times New Roman"/>
              <a:ea typeface="Times New Roman"/>
            </a:endParaRPr>
          </a:p>
          <a:p>
            <a:pPr marL="342900" marR="0" lvl="0" indent="-342900" algn="r" rtl="1">
              <a:lnSpc>
                <a:spcPct val="115000"/>
              </a:lnSpc>
              <a:spcBef>
                <a:spcPts val="0"/>
              </a:spcBef>
              <a:spcAft>
                <a:spcPts val="0"/>
              </a:spcAft>
              <a:buFont typeface="+mj-lt"/>
              <a:buAutoNum type="arabicPeriod"/>
            </a:pPr>
            <a:r>
              <a:rPr lang="ar-SA" sz="2800" b="1" dirty="0">
                <a:solidFill>
                  <a:schemeClr val="tx1"/>
                </a:solidFill>
                <a:latin typeface="Times New Roman"/>
                <a:ea typeface="Times New Roman"/>
                <a:cs typeface="Simplified Arabic"/>
              </a:rPr>
              <a:t>صفة المرتشي:</a:t>
            </a:r>
            <a:endParaRPr lang="en-US" sz="2800" dirty="0">
              <a:solidFill>
                <a:schemeClr val="tx1"/>
              </a:solidFill>
              <a:latin typeface="Times New Roman"/>
              <a:ea typeface="Times New Roman"/>
            </a:endParaRPr>
          </a:p>
          <a:p>
            <a:pPr indent="457200" algn="r" rtl="1">
              <a:lnSpc>
                <a:spcPct val="115000"/>
              </a:lnSpc>
              <a:spcBef>
                <a:spcPts val="0"/>
              </a:spcBef>
              <a:spcAft>
                <a:spcPts val="0"/>
              </a:spcAft>
            </a:pPr>
            <a:r>
              <a:rPr lang="ar-SA" sz="2800" dirty="0">
                <a:solidFill>
                  <a:schemeClr val="tx1"/>
                </a:solidFill>
                <a:latin typeface="Times New Roman"/>
                <a:ea typeface="Times New Roman"/>
                <a:cs typeface="Simplified Arabic"/>
              </a:rPr>
              <a:t>يجب أن يتحقق كون المرتشي يتصف بصفة الموظف أو المكلف بخدمة عامة، لذا لا بد أن نعرف من هو الموظف ومن المكلف بخدمة عامة</a:t>
            </a:r>
            <a:r>
              <a:rPr lang="ar-SA" sz="2800" dirty="0" smtClean="0">
                <a:solidFill>
                  <a:schemeClr val="tx1"/>
                </a:solidFill>
                <a:latin typeface="Times New Roman"/>
                <a:ea typeface="Times New Roman"/>
                <a:cs typeface="Simplified Arabic"/>
              </a:rPr>
              <a:t>؟</a:t>
            </a:r>
            <a:endParaRPr lang="en-US" sz="2800" dirty="0">
              <a:solidFill>
                <a:schemeClr val="tx1"/>
              </a:solidFill>
              <a:latin typeface="Times New Roman"/>
              <a:ea typeface="Times New Roman"/>
            </a:endParaRPr>
          </a:p>
        </p:txBody>
      </p:sp>
      <p:sp>
        <p:nvSpPr>
          <p:cNvPr id="2" name="عنصر نائب لرقم الشريحة 1"/>
          <p:cNvSpPr>
            <a:spLocks noGrp="1"/>
          </p:cNvSpPr>
          <p:nvPr>
            <p:ph type="sldNum" sz="quarter" idx="12"/>
          </p:nvPr>
        </p:nvSpPr>
        <p:spPr/>
        <p:txBody>
          <a:bodyPr/>
          <a:lstStyle/>
          <a:p>
            <a:fld id="{D57F1E4F-1CFF-5643-939E-217C01CDF565}" type="slidenum">
              <a:rPr lang="en-US" smtClean="0"/>
              <a:pPr/>
              <a:t>6</a:t>
            </a:fld>
            <a:endParaRPr lang="en-US" dirty="0"/>
          </a:p>
        </p:txBody>
      </p:sp>
      <p:sp>
        <p:nvSpPr>
          <p:cNvPr id="3" name="مستطيل 2"/>
          <p:cNvSpPr/>
          <p:nvPr/>
        </p:nvSpPr>
        <p:spPr>
          <a:xfrm>
            <a:off x="1475874" y="1174613"/>
            <a:ext cx="8229600" cy="369332"/>
          </a:xfrm>
          <a:prstGeom prst="rect">
            <a:avLst/>
          </a:prstGeom>
        </p:spPr>
        <p:txBody>
          <a:bodyPr wrap="square">
            <a:spAutoFit/>
          </a:bodyPr>
          <a:lstStyle/>
          <a:p>
            <a:endParaRPr lang="en-US" dirty="0"/>
          </a:p>
        </p:txBody>
      </p:sp>
      <p:sp>
        <p:nvSpPr>
          <p:cNvPr id="5" name="مستطيل 4"/>
          <p:cNvSpPr/>
          <p:nvPr/>
        </p:nvSpPr>
        <p:spPr>
          <a:xfrm>
            <a:off x="779929" y="3742128"/>
            <a:ext cx="6096000" cy="369332"/>
          </a:xfrm>
          <a:prstGeom prst="rect">
            <a:avLst/>
          </a:prstGeom>
        </p:spPr>
        <p:txBody>
          <a:bodyPr>
            <a:spAutoFit/>
          </a:bodyPr>
          <a:lstStyle/>
          <a:p>
            <a:endParaRPr lang="en-US" dirty="0"/>
          </a:p>
        </p:txBody>
      </p:sp>
    </p:spTree>
    <p:extLst>
      <p:ext uri="{BB962C8B-B14F-4D97-AF65-F5344CB8AC3E}">
        <p14:creationId xmlns:p14="http://schemas.microsoft.com/office/powerpoint/2010/main" val="37394782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ctrTitle"/>
          </p:nvPr>
        </p:nvSpPr>
        <p:spPr>
          <a:xfrm flipV="1">
            <a:off x="684211" y="-914400"/>
            <a:ext cx="8001000" cy="393895"/>
          </a:xfrm>
        </p:spPr>
        <p:txBody>
          <a:bodyPr>
            <a:normAutofit fontScale="90000"/>
          </a:bodyPr>
          <a:lstStyle/>
          <a:p>
            <a:endParaRPr lang="en-US" sz="2400" u="sng" dirty="0">
              <a:latin typeface="Arial" panose="020B0604020202020204" pitchFamily="34" charset="0"/>
              <a:cs typeface="Arial" panose="020B0604020202020204" pitchFamily="34" charset="0"/>
            </a:endParaRPr>
          </a:p>
        </p:txBody>
      </p:sp>
      <p:sp>
        <p:nvSpPr>
          <p:cNvPr id="3" name="عنوان فرعي 2"/>
          <p:cNvSpPr>
            <a:spLocks noGrp="1"/>
          </p:cNvSpPr>
          <p:nvPr>
            <p:ph type="subTitle" idx="1"/>
          </p:nvPr>
        </p:nvSpPr>
        <p:spPr>
          <a:xfrm>
            <a:off x="535179" y="884420"/>
            <a:ext cx="10759237" cy="4469653"/>
          </a:xfrm>
        </p:spPr>
        <p:txBody>
          <a:bodyPr>
            <a:noAutofit/>
          </a:bodyPr>
          <a:lstStyle/>
          <a:p>
            <a:pPr algn="just" rtl="1">
              <a:lnSpc>
                <a:spcPct val="115000"/>
              </a:lnSpc>
              <a:spcBef>
                <a:spcPts val="0"/>
              </a:spcBef>
              <a:spcAft>
                <a:spcPts val="0"/>
              </a:spcAft>
            </a:pPr>
            <a:r>
              <a:rPr lang="ar-SA" sz="2400" b="1" u="sng" dirty="0">
                <a:solidFill>
                  <a:schemeClr val="tx1"/>
                </a:solidFill>
                <a:latin typeface="Times New Roman"/>
                <a:ea typeface="Times New Roman"/>
                <a:cs typeface="Simplified Arabic"/>
              </a:rPr>
              <a:t>الموظف:</a:t>
            </a:r>
            <a:r>
              <a:rPr lang="ar-SA" sz="2400" dirty="0">
                <a:solidFill>
                  <a:schemeClr val="tx1"/>
                </a:solidFill>
                <a:latin typeface="Times New Roman"/>
                <a:ea typeface="Times New Roman"/>
                <a:cs typeface="Simplified Arabic"/>
              </a:rPr>
              <a:t>  لا يوجد للموظف تعريف عام يعد أصلاً للرجوع إليه لمعرفة المقصود به على الرغم من أن المشرع العراقي تعرّض إلى تعريف الموظف في مجال أغلب التشريعات المتعلقة بالوظيفة العامة، لذا كان لزاماً علينا أن نرجع إلى الفقه ورأينا أن أنسب تعريف للموظف بأنه </a:t>
            </a:r>
            <a:r>
              <a:rPr lang="ar-SA" sz="2400" b="1" dirty="0">
                <a:solidFill>
                  <a:schemeClr val="tx1"/>
                </a:solidFill>
                <a:latin typeface="Times New Roman"/>
                <a:ea typeface="Times New Roman"/>
                <a:cs typeface="Simplified Arabic"/>
              </a:rPr>
              <a:t>( كل شخص عهدت إليه وظيفة داخلة في الملاك الدائم للمرفق العام</a:t>
            </a:r>
            <a:r>
              <a:rPr lang="ar-SA" sz="2400" b="1" dirty="0" smtClean="0">
                <a:solidFill>
                  <a:schemeClr val="tx1"/>
                </a:solidFill>
                <a:latin typeface="Times New Roman"/>
                <a:ea typeface="Times New Roman"/>
                <a:cs typeface="Simplified Arabic"/>
              </a:rPr>
              <a:t>).</a:t>
            </a:r>
            <a:endParaRPr lang="ar-IQ" sz="2400" b="1" dirty="0" smtClean="0">
              <a:solidFill>
                <a:schemeClr val="tx1"/>
              </a:solidFill>
              <a:latin typeface="Times New Roman"/>
              <a:ea typeface="Times New Roman"/>
              <a:cs typeface="Simplified Arabic"/>
            </a:endParaRPr>
          </a:p>
          <a:p>
            <a:pPr algn="just" rtl="1">
              <a:lnSpc>
                <a:spcPct val="115000"/>
              </a:lnSpc>
              <a:spcBef>
                <a:spcPts val="0"/>
              </a:spcBef>
              <a:spcAft>
                <a:spcPts val="0"/>
              </a:spcAft>
            </a:pPr>
            <a:r>
              <a:rPr lang="ar-SA" sz="2400" b="1" dirty="0">
                <a:solidFill>
                  <a:schemeClr val="tx1"/>
                </a:solidFill>
                <a:ea typeface="Times New Roman"/>
                <a:cs typeface="Simplified Arabic"/>
              </a:rPr>
              <a:t>أما </a:t>
            </a:r>
            <a:r>
              <a:rPr lang="ar-SA" sz="2400" b="1" u="sng" dirty="0">
                <a:solidFill>
                  <a:schemeClr val="tx1"/>
                </a:solidFill>
                <a:ea typeface="Times New Roman"/>
                <a:cs typeface="Simplified Arabic"/>
              </a:rPr>
              <a:t>المكلف بخدمة عامة:</a:t>
            </a:r>
            <a:r>
              <a:rPr lang="ar-SA" sz="2400" u="sng" dirty="0">
                <a:solidFill>
                  <a:schemeClr val="tx1"/>
                </a:solidFill>
                <a:ea typeface="Times New Roman"/>
                <a:cs typeface="Simplified Arabic"/>
              </a:rPr>
              <a:t> </a:t>
            </a:r>
            <a:r>
              <a:rPr lang="ar-SA" sz="2400" b="1" dirty="0">
                <a:solidFill>
                  <a:schemeClr val="tx1"/>
                </a:solidFill>
                <a:ea typeface="Times New Roman"/>
                <a:cs typeface="Simplified Arabic"/>
              </a:rPr>
              <a:t>فعرّفته الفقرة (2) من المادة (19) من قانون العقوبات بأنه: ((</a:t>
            </a:r>
            <a:r>
              <a:rPr lang="ar-SA" sz="2400" dirty="0">
                <a:solidFill>
                  <a:schemeClr val="tx1"/>
                </a:solidFill>
                <a:ea typeface="Times New Roman"/>
                <a:cs typeface="Simplified Arabic"/>
              </a:rPr>
              <a:t>المكلف بخدمة عامة كل موظف او مستخدم او عامل أنيطت به مهمة عامة في خدمة الحكومة ودوائرها الرسمية وشبه الرسمية والمصالح التابعة لها او الموضوعة تحت رقابتها ويشمل ذلك رئيس الوزراء ونوابه والوزراء وأعضاء المجالس النيابية والإدارية والبلدية كما يشمل المحكمين والخبراء ووكلاء الدائنين </a:t>
            </a:r>
            <a:r>
              <a:rPr lang="ar-SA" sz="2400" dirty="0" smtClean="0">
                <a:solidFill>
                  <a:schemeClr val="tx1"/>
                </a:solidFill>
                <a:ea typeface="Times New Roman"/>
                <a:cs typeface="Simplified Arabic"/>
              </a:rPr>
              <a:t>والمصفين </a:t>
            </a:r>
            <a:r>
              <a:rPr lang="ar-SA" sz="2400" dirty="0">
                <a:solidFill>
                  <a:schemeClr val="tx1"/>
                </a:solidFill>
                <a:ea typeface="Times New Roman"/>
                <a:cs typeface="Simplified Arabic"/>
              </a:rPr>
              <a:t>والحراس القضائيين وأعضاء مجالس إدارة ومديري ومستخدمي المؤسسات والشركات والجمعيات والمنظمات والمنشآت التي تساهم الحكومة او إحدى دوائرها الرسمية او شبه الرسمية في مالها بنصيب ما بأية صفة كانت، وعلى العموم كل من يقوم بخدمة عامة بأجر او بغير أجر</a:t>
            </a:r>
            <a:r>
              <a:rPr lang="en-US" sz="2400" dirty="0" smtClean="0">
                <a:solidFill>
                  <a:schemeClr val="tx1"/>
                </a:solidFill>
                <a:latin typeface="Simplified Arabic"/>
                <a:ea typeface="Times New Roman"/>
              </a:rPr>
              <a:t>.</a:t>
            </a:r>
            <a:r>
              <a:rPr lang="ar-SA" sz="2400" dirty="0" smtClean="0">
                <a:solidFill>
                  <a:schemeClr val="tx1"/>
                </a:solidFill>
                <a:latin typeface="Simplified Arabic"/>
                <a:ea typeface="Times New Roman"/>
              </a:rPr>
              <a:t>))</a:t>
            </a:r>
            <a:endParaRPr lang="en-US" sz="2400" dirty="0">
              <a:solidFill>
                <a:schemeClr val="tx1"/>
              </a:solidFill>
              <a:latin typeface="Times New Roman"/>
              <a:ea typeface="Times New Roman"/>
            </a:endParaRPr>
          </a:p>
          <a:p>
            <a:pPr algn="r" rtl="1">
              <a:lnSpc>
                <a:spcPct val="170000"/>
              </a:lnSpc>
            </a:pPr>
            <a:endParaRPr lang="en-US" sz="2400" dirty="0" smtClean="0">
              <a:solidFill>
                <a:schemeClr val="tx1"/>
              </a:solidFill>
              <a:latin typeface="Arial" panose="020B0604020202020204" pitchFamily="34" charset="0"/>
              <a:cs typeface="Arial" panose="020B0604020202020204" pitchFamily="34" charset="0"/>
            </a:endParaRPr>
          </a:p>
        </p:txBody>
      </p:sp>
      <p:sp>
        <p:nvSpPr>
          <p:cNvPr id="9" name="عنصر نائب لرقم الشريحة 8"/>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21938382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عنوان 17"/>
          <p:cNvSpPr>
            <a:spLocks noGrp="1"/>
          </p:cNvSpPr>
          <p:nvPr>
            <p:ph type="ctrTitle"/>
          </p:nvPr>
        </p:nvSpPr>
        <p:spPr>
          <a:xfrm flipV="1">
            <a:off x="684212" y="-717453"/>
            <a:ext cx="8001000" cy="295421"/>
          </a:xfrm>
        </p:spPr>
        <p:txBody>
          <a:bodyPr>
            <a:normAutofit fontScale="90000"/>
          </a:bodyPr>
          <a:lstStyle/>
          <a:p>
            <a:endParaRPr lang="en-US" dirty="0"/>
          </a:p>
        </p:txBody>
      </p:sp>
      <p:sp>
        <p:nvSpPr>
          <p:cNvPr id="25" name="عنصر نائب لرقم الشريحة 24"/>
          <p:cNvSpPr>
            <a:spLocks noGrp="1"/>
          </p:cNvSpPr>
          <p:nvPr>
            <p:ph type="sldNum" sz="quarter" idx="12"/>
          </p:nvPr>
        </p:nvSpPr>
        <p:spPr/>
        <p:txBody>
          <a:bodyPr/>
          <a:lstStyle/>
          <a:p>
            <a:fld id="{D57F1E4F-1CFF-5643-939E-217C01CDF565}" type="slidenum">
              <a:rPr lang="en-US" smtClean="0"/>
              <a:pPr/>
              <a:t>8</a:t>
            </a:fld>
            <a:endParaRPr lang="en-US" dirty="0"/>
          </a:p>
        </p:txBody>
      </p:sp>
      <p:sp>
        <p:nvSpPr>
          <p:cNvPr id="26" name="عنصر نائب للتاريخ 25"/>
          <p:cNvSpPr>
            <a:spLocks noGrp="1"/>
          </p:cNvSpPr>
          <p:nvPr>
            <p:ph type="dt" sz="half" idx="10"/>
          </p:nvPr>
        </p:nvSpPr>
        <p:spPr/>
        <p:txBody>
          <a:bodyPr/>
          <a:lstStyle/>
          <a:p>
            <a:fld id="{7DD78DE1-06A3-4D90-A5FB-662D1F41780B}" type="datetime1">
              <a:rPr lang="en-US" smtClean="0"/>
              <a:pPr/>
              <a:t>6/30/2018</a:t>
            </a:fld>
            <a:endParaRPr lang="en-US" dirty="0"/>
          </a:p>
        </p:txBody>
      </p:sp>
      <p:sp>
        <p:nvSpPr>
          <p:cNvPr id="2" name="عنوان فرعي 1"/>
          <p:cNvSpPr>
            <a:spLocks noGrp="1"/>
          </p:cNvSpPr>
          <p:nvPr>
            <p:ph type="subTitle" idx="1"/>
          </p:nvPr>
        </p:nvSpPr>
        <p:spPr>
          <a:xfrm>
            <a:off x="494675" y="1094283"/>
            <a:ext cx="10912839" cy="4711908"/>
          </a:xfrm>
        </p:spPr>
        <p:txBody>
          <a:bodyPr>
            <a:normAutofit/>
          </a:bodyPr>
          <a:lstStyle/>
          <a:p>
            <a:pPr marR="0" lvl="0" algn="r" rtl="1">
              <a:lnSpc>
                <a:spcPct val="115000"/>
              </a:lnSpc>
              <a:spcBef>
                <a:spcPts val="0"/>
              </a:spcBef>
              <a:spcAft>
                <a:spcPts val="0"/>
              </a:spcAft>
            </a:pPr>
            <a:r>
              <a:rPr lang="ar-IQ" sz="2400" b="1" dirty="0" smtClean="0">
                <a:solidFill>
                  <a:schemeClr val="tx1"/>
                </a:solidFill>
                <a:latin typeface="Times New Roman"/>
                <a:ea typeface="Times New Roman"/>
                <a:cs typeface="Simplified Arabic"/>
              </a:rPr>
              <a:t>2-</a:t>
            </a:r>
            <a:r>
              <a:rPr lang="ar-SA" sz="2400" b="1" dirty="0" smtClean="0">
                <a:solidFill>
                  <a:schemeClr val="tx1"/>
                </a:solidFill>
                <a:latin typeface="Times New Roman"/>
                <a:ea typeface="Times New Roman"/>
                <a:cs typeface="Simplified Arabic"/>
              </a:rPr>
              <a:t>الركن </a:t>
            </a:r>
            <a:r>
              <a:rPr lang="ar-SA" sz="2400" b="1" dirty="0">
                <a:solidFill>
                  <a:schemeClr val="tx1"/>
                </a:solidFill>
                <a:latin typeface="Times New Roman"/>
                <a:ea typeface="Times New Roman"/>
                <a:cs typeface="Simplified Arabic"/>
              </a:rPr>
              <a:t>المادي المتمثل بطلب أو قبول أو أخذ العطية أو المنفعة أو الميزة أو الوعد بشيء:</a:t>
            </a:r>
            <a:endParaRPr lang="en-US" sz="2400" dirty="0">
              <a:solidFill>
                <a:schemeClr val="tx1"/>
              </a:solidFill>
              <a:latin typeface="Times New Roman"/>
              <a:ea typeface="Times New Roman"/>
            </a:endParaRPr>
          </a:p>
          <a:p>
            <a:pPr algn="r" rtl="1"/>
            <a:r>
              <a:rPr lang="ar-SA" sz="2400" dirty="0">
                <a:solidFill>
                  <a:schemeClr val="tx1"/>
                </a:solidFill>
                <a:ea typeface="Times New Roman"/>
                <a:cs typeface="Simplified Arabic"/>
              </a:rPr>
              <a:t>عرّفت المادة (28) من قانون العقوبات العراقي الركن المادي إذ نصت على أن</a:t>
            </a:r>
            <a:r>
              <a:rPr lang="ar-SA" sz="2400" b="1" dirty="0">
                <a:solidFill>
                  <a:schemeClr val="tx1"/>
                </a:solidFill>
                <a:ea typeface="Times New Roman"/>
                <a:cs typeface="Simplified Arabic"/>
              </a:rPr>
              <a:t> (( الركن المادي للجريمة سلوك إجرامي </a:t>
            </a:r>
            <a:r>
              <a:rPr lang="ar-SA" sz="2400" b="1" dirty="0" err="1">
                <a:solidFill>
                  <a:schemeClr val="tx1"/>
                </a:solidFill>
                <a:ea typeface="Times New Roman"/>
                <a:cs typeface="Simplified Arabic"/>
              </a:rPr>
              <a:t>بإرتكاب</a:t>
            </a:r>
            <a:r>
              <a:rPr lang="ar-SA" sz="2400" b="1" dirty="0">
                <a:solidFill>
                  <a:schemeClr val="tx1"/>
                </a:solidFill>
                <a:ea typeface="Times New Roman"/>
                <a:cs typeface="Simplified Arabic"/>
              </a:rPr>
              <a:t> فعل جرّمه القانون أو </a:t>
            </a:r>
            <a:r>
              <a:rPr lang="ar-SA" sz="2400" b="1" dirty="0" err="1">
                <a:solidFill>
                  <a:schemeClr val="tx1"/>
                </a:solidFill>
                <a:ea typeface="Times New Roman"/>
                <a:cs typeface="Simplified Arabic"/>
              </a:rPr>
              <a:t>الإمتناع</a:t>
            </a:r>
            <a:r>
              <a:rPr lang="ar-SA" sz="2400" b="1" dirty="0">
                <a:solidFill>
                  <a:schemeClr val="tx1"/>
                </a:solidFill>
                <a:ea typeface="Times New Roman"/>
                <a:cs typeface="Simplified Arabic"/>
              </a:rPr>
              <a:t> عن فعل أمر به القانون))، </a:t>
            </a:r>
            <a:r>
              <a:rPr lang="ar-SA" sz="2400" dirty="0">
                <a:solidFill>
                  <a:schemeClr val="tx1"/>
                </a:solidFill>
                <a:ea typeface="Times New Roman"/>
                <a:cs typeface="Simplified Arabic"/>
              </a:rPr>
              <a:t>والركن المادي في جريمة </a:t>
            </a:r>
            <a:r>
              <a:rPr lang="ar-SA" sz="2400" dirty="0" smtClean="0">
                <a:solidFill>
                  <a:schemeClr val="tx1"/>
                </a:solidFill>
                <a:ea typeface="Times New Roman"/>
                <a:cs typeface="Simplified Arabic"/>
              </a:rPr>
              <a:t>الرشوة </a:t>
            </a:r>
            <a:r>
              <a:rPr lang="ar-SA" sz="2400" dirty="0">
                <a:solidFill>
                  <a:schemeClr val="tx1"/>
                </a:solidFill>
                <a:ea typeface="Times New Roman"/>
                <a:cs typeface="Simplified Arabic"/>
              </a:rPr>
              <a:t>يتكون من:- </a:t>
            </a:r>
            <a:endParaRPr lang="ar-IQ" sz="2400" dirty="0" smtClean="0">
              <a:solidFill>
                <a:schemeClr val="tx1"/>
              </a:solidFill>
              <a:ea typeface="Times New Roman"/>
              <a:cs typeface="Simplified Arabic"/>
            </a:endParaRPr>
          </a:p>
          <a:p>
            <a:pPr marL="342900" marR="0" lvl="0" indent="-342900" algn="just" rtl="1">
              <a:lnSpc>
                <a:spcPct val="115000"/>
              </a:lnSpc>
              <a:spcBef>
                <a:spcPts val="0"/>
              </a:spcBef>
              <a:spcAft>
                <a:spcPts val="0"/>
              </a:spcAft>
              <a:buFont typeface="+mj-cs"/>
              <a:buAutoNum type="arabic1Minus"/>
            </a:pPr>
            <a:r>
              <a:rPr lang="ar-SA" sz="2800" b="1" dirty="0">
                <a:solidFill>
                  <a:schemeClr val="tx1"/>
                </a:solidFill>
                <a:latin typeface="Times New Roman"/>
                <a:ea typeface="Times New Roman"/>
                <a:cs typeface="Simplified Arabic"/>
              </a:rPr>
              <a:t>الطلب:</a:t>
            </a:r>
            <a:endParaRPr lang="en-US" sz="2000" dirty="0">
              <a:solidFill>
                <a:schemeClr val="tx1"/>
              </a:solidFill>
              <a:latin typeface="Times New Roman"/>
              <a:ea typeface="Times New Roman"/>
            </a:endParaRPr>
          </a:p>
          <a:p>
            <a:pPr marL="57150" marR="0" indent="400050" algn="just" rtl="1">
              <a:lnSpc>
                <a:spcPct val="115000"/>
              </a:lnSpc>
              <a:spcBef>
                <a:spcPts val="0"/>
              </a:spcBef>
              <a:spcAft>
                <a:spcPts val="0"/>
              </a:spcAft>
            </a:pPr>
            <a:r>
              <a:rPr lang="ar-SA" sz="2400" dirty="0">
                <a:solidFill>
                  <a:schemeClr val="tx1"/>
                </a:solidFill>
                <a:latin typeface="Times New Roman"/>
                <a:ea typeface="Times New Roman"/>
                <a:cs typeface="Simplified Arabic"/>
              </a:rPr>
              <a:t>هو تعبير الموظف أو المكلف بخدمة عامة عن إرادته في الحصول على مقابل لقاء قيامه بالعمل الوظيفي أو الامتناع عنه أو الاخلال به سواء أكان الطلب قولاً أم كتابة أو حتى إشارة كأن يشير بيده بحركة تفيد معنى الطلب، أو يفتح درج مكتبه ويشير إلى داخله بما يفيد وضع المقابل فيه، ولا يهم في كون الطلب قد تم من الموظف أو المكلف بخدمة عامة مباشرة أو بالواسطة، وسواء كان هذا الطلب لنفسه أو لغيره.</a:t>
            </a:r>
            <a:endParaRPr lang="en-US" sz="2000" dirty="0">
              <a:solidFill>
                <a:schemeClr val="tx1"/>
              </a:solidFill>
              <a:latin typeface="Times New Roman"/>
              <a:ea typeface="Times New Roman"/>
            </a:endParaRPr>
          </a:p>
          <a:p>
            <a:pPr algn="r" rtl="1"/>
            <a:endParaRPr lang="en-US" sz="2400" dirty="0">
              <a:solidFill>
                <a:schemeClr val="tx1"/>
              </a:solidFill>
            </a:endParaRPr>
          </a:p>
        </p:txBody>
      </p:sp>
    </p:spTree>
    <p:extLst>
      <p:ext uri="{BB962C8B-B14F-4D97-AF65-F5344CB8AC3E}">
        <p14:creationId xmlns:p14="http://schemas.microsoft.com/office/powerpoint/2010/main" val="6072730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99364" y="-914400"/>
            <a:ext cx="8352211" cy="759655"/>
          </a:xfrm>
        </p:spPr>
        <p:txBody>
          <a:bodyPr>
            <a:normAutofit/>
          </a:bodyPr>
          <a:lstStyle/>
          <a:p>
            <a:endParaRPr lang="en-US" sz="2400" dirty="0">
              <a:latin typeface="Arial" panose="020B0604020202020204" pitchFamily="34" charset="0"/>
              <a:cs typeface="Arial" panose="020B0604020202020204" pitchFamily="34" charset="0"/>
            </a:endParaRPr>
          </a:p>
        </p:txBody>
      </p:sp>
      <p:sp>
        <p:nvSpPr>
          <p:cNvPr id="3" name="عنوان فرعي 2"/>
          <p:cNvSpPr>
            <a:spLocks noGrp="1"/>
          </p:cNvSpPr>
          <p:nvPr>
            <p:ph type="subTitle" idx="1"/>
          </p:nvPr>
        </p:nvSpPr>
        <p:spPr>
          <a:xfrm>
            <a:off x="509666" y="1104202"/>
            <a:ext cx="10792917" cy="4801923"/>
          </a:xfrm>
        </p:spPr>
        <p:txBody>
          <a:bodyPr>
            <a:normAutofit lnSpcReduction="10000"/>
          </a:bodyPr>
          <a:lstStyle/>
          <a:p>
            <a:pPr marR="0" lvl="0" algn="r" rtl="1">
              <a:lnSpc>
                <a:spcPct val="115000"/>
              </a:lnSpc>
              <a:spcBef>
                <a:spcPts val="0"/>
              </a:spcBef>
              <a:spcAft>
                <a:spcPts val="0"/>
              </a:spcAft>
            </a:pPr>
            <a:r>
              <a:rPr lang="ar-IQ" sz="2400" b="1" u="sng" dirty="0" smtClean="0">
                <a:solidFill>
                  <a:schemeClr val="tx1"/>
                </a:solidFill>
                <a:latin typeface="Times New Roman"/>
                <a:ea typeface="Times New Roman"/>
                <a:cs typeface="Simplified Arabic"/>
              </a:rPr>
              <a:t>ب- ا</a:t>
            </a:r>
            <a:r>
              <a:rPr lang="ar-SA" sz="2400" b="1" u="sng" dirty="0" smtClean="0">
                <a:solidFill>
                  <a:schemeClr val="tx1"/>
                </a:solidFill>
                <a:latin typeface="Times New Roman"/>
                <a:ea typeface="Times New Roman"/>
                <a:cs typeface="Simplified Arabic"/>
              </a:rPr>
              <a:t>لقبول</a:t>
            </a:r>
            <a:r>
              <a:rPr lang="ar-SA" sz="2400" b="1" u="sng" dirty="0">
                <a:solidFill>
                  <a:schemeClr val="tx1"/>
                </a:solidFill>
                <a:latin typeface="Times New Roman"/>
                <a:ea typeface="Times New Roman"/>
                <a:cs typeface="Simplified Arabic"/>
              </a:rPr>
              <a:t>:</a:t>
            </a:r>
            <a:endParaRPr lang="en-US" sz="2400" u="sng" dirty="0">
              <a:solidFill>
                <a:schemeClr val="tx1"/>
              </a:solidFill>
              <a:latin typeface="Times New Roman"/>
              <a:ea typeface="Times New Roman"/>
            </a:endParaRPr>
          </a:p>
          <a:p>
            <a:pPr algn="r"/>
            <a:r>
              <a:rPr lang="ar-SA" sz="2400" dirty="0">
                <a:solidFill>
                  <a:schemeClr val="tx1"/>
                </a:solidFill>
                <a:ea typeface="Times New Roman"/>
                <a:cs typeface="Simplified Arabic"/>
              </a:rPr>
              <a:t>وهو تعبير الموظف أو المكلف بخدمة عامة عن إرادته في قبول العرض للمقابل لقيامه بعمله الوظيفي أو </a:t>
            </a:r>
            <a:r>
              <a:rPr lang="ar-SA" sz="2400" dirty="0" err="1">
                <a:solidFill>
                  <a:schemeClr val="tx1"/>
                </a:solidFill>
                <a:ea typeface="Times New Roman"/>
                <a:cs typeface="Simplified Arabic"/>
              </a:rPr>
              <a:t>إمتناعه</a:t>
            </a:r>
            <a:r>
              <a:rPr lang="ar-SA" sz="2400" dirty="0">
                <a:solidFill>
                  <a:schemeClr val="tx1"/>
                </a:solidFill>
                <a:ea typeface="Times New Roman"/>
                <a:cs typeface="Simplified Arabic"/>
              </a:rPr>
              <a:t> عنه أو الاخلال به، وهذا يعني وجود عرض سابق للقبول،</a:t>
            </a:r>
            <a:r>
              <a:rPr lang="ar-IQ" sz="2400" dirty="0">
                <a:solidFill>
                  <a:schemeClr val="tx1"/>
                </a:solidFill>
                <a:ea typeface="Times New Roman"/>
                <a:cs typeface="Simplified Arabic"/>
              </a:rPr>
              <a:t> ولا يشترط في العرض والقبول </a:t>
            </a:r>
            <a:r>
              <a:rPr lang="ar-IQ" sz="2400" dirty="0" smtClean="0">
                <a:solidFill>
                  <a:schemeClr val="tx1"/>
                </a:solidFill>
                <a:ea typeface="Times New Roman"/>
                <a:cs typeface="Simplified Arabic"/>
              </a:rPr>
              <a:t>شكلاً معيناً </a:t>
            </a:r>
            <a:r>
              <a:rPr lang="ar-IQ" sz="2400" dirty="0">
                <a:solidFill>
                  <a:schemeClr val="tx1"/>
                </a:solidFill>
                <a:ea typeface="Times New Roman"/>
                <a:cs typeface="Simplified Arabic"/>
              </a:rPr>
              <a:t>فقد يكونا قولاً أو كتابة أو إشارة وكل ما يشترط في القبول أن يكون: </a:t>
            </a:r>
            <a:r>
              <a:rPr lang="ar-IQ" sz="2400" b="1" dirty="0">
                <a:solidFill>
                  <a:schemeClr val="tx1"/>
                </a:solidFill>
                <a:ea typeface="Times New Roman"/>
                <a:cs typeface="Simplified Arabic"/>
              </a:rPr>
              <a:t>جدياً </a:t>
            </a:r>
            <a:r>
              <a:rPr lang="ar-IQ" sz="2400" b="1" dirty="0" smtClean="0">
                <a:solidFill>
                  <a:schemeClr val="tx1"/>
                </a:solidFill>
                <a:ea typeface="Times New Roman"/>
                <a:cs typeface="Simplified Arabic"/>
              </a:rPr>
              <a:t>وحقيقياً.</a:t>
            </a:r>
          </a:p>
          <a:p>
            <a:pPr marR="0" lvl="0" algn="r" rtl="1">
              <a:spcBef>
                <a:spcPts val="0"/>
              </a:spcBef>
              <a:spcAft>
                <a:spcPts val="0"/>
              </a:spcAft>
            </a:pPr>
            <a:endParaRPr lang="ar-IQ" sz="2600" b="1" u="sng" dirty="0" smtClean="0">
              <a:solidFill>
                <a:schemeClr val="tx1"/>
              </a:solidFill>
              <a:latin typeface="Times New Roman"/>
              <a:ea typeface="Times New Roman"/>
              <a:cs typeface="Simplified Arabic"/>
            </a:endParaRPr>
          </a:p>
          <a:p>
            <a:pPr marR="0" lvl="0" algn="r" rtl="1">
              <a:spcBef>
                <a:spcPts val="0"/>
              </a:spcBef>
              <a:spcAft>
                <a:spcPts val="0"/>
              </a:spcAft>
            </a:pPr>
            <a:r>
              <a:rPr lang="ar-IQ" sz="2600" b="1" u="sng" dirty="0" smtClean="0">
                <a:solidFill>
                  <a:schemeClr val="tx1"/>
                </a:solidFill>
                <a:latin typeface="Times New Roman"/>
                <a:ea typeface="Times New Roman"/>
                <a:cs typeface="Simplified Arabic"/>
              </a:rPr>
              <a:t>3-</a:t>
            </a:r>
            <a:r>
              <a:rPr lang="ar-SA" sz="2600" b="1" u="sng" dirty="0" smtClean="0">
                <a:solidFill>
                  <a:schemeClr val="tx1"/>
                </a:solidFill>
                <a:latin typeface="Times New Roman"/>
                <a:ea typeface="Times New Roman"/>
                <a:cs typeface="Simplified Arabic"/>
              </a:rPr>
              <a:t>صفة </a:t>
            </a:r>
            <a:r>
              <a:rPr lang="ar-SA" sz="2600" b="1" u="sng" dirty="0">
                <a:solidFill>
                  <a:schemeClr val="tx1"/>
                </a:solidFill>
                <a:latin typeface="Times New Roman"/>
                <a:ea typeface="Times New Roman"/>
                <a:cs typeface="Simplified Arabic"/>
              </a:rPr>
              <a:t>العمل الذي قام أو سيقوم به الموظف أو المكلف بخدمة عامة:</a:t>
            </a:r>
            <a:endParaRPr lang="en-US" sz="2600" u="sng" dirty="0">
              <a:solidFill>
                <a:schemeClr val="tx1"/>
              </a:solidFill>
              <a:latin typeface="Times New Roman"/>
              <a:ea typeface="Times New Roman"/>
            </a:endParaRPr>
          </a:p>
          <a:p>
            <a:pPr indent="457200" algn="r" rtl="1">
              <a:spcBef>
                <a:spcPts val="0"/>
              </a:spcBef>
              <a:spcAft>
                <a:spcPts val="0"/>
              </a:spcAft>
            </a:pPr>
            <a:r>
              <a:rPr lang="ar-SA" sz="2600" dirty="0">
                <a:solidFill>
                  <a:schemeClr val="tx1"/>
                </a:solidFill>
                <a:latin typeface="Times New Roman"/>
                <a:ea typeface="Times New Roman"/>
                <a:cs typeface="Simplified Arabic"/>
              </a:rPr>
              <a:t>يتمثل العمل الذي يكون الركن الثالث من أركان جريمة الرشوة بالآتي:</a:t>
            </a:r>
            <a:endParaRPr lang="en-US" sz="2600" dirty="0">
              <a:solidFill>
                <a:schemeClr val="tx1"/>
              </a:solidFill>
              <a:latin typeface="Times New Roman"/>
              <a:ea typeface="Times New Roman"/>
            </a:endParaRPr>
          </a:p>
          <a:p>
            <a:pPr marL="342900" marR="0" lvl="0" indent="-342900" algn="r" rtl="1">
              <a:spcBef>
                <a:spcPts val="0"/>
              </a:spcBef>
              <a:spcAft>
                <a:spcPts val="0"/>
              </a:spcAft>
              <a:buFont typeface="+mj-cs"/>
              <a:buAutoNum type="arabic1Minus"/>
            </a:pPr>
            <a:r>
              <a:rPr lang="ar-SA" sz="2600" dirty="0">
                <a:solidFill>
                  <a:schemeClr val="tx1"/>
                </a:solidFill>
                <a:latin typeface="Times New Roman"/>
                <a:ea typeface="Times New Roman"/>
                <a:cs typeface="Simplified Arabic"/>
              </a:rPr>
              <a:t>أداء عمل أو </a:t>
            </a:r>
            <a:r>
              <a:rPr lang="ar-SA" sz="2600" dirty="0" err="1">
                <a:solidFill>
                  <a:schemeClr val="tx1"/>
                </a:solidFill>
                <a:latin typeface="Times New Roman"/>
                <a:ea typeface="Times New Roman"/>
                <a:cs typeface="Simplified Arabic"/>
              </a:rPr>
              <a:t>الإمتناع</a:t>
            </a:r>
            <a:r>
              <a:rPr lang="ar-SA" sz="2600" dirty="0">
                <a:solidFill>
                  <a:schemeClr val="tx1"/>
                </a:solidFill>
                <a:latin typeface="Times New Roman"/>
                <a:ea typeface="Times New Roman"/>
                <a:cs typeface="Simplified Arabic"/>
              </a:rPr>
              <a:t> عن عمل يدخل في أعمال وظيفة الموظف أو المكلف بخدمة عامة أو الإخلال بواجبات الوظيفة.</a:t>
            </a:r>
            <a:endParaRPr lang="en-US" sz="2600" dirty="0">
              <a:solidFill>
                <a:schemeClr val="tx1"/>
              </a:solidFill>
              <a:latin typeface="Times New Roman"/>
              <a:ea typeface="Times New Roman"/>
            </a:endParaRPr>
          </a:p>
          <a:p>
            <a:pPr marL="342900" marR="0" lvl="0" indent="-342900" algn="r" rtl="1">
              <a:spcBef>
                <a:spcPts val="0"/>
              </a:spcBef>
              <a:spcAft>
                <a:spcPts val="0"/>
              </a:spcAft>
              <a:buFont typeface="+mj-cs"/>
              <a:buAutoNum type="arabic1Minus"/>
            </a:pPr>
            <a:r>
              <a:rPr lang="ar-SA" sz="2600" dirty="0">
                <a:solidFill>
                  <a:schemeClr val="tx1"/>
                </a:solidFill>
                <a:latin typeface="Times New Roman"/>
                <a:ea typeface="Times New Roman"/>
                <a:cs typeface="Simplified Arabic"/>
              </a:rPr>
              <a:t> أداء عمل أو </a:t>
            </a:r>
            <a:r>
              <a:rPr lang="ar-SA" sz="2600" dirty="0" err="1">
                <a:solidFill>
                  <a:schemeClr val="tx1"/>
                </a:solidFill>
                <a:latin typeface="Times New Roman"/>
                <a:ea typeface="Times New Roman"/>
                <a:cs typeface="Simplified Arabic"/>
              </a:rPr>
              <a:t>الإمتناع</a:t>
            </a:r>
            <a:r>
              <a:rPr lang="ar-SA" sz="2600" dirty="0">
                <a:solidFill>
                  <a:schemeClr val="tx1"/>
                </a:solidFill>
                <a:latin typeface="Times New Roman"/>
                <a:ea typeface="Times New Roman"/>
                <a:cs typeface="Simplified Arabic"/>
              </a:rPr>
              <a:t> عن عمل زعم الموظف أو المكلف خدمة عامة أنه يدخل في أعمال وظيفته.</a:t>
            </a:r>
            <a:endParaRPr lang="en-US" sz="2600" dirty="0">
              <a:solidFill>
                <a:schemeClr val="tx1"/>
              </a:solidFill>
              <a:latin typeface="Times New Roman"/>
              <a:ea typeface="Times New Roman"/>
            </a:endParaRPr>
          </a:p>
          <a:p>
            <a:pPr marL="342900" marR="0" lvl="0" indent="-342900" algn="r" rtl="1">
              <a:spcBef>
                <a:spcPts val="0"/>
              </a:spcBef>
              <a:spcAft>
                <a:spcPts val="0"/>
              </a:spcAft>
              <a:buFont typeface="+mj-cs"/>
              <a:buAutoNum type="arabic1Minus"/>
            </a:pPr>
            <a:r>
              <a:rPr lang="ar-SA" sz="2600" dirty="0">
                <a:solidFill>
                  <a:schemeClr val="tx1"/>
                </a:solidFill>
                <a:latin typeface="Times New Roman"/>
                <a:ea typeface="Times New Roman"/>
                <a:cs typeface="Simplified Arabic"/>
              </a:rPr>
              <a:t> أداء عمل أو </a:t>
            </a:r>
            <a:r>
              <a:rPr lang="ar-SA" sz="2600" dirty="0" err="1">
                <a:solidFill>
                  <a:schemeClr val="tx1"/>
                </a:solidFill>
                <a:latin typeface="Times New Roman"/>
                <a:ea typeface="Times New Roman"/>
                <a:cs typeface="Simplified Arabic"/>
              </a:rPr>
              <a:t>الإمتناع</a:t>
            </a:r>
            <a:r>
              <a:rPr lang="ar-SA" sz="2600" dirty="0">
                <a:solidFill>
                  <a:schemeClr val="tx1"/>
                </a:solidFill>
                <a:latin typeface="Times New Roman"/>
                <a:ea typeface="Times New Roman"/>
                <a:cs typeface="Simplified Arabic"/>
              </a:rPr>
              <a:t> عن عمل </a:t>
            </a:r>
            <a:r>
              <a:rPr lang="ar-SA" sz="2600" dirty="0" err="1">
                <a:solidFill>
                  <a:schemeClr val="tx1"/>
                </a:solidFill>
                <a:latin typeface="Times New Roman"/>
                <a:ea typeface="Times New Roman"/>
                <a:cs typeface="Simplified Arabic"/>
              </a:rPr>
              <a:t>إعتقد</a:t>
            </a:r>
            <a:r>
              <a:rPr lang="ar-SA" sz="2600" dirty="0">
                <a:solidFill>
                  <a:schemeClr val="tx1"/>
                </a:solidFill>
                <a:latin typeface="Times New Roman"/>
                <a:ea typeface="Times New Roman"/>
                <a:cs typeface="Simplified Arabic"/>
              </a:rPr>
              <a:t> الموظف أو المكلف بخدمة عامة خطأ أنه يدخل في أعمال وظيفته.</a:t>
            </a:r>
            <a:endParaRPr lang="en-US" sz="2600" dirty="0">
              <a:solidFill>
                <a:schemeClr val="tx1"/>
              </a:solidFill>
              <a:latin typeface="Times New Roman"/>
              <a:ea typeface="Times New Roman"/>
            </a:endParaRPr>
          </a:p>
          <a:p>
            <a:pPr algn="r"/>
            <a:endParaRPr lang="en-US" sz="2400" dirty="0">
              <a:solidFill>
                <a:schemeClr val="tx1"/>
              </a:solidFill>
              <a:latin typeface="Arial" panose="020B0604020202020204" pitchFamily="34" charset="0"/>
              <a:cs typeface="Arial" panose="020B0604020202020204" pitchFamily="34" charset="0"/>
            </a:endParaRPr>
          </a:p>
        </p:txBody>
      </p:sp>
      <p:sp>
        <p:nvSpPr>
          <p:cNvPr id="7" name="عنصر نائب لرقم الشريحة 6"/>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3814001507"/>
      </p:ext>
    </p:extLst>
  </p:cSld>
  <p:clrMapOvr>
    <a:masterClrMapping/>
  </p:clrMapOvr>
  <p:timing>
    <p:tnLst>
      <p:par>
        <p:cTn id="1" dur="indefinite" restart="never" nodeType="tmRoot"/>
      </p:par>
    </p:tnLst>
  </p:timing>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شريحة">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2818</TotalTime>
  <Words>1285</Words>
  <Application>Microsoft Office PowerPoint</Application>
  <PresentationFormat>مخصص</PresentationFormat>
  <Paragraphs>101</Paragraphs>
  <Slides>16</Slides>
  <Notes>4</Notes>
  <HiddenSlides>0</HiddenSlides>
  <MMClips>0</MMClips>
  <ScaleCrop>false</ScaleCrop>
  <HeadingPairs>
    <vt:vector size="4" baseType="variant">
      <vt:variant>
        <vt:lpstr>نسق</vt:lpstr>
      </vt:variant>
      <vt:variant>
        <vt:i4>1</vt:i4>
      </vt:variant>
      <vt:variant>
        <vt:lpstr>عناوين الشرائح</vt:lpstr>
      </vt:variant>
      <vt:variant>
        <vt:i4>16</vt:i4>
      </vt:variant>
    </vt:vector>
  </HeadingPairs>
  <TitlesOfParts>
    <vt:vector size="17" baseType="lpstr">
      <vt:lpstr>شريحة</vt:lpstr>
      <vt:lpstr> محاضرات في مادة العقوبات/ القسم الخاص بعنوان جريمة الرشوة</vt:lpstr>
      <vt:lpstr>تعريف جريمة الرشوة:</vt:lpstr>
      <vt:lpstr>عرض تقديمي في PowerPoint</vt:lpstr>
      <vt:lpstr>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جريمة الراشي: </vt:lpstr>
      <vt:lpstr>عقوبة جريمة الراشي: </vt:lpstr>
      <vt:lpstr>حالات الإعفاء من العقوبة:</vt:lpstr>
      <vt:lpstr>المصادر:-</vt:lpstr>
      <vt:lpstr>عرض تقديمي في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trafficking in human</dc:title>
  <dc:creator>aows smart</dc:creator>
  <cp:lastModifiedBy>aows smart</cp:lastModifiedBy>
  <cp:revision>301</cp:revision>
  <dcterms:created xsi:type="dcterms:W3CDTF">2016-10-16T21:38:31Z</dcterms:created>
  <dcterms:modified xsi:type="dcterms:W3CDTF">2018-06-30T22:31:52Z</dcterms:modified>
</cp:coreProperties>
</file>