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notesMasterIdLst>
    <p:notesMasterId r:id="rId11"/>
  </p:notesMasterIdLst>
  <p:sldIdLst>
    <p:sldId id="256" r:id="rId2"/>
    <p:sldId id="263" r:id="rId3"/>
    <p:sldId id="270" r:id="rId4"/>
    <p:sldId id="261" r:id="rId5"/>
    <p:sldId id="262" r:id="rId6"/>
    <p:sldId id="264" r:id="rId7"/>
    <p:sldId id="276" r:id="rId8"/>
    <p:sldId id="258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981" autoAdjust="0"/>
  </p:normalViewPr>
  <p:slideViewPr>
    <p:cSldViewPr snapToGrid="0">
      <p:cViewPr varScale="1">
        <p:scale>
          <a:sx n="64" d="100"/>
          <a:sy n="64" d="100"/>
        </p:scale>
        <p:origin x="-9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BC665-DA19-45B2-8955-4A741CE58F8D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3CCD5-F137-4695-99D0-DDF45A0C3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6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3CCD5-F137-4695-99D0-DDF45A0C30A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19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3CCD5-F137-4695-99D0-DDF45A0C30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4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2354-5889-454D-BC86-A30F7CB52FEC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14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B3B6-947F-475D-8275-826BD7AAC220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8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5375-3775-44F4-B9CF-546ECFF0CA5D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38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9801-F10C-47EA-A11E-644DA32074F8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5319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93D6-4554-4B54-88FC-F7F5F5E4F3FD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10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3048-42D7-4DC1-B90B-9A0AFB4B4A73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803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361E-1A72-4C79-BCD2-A24FAF25D221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63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3EB8-5CC0-490F-924C-6472F59CC136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96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3591-47D3-4D1B-A283-EE6D6EB10886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1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C799-9ECE-407F-A070-2CD59C501917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7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7CE7-64C5-4E85-B365-93BC03BB3F30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7C52-42F8-4A58-B01B-E41A148539E3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7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1DBA-B0A1-4788-870D-44354A66507C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0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5F2B-3656-41DA-BCF4-6F0953C9D2CC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DACC-9E12-45FD-9B43-203EE24E827D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2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A73C-FC76-4EFB-8190-B2E415BBAA0C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9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A413-6004-4ADB-8C38-E0E108F94DCA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5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2E3E62B-8271-4F57-A32F-10FCA76CFA08}" type="datetime1">
              <a:rPr lang="en-US" smtClean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14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23869" y="1723869"/>
            <a:ext cx="7929798" cy="1110771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ar-IQ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udir MT" pitchFamily="2" charset="-78"/>
              </a:rPr>
              <a:t/>
            </a:r>
            <a:br>
              <a:rPr lang="ar-IQ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udir MT" pitchFamily="2" charset="-78"/>
              </a:rPr>
            </a:br>
            <a:r>
              <a:rPr lang="ar-IQ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udir MT" pitchFamily="2" charset="-78"/>
              </a:rPr>
              <a:t>محاضرات في مادة العقوبات/ القسم العام</a:t>
            </a:r>
            <a:br>
              <a:rPr lang="ar-IQ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udir MT" pitchFamily="2" charset="-78"/>
              </a:rPr>
            </a:b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udir MT" pitchFamily="2" charset="-78"/>
              </a:rPr>
              <a:t>بعنوان الشروع في الجريمة</a:t>
            </a:r>
            <a:endParaRPr lang="en-US" sz="4000" b="1" dirty="0">
              <a:latin typeface="Harlow Solid Italic" pitchFamily="82" charset="0"/>
              <a:cs typeface="Mudi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667000" y="3215640"/>
            <a:ext cx="6400800" cy="2011680"/>
          </a:xfrm>
          <a:effectLst>
            <a:glow rad="127000">
              <a:srgbClr val="002060"/>
            </a:glow>
          </a:effectLst>
        </p:spPr>
        <p:txBody>
          <a:bodyPr>
            <a:normAutofit/>
          </a:bodyPr>
          <a:lstStyle/>
          <a:p>
            <a:pPr algn="ctr"/>
            <a:r>
              <a:rPr lang="ar-IQ" sz="40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م. د. نورس أحمد الموسوي</a:t>
            </a:r>
            <a:endParaRPr lang="en-US" sz="28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IQ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القانون الجنائي</a:t>
            </a:r>
            <a:endParaRPr lang="en-US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>
          <a:xfrm>
            <a:off x="3602636" y="5623877"/>
            <a:ext cx="1142245" cy="6699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864184" y="449524"/>
            <a:ext cx="365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 pitchFamily="18" charset="-78"/>
                <a:ea typeface="Times New Roman" pitchFamily="18" charset="0"/>
                <a:cs typeface="DecoType Naskh Swashes" pitchFamily="2" charset="-78"/>
              </a:rPr>
              <a:t> 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effectLst/>
                <a:latin typeface="Simplified Arabic" pitchFamily="18" charset="-78"/>
                <a:ea typeface="Times New Roman" pitchFamily="18" charset="0"/>
                <a:cs typeface="DecoType Naskh Swashes" pitchFamily="2" charset="-78"/>
              </a:rPr>
              <a:t>     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        </a:t>
            </a:r>
            <a:r>
              <a:rPr lang="ar-IQ" sz="2000" b="1" dirty="0" smtClean="0"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       </a:t>
            </a:r>
            <a:r>
              <a:rPr lang="ar-IQ" sz="2800" b="1" dirty="0" smtClean="0"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كلية المستقبل الجامعة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cs typeface="Sakkal Majalla" pitchFamily="2" charset="-78"/>
              </a:rPr>
              <a:t> </a:t>
            </a:r>
            <a:r>
              <a:rPr kumimoji="0" lang="ar-IQ" sz="2800" b="1" i="0" u="none" strike="noStrike" cap="none" normalizeH="0" dirty="0" smtClean="0">
                <a:ln>
                  <a:noFill/>
                </a:ln>
                <a:effectLst/>
                <a:latin typeface="Sakkal Majalla" pitchFamily="2" charset="-78"/>
                <a:cs typeface="Sakkal Majalla" pitchFamily="2" charset="-78"/>
              </a:rPr>
              <a:t>           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cs typeface="Sakkal Majalla" pitchFamily="2" charset="-78"/>
              </a:rPr>
              <a:t>قسم</a:t>
            </a:r>
            <a:r>
              <a:rPr kumimoji="0" lang="ar-IQ" sz="2800" b="1" i="0" u="none" strike="noStrike" cap="none" normalizeH="0" dirty="0" smtClean="0">
                <a:ln>
                  <a:noFill/>
                </a:ln>
                <a:effectLst/>
                <a:latin typeface="Sakkal Majalla" pitchFamily="2" charset="-78"/>
                <a:cs typeface="Sakkal Majalla" pitchFamily="2" charset="-78"/>
              </a:rPr>
              <a:t> القانون</a:t>
            </a:r>
            <a:endParaRPr kumimoji="0" lang="ar-IQ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AutoShape 7" descr="نتيجة بحث الصور عن عقوبة الاعدام في العرا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1" name="AutoShape 11" descr="نتيجة بحث الصور عن عقوبة الاعدام في العرا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3" name="AutoShape 13" descr="نتيجة بحث الصور عن عقوبة الاعدام في العرا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نتيجة بحث الصور عن صور عن جرائم الرشوة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نتيجة بحث الصور عن صور عن جرائم الرشوة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1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748589" y="599607"/>
            <a:ext cx="9553995" cy="974360"/>
          </a:xfrm>
        </p:spPr>
        <p:txBody>
          <a:bodyPr>
            <a:normAutofit/>
          </a:bodyPr>
          <a:lstStyle/>
          <a:p>
            <a:pPr algn="ctr"/>
            <a:r>
              <a:rPr lang="ar-IQ" sz="3600" u="sng" dirty="0" smtClean="0">
                <a:latin typeface="Simplified Arabic" pitchFamily="18" charset="-78"/>
                <a:cs typeface="Simplified Arabic" pitchFamily="18" charset="-78"/>
              </a:rPr>
              <a:t>تعريف الشروع في الجريمة</a:t>
            </a:r>
            <a:endParaRPr lang="en-US" sz="3600" u="sng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عنوان فرعي 9"/>
          <p:cNvSpPr>
            <a:spLocks noGrp="1"/>
          </p:cNvSpPr>
          <p:nvPr>
            <p:ph type="subTitle" idx="1"/>
          </p:nvPr>
        </p:nvSpPr>
        <p:spPr>
          <a:xfrm>
            <a:off x="944380" y="1603949"/>
            <a:ext cx="10178321" cy="3492708"/>
          </a:xfrm>
        </p:spPr>
        <p:txBody>
          <a:bodyPr>
            <a:normAutofit/>
          </a:bodyPr>
          <a:lstStyle/>
          <a:p>
            <a:pPr indent="4572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800" dirty="0">
                <a:solidFill>
                  <a:schemeClr val="tx1"/>
                </a:solidFill>
                <a:latin typeface="Times New Roman"/>
                <a:ea typeface="Times New Roman"/>
                <a:cs typeface="Simplified Arabic"/>
              </a:rPr>
              <a:t> </a:t>
            </a:r>
            <a:endParaRPr lang="en-U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r"/>
            <a:r>
              <a:rPr lang="ar-IQ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نص المشرع العراقي في المادة (30) من قانون العقوبات رقم (111) لسنة 1969 المعدل على تعريف الشروع في الجريمة على أنه:</a:t>
            </a:r>
          </a:p>
          <a:p>
            <a:pPr algn="ctr"/>
            <a:r>
              <a:rPr lang="ar-IQ" sz="2800" dirty="0" smtClean="0">
                <a:solidFill>
                  <a:schemeClr val="tx1"/>
                </a:solidFill>
                <a:latin typeface="Droid Arabic Kufi"/>
              </a:rPr>
              <a:t>((</a:t>
            </a:r>
            <a:r>
              <a:rPr lang="ar-IQ" sz="2800" dirty="0">
                <a:solidFill>
                  <a:schemeClr val="tx1"/>
                </a:solidFill>
                <a:latin typeface="Droid Arabic Kufi"/>
              </a:rPr>
              <a:t>البدء بتنفيذ فعل بقصد ارتكاب جناية أو جنحة إذا أوقف أو خاب أثره </a:t>
            </a:r>
            <a:r>
              <a:rPr lang="en-US" sz="2800" dirty="0" smtClean="0">
                <a:solidFill>
                  <a:schemeClr val="tx1"/>
                </a:solidFill>
                <a:latin typeface="Droid Arabic Kufi"/>
              </a:rPr>
              <a:t>(</a:t>
            </a:r>
            <a:r>
              <a:rPr lang="ar-IQ" sz="2800" dirty="0" smtClean="0">
                <a:solidFill>
                  <a:schemeClr val="tx1"/>
                </a:solidFill>
                <a:latin typeface="Droid Arabic Kufi"/>
              </a:rPr>
              <a:t>لأسباب </a:t>
            </a:r>
            <a:r>
              <a:rPr lang="ar-IQ" sz="2800" dirty="0">
                <a:solidFill>
                  <a:schemeClr val="tx1"/>
                </a:solidFill>
                <a:latin typeface="Droid Arabic Kufi"/>
              </a:rPr>
              <a:t>لا دخل لإرادة الفاعل فيها</a:t>
            </a:r>
            <a:r>
              <a:rPr lang="ar-IQ" sz="2800" dirty="0" smtClean="0">
                <a:solidFill>
                  <a:schemeClr val="tx1"/>
                </a:solidFill>
                <a:latin typeface="Droid Arabic Kufi"/>
              </a:rPr>
              <a:t>)</a:t>
            </a:r>
            <a:endParaRPr lang="en-US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1205345" y="983673"/>
            <a:ext cx="79386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789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 flipV="1">
            <a:off x="1708879" y="-898358"/>
            <a:ext cx="9346236" cy="898358"/>
          </a:xfrm>
        </p:spPr>
        <p:txBody>
          <a:bodyPr>
            <a:normAutofit/>
          </a:bodyPr>
          <a:lstStyle/>
          <a:p>
            <a:pPr algn="r" rtl="1">
              <a:defRPr/>
            </a:pPr>
            <a:endParaRPr lang="en-US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44379" y="1109272"/>
            <a:ext cx="10313234" cy="4721902"/>
          </a:xfrm>
        </p:spPr>
        <p:txBody>
          <a:bodyPr>
            <a:noAutofit/>
          </a:bodyPr>
          <a:lstStyle/>
          <a:p>
            <a:pPr algn="ctr"/>
            <a:r>
              <a:rPr lang="ar-IQ" sz="3600" b="1" u="sng" dirty="0" smtClean="0">
                <a:solidFill>
                  <a:schemeClr val="tx1"/>
                </a:solidFill>
                <a:latin typeface="Droid Arabic Kufi"/>
              </a:rPr>
              <a:t>الجريمة</a:t>
            </a:r>
          </a:p>
          <a:p>
            <a:pPr algn="ctr"/>
            <a:r>
              <a:rPr lang="ar-IQ" sz="2400" dirty="0" smtClean="0">
                <a:solidFill>
                  <a:schemeClr val="tx1"/>
                </a:solidFill>
                <a:latin typeface="Droid Arabic Kufi"/>
              </a:rPr>
              <a:t> </a:t>
            </a:r>
          </a:p>
          <a:p>
            <a:pPr algn="ctr"/>
            <a:r>
              <a:rPr lang="ar-IQ" sz="2400" dirty="0" smtClean="0">
                <a:solidFill>
                  <a:schemeClr val="tx1"/>
                </a:solidFill>
                <a:latin typeface="Droid Arabic Kufi"/>
              </a:rPr>
              <a:t>(هي </a:t>
            </a:r>
            <a:r>
              <a:rPr lang="ar-IQ" sz="2400" dirty="0">
                <a:solidFill>
                  <a:schemeClr val="tx1"/>
                </a:solidFill>
                <a:latin typeface="Droid Arabic Kufi"/>
              </a:rPr>
              <a:t>كل فعل أو امتناع عن فعل جرمه القانون وحدد له عقوبة إذا صدر عن انسان </a:t>
            </a:r>
            <a:r>
              <a:rPr lang="en-US" sz="2400" dirty="0" smtClean="0">
                <a:solidFill>
                  <a:schemeClr val="tx1"/>
                </a:solidFill>
                <a:latin typeface="Droid Arabic Kufi"/>
              </a:rPr>
              <a:t>(</a:t>
            </a:r>
            <a:r>
              <a:rPr lang="ar-IQ" sz="2400" dirty="0" smtClean="0">
                <a:solidFill>
                  <a:schemeClr val="tx1"/>
                </a:solidFill>
                <a:latin typeface="Droid Arabic Kufi"/>
              </a:rPr>
              <a:t>مسؤول.</a:t>
            </a:r>
          </a:p>
          <a:p>
            <a:pPr algn="r"/>
            <a:endParaRPr lang="ar-IQ" sz="2400" dirty="0" smtClean="0">
              <a:solidFill>
                <a:schemeClr val="tx1"/>
              </a:solidFill>
              <a:latin typeface="Droid Arabic Kufi"/>
            </a:endParaRPr>
          </a:p>
          <a:p>
            <a:pPr algn="r"/>
            <a:endParaRPr lang="ar-IQ" sz="2400" b="1" dirty="0" smtClean="0">
              <a:solidFill>
                <a:schemeClr val="tx1"/>
              </a:solidFill>
              <a:latin typeface="AGA Arabesque" panose="05010101010101010101" pitchFamily="2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968187" y="1395663"/>
            <a:ext cx="9892318" cy="2518611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en-US" altLang="ar-IQ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ar-IQ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altLang="ar-IQ" sz="27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altLang="ar-IQ" sz="2700" dirty="0" smtClean="0">
                <a:latin typeface="Simplified Arabic" pitchFamily="18" charset="-78"/>
                <a:cs typeface="Simplified Arabic" pitchFamily="18" charset="-78"/>
              </a:rPr>
            </a:br>
            <a:endParaRPr lang="en-US" sz="2700" u="sng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5" name="عنوان فرعي 14"/>
          <p:cNvSpPr>
            <a:spLocks noGrp="1"/>
          </p:cNvSpPr>
          <p:nvPr>
            <p:ph type="subTitle" idx="1"/>
          </p:nvPr>
        </p:nvSpPr>
        <p:spPr>
          <a:xfrm>
            <a:off x="1079292" y="673768"/>
            <a:ext cx="9797255" cy="529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prstClr val="white"/>
              </a:buClr>
            </a:pPr>
            <a:r>
              <a:rPr lang="ar-IQ" sz="2800" b="1" u="sng" dirty="0" smtClean="0">
                <a:solidFill>
                  <a:prstClr val="white"/>
                </a:solidFill>
                <a:latin typeface="Droid Arabic Kufi"/>
              </a:rPr>
              <a:t>مراحل أو أدوار ارتكاب الجريمة</a:t>
            </a:r>
            <a:r>
              <a:rPr lang="ar-IQ" sz="2800" b="1" dirty="0" smtClean="0">
                <a:solidFill>
                  <a:prstClr val="white"/>
                </a:solidFill>
                <a:latin typeface="Droid Arabic Kufi"/>
              </a:rPr>
              <a:t> </a:t>
            </a:r>
          </a:p>
          <a:p>
            <a:pPr lvl="0" algn="r">
              <a:buClr>
                <a:prstClr val="white"/>
              </a:buClr>
            </a:pPr>
            <a:endParaRPr lang="ar-IQ" sz="2400" dirty="0" smtClean="0">
              <a:solidFill>
                <a:prstClr val="white"/>
              </a:solidFill>
              <a:latin typeface="Droid Arabic Kufi"/>
            </a:endParaRPr>
          </a:p>
          <a:p>
            <a:pPr lvl="0" algn="r">
              <a:buClr>
                <a:prstClr val="white"/>
              </a:buClr>
            </a:pPr>
            <a:r>
              <a:rPr lang="ar-IQ" sz="2400" dirty="0" smtClean="0">
                <a:solidFill>
                  <a:prstClr val="white"/>
                </a:solidFill>
                <a:latin typeface="Droid Arabic Kufi"/>
              </a:rPr>
              <a:t>هنالك ثلاث مراحل أو أدوار وهي </a:t>
            </a:r>
            <a:r>
              <a:rPr lang="ar-IQ" sz="2400" dirty="0">
                <a:solidFill>
                  <a:prstClr val="white"/>
                </a:solidFill>
                <a:latin typeface="Droid Arabic Kufi"/>
              </a:rPr>
              <a:t>كالآتي :</a:t>
            </a:r>
            <a:br>
              <a:rPr lang="ar-IQ" sz="2400" dirty="0">
                <a:solidFill>
                  <a:prstClr val="white"/>
                </a:solidFill>
                <a:latin typeface="Droid Arabic Kufi"/>
              </a:rPr>
            </a:br>
            <a:endParaRPr lang="ar-IQ" sz="2400" dirty="0">
              <a:solidFill>
                <a:prstClr val="white"/>
              </a:solidFill>
              <a:latin typeface="Droid Arabic Kufi"/>
            </a:endParaRPr>
          </a:p>
          <a:p>
            <a:pPr lvl="0" algn="r">
              <a:buClr>
                <a:prstClr val="white"/>
              </a:buClr>
            </a:pPr>
            <a:r>
              <a:rPr lang="ar-IQ" sz="2400" b="1" dirty="0" smtClean="0">
                <a:solidFill>
                  <a:prstClr val="white"/>
                </a:solidFill>
                <a:latin typeface="Droid Arabic Kufi"/>
              </a:rPr>
              <a:t>1- مرحلة </a:t>
            </a:r>
            <a:r>
              <a:rPr lang="ar-IQ" sz="2400" b="1" dirty="0">
                <a:solidFill>
                  <a:prstClr val="white"/>
                </a:solidFill>
                <a:latin typeface="Droid Arabic Kufi"/>
              </a:rPr>
              <a:t>التفكير والتصميم</a:t>
            </a:r>
            <a:br>
              <a:rPr lang="ar-IQ" sz="2400" b="1" dirty="0">
                <a:solidFill>
                  <a:prstClr val="white"/>
                </a:solidFill>
                <a:latin typeface="Droid Arabic Kufi"/>
              </a:rPr>
            </a:br>
            <a:endParaRPr lang="ar-IQ" sz="2400" b="1" dirty="0">
              <a:solidFill>
                <a:prstClr val="white"/>
              </a:solidFill>
              <a:latin typeface="Droid Arabic Kufi"/>
            </a:endParaRPr>
          </a:p>
          <a:p>
            <a:pPr lvl="0" algn="r">
              <a:buClr>
                <a:prstClr val="white"/>
              </a:buClr>
            </a:pPr>
            <a:r>
              <a:rPr lang="ar-IQ" sz="2400" b="1" dirty="0" smtClean="0">
                <a:solidFill>
                  <a:prstClr val="white"/>
                </a:solidFill>
                <a:latin typeface="Droid Arabic Kufi"/>
              </a:rPr>
              <a:t>2</a:t>
            </a:r>
            <a:r>
              <a:rPr lang="ar-IQ" sz="2400" b="1" dirty="0">
                <a:solidFill>
                  <a:prstClr val="white"/>
                </a:solidFill>
                <a:latin typeface="Droid Arabic Kufi"/>
              </a:rPr>
              <a:t>. مرحلة الأعداد والتحضير</a:t>
            </a:r>
            <a:br>
              <a:rPr lang="ar-IQ" sz="2400" b="1" dirty="0">
                <a:solidFill>
                  <a:prstClr val="white"/>
                </a:solidFill>
                <a:latin typeface="Droid Arabic Kufi"/>
              </a:rPr>
            </a:br>
            <a:endParaRPr lang="ar-IQ" sz="2400" b="1" dirty="0" smtClean="0">
              <a:solidFill>
                <a:prstClr val="white"/>
              </a:solidFill>
              <a:latin typeface="Droid Arabic Kufi"/>
            </a:endParaRPr>
          </a:p>
          <a:p>
            <a:pPr lvl="0" algn="r">
              <a:buClr>
                <a:prstClr val="white"/>
              </a:buClr>
            </a:pPr>
            <a:r>
              <a:rPr lang="ar-IQ" sz="2400" b="1" dirty="0" smtClean="0">
                <a:solidFill>
                  <a:prstClr val="white"/>
                </a:solidFill>
                <a:latin typeface="Droid Arabic Kufi"/>
              </a:rPr>
              <a:t>3.مرحلة </a:t>
            </a:r>
            <a:r>
              <a:rPr lang="ar-IQ" sz="2400" b="1" dirty="0">
                <a:solidFill>
                  <a:prstClr val="white"/>
                </a:solidFill>
                <a:latin typeface="Droid Arabic Kufi"/>
              </a:rPr>
              <a:t>التنفيذ</a:t>
            </a:r>
            <a:endParaRPr lang="ar-IQ" sz="2400" dirty="0">
              <a:solidFill>
                <a:prstClr val="white"/>
              </a:solidFill>
              <a:latin typeface="Droid Arabic Kufi"/>
            </a:endParaRPr>
          </a:p>
          <a:p>
            <a:pPr lvl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</a:pPr>
            <a:endParaRPr lang="ar-IQ" sz="2400" b="1" dirty="0">
              <a:solidFill>
                <a:prstClr val="white"/>
              </a:solidFill>
              <a:latin typeface="AGA Arabesque" panose="05010101010101010101" pitchFamily="2" charset="2"/>
            </a:endParaRPr>
          </a:p>
          <a:p>
            <a:pPr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200" u="sng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262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 flipV="1">
            <a:off x="710626" y="-1167618"/>
            <a:ext cx="7622894" cy="670850"/>
          </a:xfrm>
        </p:spPr>
        <p:txBody>
          <a:bodyPr>
            <a:normAutofit/>
          </a:bodyPr>
          <a:lstStyle/>
          <a:p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عنوان فرعي 12"/>
          <p:cNvSpPr>
            <a:spLocks noGrp="1"/>
          </p:cNvSpPr>
          <p:nvPr>
            <p:ph type="subTitle" idx="1"/>
          </p:nvPr>
        </p:nvSpPr>
        <p:spPr>
          <a:xfrm>
            <a:off x="1154243" y="661182"/>
            <a:ext cx="9878519" cy="4990110"/>
          </a:xfrm>
        </p:spPr>
        <p:txBody>
          <a:bodyPr>
            <a:normAutofit/>
          </a:bodyPr>
          <a:lstStyle/>
          <a:p>
            <a:pPr indent="4572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ar-IQ" sz="2800" dirty="0" smtClean="0">
              <a:solidFill>
                <a:schemeClr val="tx1"/>
              </a:solidFill>
              <a:latin typeface="Times New Roman"/>
              <a:ea typeface="Times New Roman"/>
              <a:cs typeface="Simplified Arabic"/>
            </a:endParaRPr>
          </a:p>
          <a:p>
            <a:pPr algn="r"/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1753849" y="899410"/>
            <a:ext cx="917398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ar-IQ" sz="2800" b="1" dirty="0" smtClean="0">
              <a:latin typeface="Droid Arabic Kufi"/>
            </a:endParaRPr>
          </a:p>
          <a:p>
            <a:pPr algn="ctr"/>
            <a:r>
              <a:rPr lang="ar-IQ" sz="2800" b="1" u="sng" dirty="0" smtClean="0">
                <a:latin typeface="Droid Arabic Kufi"/>
              </a:rPr>
              <a:t>صور ارتكاب الجرائم</a:t>
            </a:r>
            <a:endParaRPr lang="ar-IQ" sz="2800" b="1" u="sng" dirty="0">
              <a:latin typeface="Droid Arabic Kufi"/>
            </a:endParaRPr>
          </a:p>
          <a:p>
            <a:pPr algn="r"/>
            <a:endParaRPr lang="ar-IQ" sz="2800" b="1" dirty="0" smtClean="0">
              <a:latin typeface="Droid Arabic Kufi"/>
            </a:endParaRPr>
          </a:p>
          <a:p>
            <a:pPr algn="r"/>
            <a:r>
              <a:rPr lang="ar-IQ" sz="2800" b="1" dirty="0" smtClean="0">
                <a:latin typeface="Droid Arabic Kufi"/>
              </a:rPr>
              <a:t>للجريمة </a:t>
            </a:r>
            <a:r>
              <a:rPr lang="ar-IQ" sz="2800" b="1" dirty="0">
                <a:latin typeface="Droid Arabic Kufi"/>
              </a:rPr>
              <a:t>صور  عدة </a:t>
            </a:r>
            <a:r>
              <a:rPr lang="ar-IQ" sz="2800" b="1" dirty="0" err="1">
                <a:latin typeface="Droid Arabic Kufi"/>
              </a:rPr>
              <a:t>لإرتكابها</a:t>
            </a:r>
            <a:r>
              <a:rPr lang="ar-IQ" sz="2800" b="1" dirty="0">
                <a:latin typeface="Droid Arabic Kufi"/>
              </a:rPr>
              <a:t> </a:t>
            </a:r>
            <a:r>
              <a:rPr lang="ar-IQ" sz="2800" b="1" dirty="0" smtClean="0">
                <a:latin typeface="Droid Arabic Kufi"/>
              </a:rPr>
              <a:t>فهي كالآتي:</a:t>
            </a:r>
            <a:endParaRPr lang="ar-IQ" sz="2800" b="1" dirty="0">
              <a:latin typeface="Droid Arabic Kufi"/>
            </a:endParaRPr>
          </a:p>
          <a:p>
            <a:pPr algn="r"/>
            <a:endParaRPr lang="ar-IQ" sz="2800" b="1" dirty="0" smtClean="0">
              <a:latin typeface="Droid Arabic Kufi"/>
            </a:endParaRPr>
          </a:p>
          <a:p>
            <a:pPr algn="r"/>
            <a:r>
              <a:rPr lang="ar-IQ" sz="2800" b="1" dirty="0" smtClean="0">
                <a:latin typeface="Droid Arabic Kufi"/>
              </a:rPr>
              <a:t>- أما </a:t>
            </a:r>
            <a:r>
              <a:rPr lang="ar-IQ" sz="2800" b="1" dirty="0">
                <a:latin typeface="Droid Arabic Kufi"/>
              </a:rPr>
              <a:t>أن تكون تامة</a:t>
            </a:r>
          </a:p>
          <a:p>
            <a:pPr marL="342900" indent="-342900" algn="r">
              <a:buFontTx/>
              <a:buChar char="-"/>
            </a:pPr>
            <a:endParaRPr lang="ar-IQ" sz="2800" b="1" dirty="0" smtClean="0">
              <a:latin typeface="Droid Arabic Kufi"/>
            </a:endParaRPr>
          </a:p>
          <a:p>
            <a:pPr marL="342900" indent="-342900" algn="r">
              <a:buFontTx/>
              <a:buChar char="-"/>
            </a:pPr>
            <a:r>
              <a:rPr lang="ar-IQ" sz="2800" b="1" dirty="0" smtClean="0">
                <a:latin typeface="Droid Arabic Kufi"/>
              </a:rPr>
              <a:t>- أو </a:t>
            </a:r>
            <a:r>
              <a:rPr lang="ar-IQ" sz="2800" b="1" dirty="0">
                <a:latin typeface="Droid Arabic Kufi"/>
              </a:rPr>
              <a:t>مساهمة في الجريمة</a:t>
            </a:r>
          </a:p>
          <a:p>
            <a:pPr algn="r"/>
            <a:endParaRPr lang="ar-IQ" sz="2800" b="1" dirty="0" smtClean="0">
              <a:latin typeface="Droid Arabic Kufi"/>
            </a:endParaRPr>
          </a:p>
          <a:p>
            <a:pPr algn="r"/>
            <a:r>
              <a:rPr lang="ar-IQ" sz="2800" b="1" dirty="0" smtClean="0">
                <a:latin typeface="Droid Arabic Kufi"/>
              </a:rPr>
              <a:t>- أو </a:t>
            </a:r>
            <a:r>
              <a:rPr lang="ar-IQ" sz="2800" b="1" dirty="0">
                <a:latin typeface="Droid Arabic Kufi"/>
              </a:rPr>
              <a:t>شروع في الجريمة: وهو محور دراستن</a:t>
            </a:r>
            <a:r>
              <a:rPr lang="ar-IQ" dirty="0">
                <a:latin typeface="Droid Arabic Kufi"/>
              </a:rPr>
              <a:t>ا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4611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ctrTitle"/>
          </p:nvPr>
        </p:nvSpPr>
        <p:spPr>
          <a:xfrm flipV="1">
            <a:off x="779929" y="-604911"/>
            <a:ext cx="8928847" cy="45719"/>
          </a:xfrm>
        </p:spPr>
        <p:txBody>
          <a:bodyPr>
            <a:normAutofit fontScale="90000"/>
          </a:bodyPr>
          <a:lstStyle/>
          <a:p>
            <a:endParaRPr lang="en-U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عنوان فرعي 6"/>
          <p:cNvSpPr>
            <a:spLocks noGrp="1"/>
          </p:cNvSpPr>
          <p:nvPr>
            <p:ph type="subTitle" idx="1"/>
          </p:nvPr>
        </p:nvSpPr>
        <p:spPr>
          <a:xfrm>
            <a:off x="1349115" y="1049311"/>
            <a:ext cx="9728616" cy="4167266"/>
          </a:xfrm>
        </p:spPr>
        <p:txBody>
          <a:bodyPr>
            <a:normAutofit fontScale="85000" lnSpcReduction="20000"/>
          </a:bodyPr>
          <a:lstStyle/>
          <a:p>
            <a:pPr indent="4572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ar-IQ" sz="2800" b="1" dirty="0" smtClean="0">
              <a:solidFill>
                <a:schemeClr val="tx1"/>
              </a:solidFill>
              <a:latin typeface="Droid Arabic Kufi"/>
            </a:endParaRPr>
          </a:p>
          <a:p>
            <a:pPr indent="4572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800" b="1" dirty="0" smtClean="0">
                <a:solidFill>
                  <a:schemeClr val="tx1"/>
                </a:solidFill>
                <a:latin typeface="Droid Arabic Kufi"/>
              </a:rPr>
              <a:t>تتفق </a:t>
            </a:r>
            <a:r>
              <a:rPr lang="ar-IQ" sz="2800" b="1" dirty="0">
                <a:solidFill>
                  <a:schemeClr val="tx1"/>
                </a:solidFill>
                <a:latin typeface="Droid Arabic Kufi"/>
              </a:rPr>
              <a:t>قوانين العقوبات على </a:t>
            </a:r>
            <a:r>
              <a:rPr lang="ar-IQ" sz="2800" b="1" dirty="0" smtClean="0">
                <a:solidFill>
                  <a:schemeClr val="tx1"/>
                </a:solidFill>
                <a:latin typeface="Droid Arabic Kufi"/>
              </a:rPr>
              <a:t>ان </a:t>
            </a:r>
            <a:r>
              <a:rPr lang="ar-IQ" sz="2800" b="1" dirty="0">
                <a:solidFill>
                  <a:schemeClr val="tx1"/>
                </a:solidFill>
                <a:latin typeface="Droid Arabic Kufi"/>
              </a:rPr>
              <a:t>لأعقاب على </a:t>
            </a:r>
            <a:r>
              <a:rPr lang="ar-IQ" sz="2800" b="1" dirty="0" smtClean="0">
                <a:solidFill>
                  <a:schemeClr val="tx1"/>
                </a:solidFill>
                <a:latin typeface="Droid Arabic Kufi"/>
              </a:rPr>
              <a:t>مرحلتي:</a:t>
            </a:r>
          </a:p>
          <a:p>
            <a:pPr indent="4572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ar-IQ" sz="2800" b="1" dirty="0" smtClean="0">
              <a:solidFill>
                <a:schemeClr val="tx1"/>
              </a:solidFill>
              <a:latin typeface="Droid Arabic Kufi"/>
            </a:endParaRPr>
          </a:p>
          <a:p>
            <a:pPr indent="4572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800" b="1" dirty="0" smtClean="0">
                <a:solidFill>
                  <a:schemeClr val="tx1"/>
                </a:solidFill>
                <a:latin typeface="Droid Arabic Kufi"/>
              </a:rPr>
              <a:t>( التفكير والتصميم </a:t>
            </a:r>
            <a:r>
              <a:rPr lang="ar-IQ" sz="2800" b="1" dirty="0">
                <a:solidFill>
                  <a:schemeClr val="tx1"/>
                </a:solidFill>
                <a:latin typeface="Droid Arabic Kufi"/>
              </a:rPr>
              <a:t>والاعداد </a:t>
            </a:r>
            <a:r>
              <a:rPr lang="ar-IQ" sz="2800" b="1" dirty="0" smtClean="0">
                <a:solidFill>
                  <a:schemeClr val="tx1"/>
                </a:solidFill>
                <a:latin typeface="Droid Arabic Kufi"/>
              </a:rPr>
              <a:t>والتحضير ) – أي العزم وكذلك الاعمال</a:t>
            </a:r>
          </a:p>
          <a:p>
            <a:pPr indent="4572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800" b="1" dirty="0" smtClean="0">
                <a:solidFill>
                  <a:schemeClr val="tx1"/>
                </a:solidFill>
                <a:latin typeface="Droid Arabic Kufi"/>
              </a:rPr>
              <a:t>التحضيرية- </a:t>
            </a:r>
            <a:r>
              <a:rPr lang="ar-IQ" sz="2800" b="1" dirty="0">
                <a:solidFill>
                  <a:schemeClr val="tx1"/>
                </a:solidFill>
                <a:latin typeface="Droid Arabic Kufi"/>
              </a:rPr>
              <a:t>إلا إذا </a:t>
            </a:r>
            <a:r>
              <a:rPr lang="ar-IQ" sz="2800" b="1" dirty="0" smtClean="0">
                <a:solidFill>
                  <a:schemeClr val="tx1"/>
                </a:solidFill>
                <a:latin typeface="Droid Arabic Kufi"/>
              </a:rPr>
              <a:t>كانت هي </a:t>
            </a:r>
            <a:r>
              <a:rPr lang="ar-IQ" sz="2800" b="1" dirty="0">
                <a:solidFill>
                  <a:schemeClr val="tx1"/>
                </a:solidFill>
                <a:latin typeface="Droid Arabic Kufi"/>
              </a:rPr>
              <a:t>بأصلها جرائم منصوص عليها </a:t>
            </a:r>
            <a:r>
              <a:rPr lang="ar-IQ" sz="2800" b="1" dirty="0" smtClean="0">
                <a:solidFill>
                  <a:schemeClr val="tx1"/>
                </a:solidFill>
                <a:latin typeface="Droid Arabic Kufi"/>
              </a:rPr>
              <a:t>قانونًا.</a:t>
            </a:r>
          </a:p>
          <a:p>
            <a:pPr indent="4572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800" b="1" dirty="0" smtClean="0">
                <a:solidFill>
                  <a:schemeClr val="tx1"/>
                </a:solidFill>
                <a:latin typeface="Droid Arabic Kufi"/>
              </a:rPr>
              <a:t>في حين يُعاقب </a:t>
            </a:r>
            <a:r>
              <a:rPr lang="ar-IQ" sz="2800" b="1" dirty="0">
                <a:solidFill>
                  <a:schemeClr val="tx1"/>
                </a:solidFill>
                <a:latin typeface="Droid Arabic Kufi"/>
              </a:rPr>
              <a:t>قانون </a:t>
            </a:r>
            <a:r>
              <a:rPr lang="ar-IQ" sz="2800" b="1" dirty="0" smtClean="0">
                <a:solidFill>
                  <a:schemeClr val="tx1"/>
                </a:solidFill>
                <a:latin typeface="Droid Arabic Kufi"/>
              </a:rPr>
              <a:t>العقوبات </a:t>
            </a:r>
            <a:r>
              <a:rPr lang="ar-IQ" sz="2800" b="1" dirty="0">
                <a:solidFill>
                  <a:schemeClr val="tx1"/>
                </a:solidFill>
                <a:latin typeface="Droid Arabic Kufi"/>
              </a:rPr>
              <a:t>على مرحلة </a:t>
            </a:r>
            <a:r>
              <a:rPr lang="ar-IQ" sz="2800" b="1" dirty="0" smtClean="0">
                <a:solidFill>
                  <a:schemeClr val="tx1"/>
                </a:solidFill>
                <a:latin typeface="Droid Arabic Kufi"/>
              </a:rPr>
              <a:t>(التنفيذ ) وهي بداية</a:t>
            </a:r>
          </a:p>
          <a:p>
            <a:pPr indent="4572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800" b="1" dirty="0" smtClean="0">
                <a:solidFill>
                  <a:schemeClr val="tx1"/>
                </a:solidFill>
                <a:latin typeface="Droid Arabic Kufi"/>
              </a:rPr>
              <a:t> </a:t>
            </a:r>
            <a:r>
              <a:rPr lang="ar-IQ" sz="2800" b="1" dirty="0">
                <a:solidFill>
                  <a:schemeClr val="tx1"/>
                </a:solidFill>
                <a:latin typeface="Droid Arabic Kufi"/>
              </a:rPr>
              <a:t>الشروع </a:t>
            </a:r>
            <a:r>
              <a:rPr lang="ar-IQ" sz="2800" b="1" dirty="0" smtClean="0">
                <a:solidFill>
                  <a:schemeClr val="tx1"/>
                </a:solidFill>
                <a:latin typeface="Droid Arabic Kufi"/>
              </a:rPr>
              <a:t>بالجريمة</a:t>
            </a:r>
          </a:p>
          <a:p>
            <a:pPr indent="4572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ar-IQ" sz="2800" b="1" dirty="0" smtClean="0">
              <a:solidFill>
                <a:schemeClr val="tx1"/>
              </a:solidFill>
              <a:latin typeface="Droid Arabic Kufi"/>
            </a:endParaRPr>
          </a:p>
          <a:p>
            <a:pPr indent="4572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800" b="1" dirty="0" smtClean="0">
                <a:solidFill>
                  <a:schemeClr val="tx1"/>
                </a:solidFill>
                <a:latin typeface="Droid Arabic Kufi"/>
              </a:rPr>
              <a:t>وسار </a:t>
            </a:r>
            <a:r>
              <a:rPr lang="ar-IQ" sz="2800" b="1" dirty="0">
                <a:solidFill>
                  <a:schemeClr val="tx1"/>
                </a:solidFill>
                <a:latin typeface="Droid Arabic Kufi"/>
              </a:rPr>
              <a:t>على النهج </a:t>
            </a:r>
            <a:r>
              <a:rPr lang="ar-IQ" sz="2800" b="1" dirty="0" smtClean="0">
                <a:solidFill>
                  <a:schemeClr val="tx1"/>
                </a:solidFill>
                <a:latin typeface="Droid Arabic Kufi"/>
              </a:rPr>
              <a:t>ذاته </a:t>
            </a:r>
            <a:r>
              <a:rPr lang="ar-IQ" sz="2800" b="1" dirty="0">
                <a:solidFill>
                  <a:schemeClr val="tx1"/>
                </a:solidFill>
                <a:latin typeface="Droid Arabic Kufi"/>
              </a:rPr>
              <a:t>المشرع العراقي في المادة 30 </a:t>
            </a:r>
            <a:endParaRPr lang="ar-IQ" sz="2800" b="1" dirty="0" smtClean="0">
              <a:solidFill>
                <a:schemeClr val="tx1"/>
              </a:solidFill>
              <a:latin typeface="Droid Arabic Kufi"/>
            </a:endParaRPr>
          </a:p>
          <a:p>
            <a:pPr indent="4572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800" b="1" dirty="0">
                <a:solidFill>
                  <a:schemeClr val="tx1"/>
                </a:solidFill>
                <a:latin typeface="Droid Arabic Kufi"/>
              </a:rPr>
              <a:t> </a:t>
            </a:r>
            <a:r>
              <a:rPr lang="ar-IQ" sz="2800" b="1" dirty="0" smtClean="0">
                <a:solidFill>
                  <a:schemeClr val="tx1"/>
                </a:solidFill>
                <a:latin typeface="Droid Arabic Kufi"/>
              </a:rPr>
              <a:t>من </a:t>
            </a:r>
            <a:r>
              <a:rPr lang="ar-IQ" sz="2800" b="1" dirty="0">
                <a:solidFill>
                  <a:schemeClr val="tx1"/>
                </a:solidFill>
                <a:latin typeface="Droid Arabic Kufi"/>
              </a:rPr>
              <a:t>قانون العقوبات العراقي السالفة الذكر. </a:t>
            </a:r>
            <a:br>
              <a:rPr lang="ar-IQ" sz="2800" b="1" dirty="0">
                <a:solidFill>
                  <a:schemeClr val="tx1"/>
                </a:solidFill>
                <a:latin typeface="Droid Arabic Kufi"/>
              </a:rPr>
            </a:br>
            <a:endParaRPr lang="en-US" sz="280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1475874" y="1174613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779929" y="374212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7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4211" y="-149902"/>
            <a:ext cx="10708313" cy="26982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9310" y="1603947"/>
            <a:ext cx="9938479" cy="404734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2800" b="1" dirty="0" smtClean="0">
                <a:solidFill>
                  <a:schemeClr val="tx1"/>
                </a:solidFill>
              </a:rPr>
              <a:t> لا يُعد شروعاً مجرد العزم على ارتكاب الجريمة ولا الاعمال </a:t>
            </a:r>
          </a:p>
          <a:p>
            <a:pPr marL="0" indent="0" algn="r">
              <a:buNone/>
            </a:pPr>
            <a:r>
              <a:rPr lang="ar-IQ" sz="2800" b="1" dirty="0" smtClean="0">
                <a:solidFill>
                  <a:schemeClr val="tx1"/>
                </a:solidFill>
              </a:rPr>
              <a:t>  التحضيرية، لذلك ما لم ينص القانون على خلاف ذلك. المادة</a:t>
            </a:r>
          </a:p>
          <a:p>
            <a:pPr marL="0" indent="0" algn="r">
              <a:buNone/>
            </a:pPr>
            <a:r>
              <a:rPr lang="ar-IQ" sz="2800" b="1" dirty="0" smtClean="0">
                <a:solidFill>
                  <a:schemeClr val="tx1"/>
                </a:solidFill>
              </a:rPr>
              <a:t> (30) من قانون العقوبات العراقي المعدل.</a:t>
            </a:r>
            <a:endParaRPr lang="ar-IQ" sz="2800" b="1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24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flipV="1">
            <a:off x="684211" y="-914400"/>
            <a:ext cx="8001000" cy="393895"/>
          </a:xfrm>
        </p:spPr>
        <p:txBody>
          <a:bodyPr>
            <a:normAutofit fontScale="90000"/>
          </a:bodyPr>
          <a:lstStyle/>
          <a:p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684212" y="1049311"/>
            <a:ext cx="10618372" cy="474189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5" name="مستطيل 4"/>
          <p:cNvSpPr/>
          <p:nvPr/>
        </p:nvSpPr>
        <p:spPr>
          <a:xfrm>
            <a:off x="719528" y="1049311"/>
            <a:ext cx="10118361" cy="437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3200" b="1" u="sng" dirty="0">
                <a:latin typeface="Times New Roman"/>
                <a:ea typeface="Times New Roman"/>
                <a:cs typeface="Simplified Arabic"/>
              </a:rPr>
              <a:t>اركان الشروع في الجريمة</a:t>
            </a:r>
            <a:endParaRPr lang="en-US" sz="3200" u="sng" dirty="0">
              <a:latin typeface="Times New Roman"/>
              <a:ea typeface="Times New Roman"/>
            </a:endParaRPr>
          </a:p>
          <a:p>
            <a:pPr indent="4572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ar-IQ" dirty="0">
              <a:latin typeface="Times New Roman"/>
              <a:ea typeface="Times New Roman"/>
              <a:cs typeface="Simplified Arabic"/>
            </a:endParaRPr>
          </a:p>
          <a:p>
            <a:pPr indent="4572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ar-IQ" b="1" dirty="0">
              <a:solidFill>
                <a:prstClr val="white"/>
              </a:solidFill>
              <a:latin typeface="AGA Arabesque" panose="05010101010101010101" pitchFamily="2" charset="2"/>
            </a:endParaRPr>
          </a:p>
          <a:p>
            <a:pPr indent="4572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b="1" dirty="0">
                <a:solidFill>
                  <a:prstClr val="white"/>
                </a:solidFill>
                <a:latin typeface="AGA Arabesque" panose="05010101010101010101" pitchFamily="2" charset="2"/>
              </a:rPr>
              <a:t>طبقاً لما ورد في المادة 30 من قانون العقوبات العراقي السالفة الذكر ان للشروع في الجريمة ثلاثة أركان وهي:</a:t>
            </a:r>
          </a:p>
          <a:p>
            <a:pPr indent="4572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b="1" dirty="0">
                <a:solidFill>
                  <a:prstClr val="white"/>
                </a:solidFill>
                <a:latin typeface="AGA Arabesque" panose="05010101010101010101" pitchFamily="2" charset="2"/>
              </a:rPr>
              <a:t/>
            </a:r>
            <a:br>
              <a:rPr lang="ar-IQ" b="1" dirty="0">
                <a:solidFill>
                  <a:prstClr val="white"/>
                </a:solidFill>
                <a:latin typeface="AGA Arabesque" panose="05010101010101010101" pitchFamily="2" charset="2"/>
              </a:rPr>
            </a:br>
            <a:r>
              <a:rPr lang="ar-IQ" sz="2400" b="1" dirty="0">
                <a:solidFill>
                  <a:prstClr val="white"/>
                </a:solidFill>
                <a:latin typeface="AGA Arabesque" panose="05010101010101010101" pitchFamily="2" charset="2"/>
              </a:rPr>
              <a:t>1.البدء بتنفيذ الفعل الإجرامي: ويمثل الركن المادي.</a:t>
            </a:r>
          </a:p>
          <a:p>
            <a:pPr indent="4572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dirty="0">
                <a:solidFill>
                  <a:prstClr val="white"/>
                </a:solidFill>
                <a:latin typeface="AGA Arabesque" panose="05010101010101010101" pitchFamily="2" charset="2"/>
              </a:rPr>
              <a:t/>
            </a:r>
            <a:br>
              <a:rPr lang="ar-IQ" sz="2400" b="1" dirty="0">
                <a:solidFill>
                  <a:prstClr val="white"/>
                </a:solidFill>
                <a:latin typeface="AGA Arabesque" panose="05010101010101010101" pitchFamily="2" charset="2"/>
              </a:rPr>
            </a:br>
            <a:r>
              <a:rPr lang="ar-IQ" sz="2400" b="1" dirty="0">
                <a:solidFill>
                  <a:prstClr val="white"/>
                </a:solidFill>
                <a:latin typeface="AGA Arabesque" panose="05010101010101010101" pitchFamily="2" charset="2"/>
              </a:rPr>
              <a:t>2. بقصد ارتكاب جناية أو جنحة: ويمثل الركن المعنوي</a:t>
            </a:r>
          </a:p>
          <a:p>
            <a:pPr indent="4572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dirty="0">
                <a:solidFill>
                  <a:prstClr val="white"/>
                </a:solidFill>
                <a:latin typeface="AGA Arabesque" panose="05010101010101010101" pitchFamily="2" charset="2"/>
              </a:rPr>
              <a:t/>
            </a:r>
            <a:br>
              <a:rPr lang="ar-IQ" sz="2400" b="1" dirty="0">
                <a:solidFill>
                  <a:prstClr val="white"/>
                </a:solidFill>
                <a:latin typeface="AGA Arabesque" panose="05010101010101010101" pitchFamily="2" charset="2"/>
              </a:rPr>
            </a:br>
            <a:r>
              <a:rPr lang="ar-IQ" sz="2400" b="1" dirty="0">
                <a:solidFill>
                  <a:prstClr val="white"/>
                </a:solidFill>
                <a:latin typeface="AGA Arabesque" panose="05010101010101010101" pitchFamily="2" charset="2"/>
              </a:rPr>
              <a:t>3.تخلف النتيجة الجرمية التي يريدها الجاني لسبب خارج عن إرادته. </a:t>
            </a:r>
            <a:r>
              <a:rPr lang="ar-SA" sz="2400" dirty="0">
                <a:latin typeface="Times New Roman"/>
                <a:ea typeface="Times New Roman"/>
                <a:cs typeface="Simplified Arabic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383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4211" y="1334125"/>
            <a:ext cx="9868863" cy="644578"/>
          </a:xfrm>
        </p:spPr>
        <p:txBody>
          <a:bodyPr/>
          <a:lstStyle/>
          <a:p>
            <a:pPr algn="ctr"/>
            <a:r>
              <a:rPr lang="ar-IQ" dirty="0" smtClean="0"/>
              <a:t>في نهاية المحاضرة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4211" y="1394085"/>
            <a:ext cx="9808903" cy="43621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ar-IQ" sz="3600" dirty="0" smtClean="0">
                <a:solidFill>
                  <a:schemeClr val="tx1"/>
                </a:solidFill>
              </a:rPr>
              <a:t>تمنياتنا </a:t>
            </a:r>
            <a:r>
              <a:rPr lang="ar-IQ" sz="3600" dirty="0" smtClean="0">
                <a:solidFill>
                  <a:schemeClr val="tx1"/>
                </a:solidFill>
              </a:rPr>
              <a:t>للجميع بالنجاح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424002"/>
      </p:ext>
    </p:extLst>
  </p:cSld>
  <p:clrMapOvr>
    <a:masterClrMapping/>
  </p:clrMapOvr>
</p:sld>
</file>

<file path=ppt/theme/theme1.xml><?xml version="1.0" encoding="utf-8"?>
<a:theme xmlns:a="http://schemas.openxmlformats.org/drawingml/2006/main" name="شريحة">
  <a:themeElements>
    <a:clrScheme name="شريحة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شريح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ريحة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2867</TotalTime>
  <Words>224</Words>
  <Application>Microsoft Office PowerPoint</Application>
  <PresentationFormat>مخصص</PresentationFormat>
  <Paragraphs>63</Paragraphs>
  <Slides>9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شريحة</vt:lpstr>
      <vt:lpstr> محاضرات في مادة العقوبات/ القسم العام بعنوان الشروع في الجريمة</vt:lpstr>
      <vt:lpstr>تعريف الشروع في الجريمة</vt:lpstr>
      <vt:lpstr>عرض تقديمي في PowerPoint</vt:lpstr>
      <vt:lpstr>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في نهاية المحاضرة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trafficking in human</dc:title>
  <dc:creator>aows smart</dc:creator>
  <cp:lastModifiedBy>aows smart</cp:lastModifiedBy>
  <cp:revision>314</cp:revision>
  <dcterms:created xsi:type="dcterms:W3CDTF">2016-10-16T21:38:31Z</dcterms:created>
  <dcterms:modified xsi:type="dcterms:W3CDTF">2021-04-25T09:18:01Z</dcterms:modified>
</cp:coreProperties>
</file>