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32" autoAdjust="0"/>
    <p:restoredTop sz="94660"/>
  </p:normalViewPr>
  <p:slideViewPr>
    <p:cSldViewPr>
      <p:cViewPr>
        <p:scale>
          <a:sx n="90" d="100"/>
          <a:sy n="90" d="100"/>
        </p:scale>
        <p:origin x="-822" y="7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17/09/41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17/09/41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17/09/41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17/09/41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17/09/41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17/09/41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17/09/41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17/09/41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17/09/41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17/09/41</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17/09/41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17/09/41</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332656"/>
            <a:ext cx="7772400" cy="1800200"/>
          </a:xfrm>
        </p:spPr>
        <p:txBody>
          <a:bodyPr>
            <a:normAutofit/>
          </a:bodyPr>
          <a:lstStyle/>
          <a:p>
            <a:r>
              <a:rPr lang="ar-SA" dirty="0" smtClean="0"/>
              <a:t>كلية المستقبل الجامعة</a:t>
            </a:r>
            <a:br>
              <a:rPr lang="ar-SA" dirty="0" smtClean="0"/>
            </a:br>
            <a:r>
              <a:rPr lang="ar-SA" dirty="0" smtClean="0"/>
              <a:t>قسم ادارة الاعمال </a:t>
            </a:r>
            <a:br>
              <a:rPr lang="ar-SA" dirty="0" smtClean="0"/>
            </a:br>
            <a:endParaRPr lang="ar-SA" dirty="0"/>
          </a:p>
        </p:txBody>
      </p:sp>
      <p:sp>
        <p:nvSpPr>
          <p:cNvPr id="3" name="عنوان فرعي 2"/>
          <p:cNvSpPr>
            <a:spLocks noGrp="1"/>
          </p:cNvSpPr>
          <p:nvPr>
            <p:ph type="subTitle" idx="1"/>
          </p:nvPr>
        </p:nvSpPr>
        <p:spPr>
          <a:xfrm>
            <a:off x="1187624" y="2132856"/>
            <a:ext cx="6544816" cy="4176464"/>
          </a:xfrm>
        </p:spPr>
        <p:txBody>
          <a:bodyPr>
            <a:normAutofit/>
          </a:bodyPr>
          <a:lstStyle/>
          <a:p>
            <a:r>
              <a:rPr lang="ar-SA" sz="4800" b="1" dirty="0" smtClean="0">
                <a:latin typeface="Arabic Typesetting" panose="03020402040406030203" pitchFamily="66" charset="-78"/>
                <a:cs typeface="Arabic Typesetting" panose="03020402040406030203" pitchFamily="66" charset="-78"/>
              </a:rPr>
              <a:t>محاسبة مالية / 1</a:t>
            </a:r>
          </a:p>
          <a:p>
            <a:r>
              <a:rPr lang="ar-SA" sz="4800" b="1" dirty="0" smtClean="0">
                <a:latin typeface="Arabic Typesetting" panose="03020402040406030203" pitchFamily="66" charset="-78"/>
                <a:cs typeface="Arabic Typesetting" panose="03020402040406030203" pitchFamily="66" charset="-78"/>
              </a:rPr>
              <a:t>ميزان المراجعة </a:t>
            </a:r>
          </a:p>
          <a:p>
            <a:endParaRPr lang="ar-SA" sz="4800" b="1" dirty="0" smtClean="0">
              <a:latin typeface="Arabic Typesetting" panose="03020402040406030203" pitchFamily="66" charset="-78"/>
              <a:cs typeface="Arabic Typesetting" panose="03020402040406030203" pitchFamily="66" charset="-78"/>
            </a:endParaRPr>
          </a:p>
          <a:p>
            <a:r>
              <a:rPr lang="ar-SA" sz="4800" b="1" dirty="0" smtClean="0">
                <a:latin typeface="Arabic Typesetting" panose="03020402040406030203" pitchFamily="66" charset="-78"/>
                <a:cs typeface="Arabic Typesetting" panose="03020402040406030203" pitchFamily="66" charset="-78"/>
              </a:rPr>
              <a:t>م.م سجى ناجح كريم </a:t>
            </a:r>
          </a:p>
          <a:p>
            <a:endParaRPr lang="ar-SA" sz="4800" b="1" dirty="0">
              <a:latin typeface="Arabic Typesetting" panose="03020402040406030203" pitchFamily="66" charset="-78"/>
              <a:cs typeface="Arabic Typesetting" panose="03020402040406030203" pitchFamily="66" charset="-78"/>
            </a:endParaRPr>
          </a:p>
          <a:p>
            <a:endParaRPr lang="ar-SA" sz="4800" b="1" dirty="0">
              <a:latin typeface="Arabic Typesetting" panose="03020402040406030203" pitchFamily="66" charset="-78"/>
              <a:cs typeface="Arabic Typesetting" panose="03020402040406030203" pitchFamily="66" charset="-78"/>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8384" y="5915744"/>
            <a:ext cx="609600" cy="609600"/>
          </a:xfrm>
          <a:prstGeom prst="rect">
            <a:avLst/>
          </a:prstGeom>
        </p:spPr>
      </p:pic>
    </p:spTree>
    <p:extLst>
      <p:ext uri="{BB962C8B-B14F-4D97-AF65-F5344CB8AC3E}">
        <p14:creationId xmlns:p14="http://schemas.microsoft.com/office/powerpoint/2010/main" val="312279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548680"/>
            <a:ext cx="7520940" cy="4131797"/>
          </a:xfrm>
        </p:spPr>
        <p:txBody>
          <a:bodyPr/>
          <a:lstStyle/>
          <a:p>
            <a:endParaRPr lang="ar-SA" dirty="0" smtClean="0"/>
          </a:p>
          <a:p>
            <a:endParaRPr lang="ar-SA" dirty="0"/>
          </a:p>
          <a:p>
            <a:pPr algn="ctr"/>
            <a:r>
              <a:rPr lang="ar-IQ" sz="2000" dirty="0"/>
              <a:t>راس </a:t>
            </a:r>
            <a:r>
              <a:rPr lang="ar-IQ" sz="2000" dirty="0" smtClean="0"/>
              <a:t>المال =</a:t>
            </a:r>
            <a:r>
              <a:rPr lang="ar-SA" sz="2000" dirty="0" smtClean="0"/>
              <a:t> </a:t>
            </a:r>
            <a:r>
              <a:rPr lang="ar-IQ" sz="2000" dirty="0" smtClean="0"/>
              <a:t> </a:t>
            </a:r>
            <a:r>
              <a:rPr lang="ar-SA" sz="2000" dirty="0" smtClean="0"/>
              <a:t>49406 </a:t>
            </a:r>
            <a:r>
              <a:rPr lang="ar-IQ" sz="2000" dirty="0" smtClean="0"/>
              <a:t>_ </a:t>
            </a:r>
            <a:r>
              <a:rPr lang="ar-SA" sz="2000" dirty="0" smtClean="0"/>
              <a:t>18275</a:t>
            </a:r>
            <a:r>
              <a:rPr lang="ar-IQ" sz="2000" dirty="0" smtClean="0"/>
              <a:t> </a:t>
            </a:r>
            <a:r>
              <a:rPr lang="ar-IQ" sz="2000" dirty="0"/>
              <a:t>( هذا الرقم هو مجموع الارصدة الدائنة)  = </a:t>
            </a:r>
            <a:r>
              <a:rPr lang="ar-SA" sz="2000" dirty="0" smtClean="0"/>
              <a:t>31131</a:t>
            </a:r>
            <a:endParaRPr lang="en-US" sz="2000" dirty="0"/>
          </a:p>
          <a:p>
            <a:endParaRPr lang="ar-SA" dirty="0" smtClean="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5301208"/>
            <a:ext cx="609600" cy="609600"/>
          </a:xfrm>
          <a:prstGeom prst="rect">
            <a:avLst/>
          </a:prstGeom>
        </p:spPr>
      </p:pic>
    </p:spTree>
    <p:extLst>
      <p:ext uri="{BB962C8B-B14F-4D97-AF65-F5344CB8AC3E}">
        <p14:creationId xmlns:p14="http://schemas.microsoft.com/office/powerpoint/2010/main" val="3033363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16632"/>
            <a:ext cx="7520940" cy="4563845"/>
          </a:xfrm>
        </p:spPr>
        <p:txBody>
          <a:bodyPr/>
          <a:lstStyle/>
          <a:p>
            <a:pPr algn="justLow"/>
            <a:r>
              <a:rPr lang="ar-SA" dirty="0" smtClean="0"/>
              <a:t> </a:t>
            </a:r>
          </a:p>
          <a:p>
            <a:pPr algn="justLow">
              <a:lnSpc>
                <a:spcPct val="150000"/>
              </a:lnSpc>
            </a:pPr>
            <a:r>
              <a:rPr lang="ar-SA" sz="2400" dirty="0" smtClean="0">
                <a:solidFill>
                  <a:srgbClr val="FF0000"/>
                </a:solidFill>
                <a:latin typeface="Simplified Arabic" panose="02020603050405020304" pitchFamily="18" charset="-78"/>
                <a:cs typeface="Simplified Arabic" panose="02020603050405020304" pitchFamily="18" charset="-78"/>
              </a:rPr>
              <a:t>ميزان المراجعة :  </a:t>
            </a:r>
            <a:r>
              <a:rPr lang="ar-IQ" sz="2400" dirty="0" smtClean="0">
                <a:latin typeface="Simplified Arabic" panose="02020603050405020304" pitchFamily="18" charset="-78"/>
                <a:cs typeface="Simplified Arabic" panose="02020603050405020304" pitchFamily="18" charset="-78"/>
              </a:rPr>
              <a:t>عبارة </a:t>
            </a:r>
            <a:r>
              <a:rPr lang="ar-IQ" sz="2400" dirty="0">
                <a:latin typeface="Simplified Arabic" panose="02020603050405020304" pitchFamily="18" charset="-78"/>
                <a:cs typeface="Simplified Arabic" panose="02020603050405020304" pitchFamily="18" charset="-78"/>
              </a:rPr>
              <a:t>عن قامة بجميع الحسابات الخاصة بالمنشأة الموجودة في دفتر الاستاذ , والغرض منها هو الحصول على درجة التأكد من ان عملية التسجيل في دفتر اليومية والاستاذ تمت </a:t>
            </a:r>
            <a:r>
              <a:rPr lang="ar-IQ" sz="2400" dirty="0" smtClean="0">
                <a:latin typeface="Simplified Arabic" panose="02020603050405020304" pitchFamily="18" charset="-78"/>
                <a:cs typeface="Simplified Arabic" panose="02020603050405020304" pitchFamily="18" charset="-78"/>
              </a:rPr>
              <a:t>بشكل </a:t>
            </a:r>
            <a:r>
              <a:rPr lang="ar-IQ" sz="2400" dirty="0">
                <a:latin typeface="Simplified Arabic" panose="02020603050405020304" pitchFamily="18" charset="-78"/>
                <a:cs typeface="Simplified Arabic" panose="02020603050405020304" pitchFamily="18" charset="-78"/>
              </a:rPr>
              <a:t>صحيح .</a:t>
            </a:r>
            <a:endParaRPr lang="en-US" sz="2400" dirty="0">
              <a:latin typeface="Simplified Arabic" panose="02020603050405020304" pitchFamily="18" charset="-78"/>
              <a:cs typeface="Simplified Arabic" panose="02020603050405020304" pitchFamily="18" charset="-78"/>
            </a:endParaRPr>
          </a:p>
          <a:p>
            <a:pPr algn="justLow">
              <a:lnSpc>
                <a:spcPct val="150000"/>
              </a:lnSpc>
            </a:pPr>
            <a:r>
              <a:rPr lang="ar-IQ" sz="2400" dirty="0" smtClean="0">
                <a:latin typeface="Simplified Arabic" panose="02020603050405020304" pitchFamily="18" charset="-78"/>
                <a:cs typeface="Simplified Arabic" panose="02020603050405020304" pitchFamily="18" charset="-78"/>
              </a:rPr>
              <a:t>وي</a:t>
            </a:r>
            <a:r>
              <a:rPr lang="ar-SA" sz="2400" dirty="0" smtClean="0">
                <a:latin typeface="Simplified Arabic" panose="02020603050405020304" pitchFamily="18" charset="-78"/>
                <a:cs typeface="Simplified Arabic" panose="02020603050405020304" pitchFamily="18" charset="-78"/>
              </a:rPr>
              <a:t>ع</a:t>
            </a:r>
            <a:r>
              <a:rPr lang="ar-IQ" sz="2400" dirty="0" smtClean="0">
                <a:latin typeface="Simplified Arabic" panose="02020603050405020304" pitchFamily="18" charset="-78"/>
                <a:cs typeface="Simplified Arabic" panose="02020603050405020304" pitchFamily="18" charset="-78"/>
              </a:rPr>
              <a:t>تبر </a:t>
            </a:r>
            <a:r>
              <a:rPr lang="ar-IQ" sz="2400" dirty="0">
                <a:latin typeface="Simplified Arabic" panose="02020603050405020304" pitchFamily="18" charset="-78"/>
                <a:cs typeface="Simplified Arabic" panose="02020603050405020304" pitchFamily="18" charset="-78"/>
              </a:rPr>
              <a:t>توازن الميزان مؤشر على صحة ارصدة حسابات المنشأة ولكنه </a:t>
            </a:r>
            <a:r>
              <a:rPr lang="ar-IQ" sz="2400" dirty="0" smtClean="0">
                <a:latin typeface="Simplified Arabic" panose="02020603050405020304" pitchFamily="18" charset="-78"/>
                <a:cs typeface="Simplified Arabic" panose="02020603050405020304" pitchFamily="18" charset="-78"/>
              </a:rPr>
              <a:t>ليس</a:t>
            </a:r>
            <a:r>
              <a:rPr lang="ar-SA" sz="2400" dirty="0" smtClean="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دليلا </a:t>
            </a:r>
            <a:r>
              <a:rPr lang="ar-IQ" sz="2400" dirty="0">
                <a:latin typeface="Simplified Arabic" panose="02020603050405020304" pitchFamily="18" charset="-78"/>
                <a:cs typeface="Simplified Arabic" panose="02020603050405020304" pitchFamily="18" charset="-78"/>
              </a:rPr>
              <a:t>قاطعا على عدم وجود اخطاء فيها .</a:t>
            </a:r>
            <a:endParaRPr lang="en-US" sz="2400" dirty="0">
              <a:latin typeface="Simplified Arabic" panose="02020603050405020304" pitchFamily="18" charset="-78"/>
              <a:cs typeface="Simplified Arabic" panose="02020603050405020304" pitchFamily="18" charset="-78"/>
            </a:endParaRPr>
          </a:p>
          <a:p>
            <a:pPr>
              <a:lnSpc>
                <a:spcPct val="150000"/>
              </a:lnSpc>
            </a:pPr>
            <a:endParaRPr lang="ar-SA" dirty="0"/>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8384" y="5805264"/>
            <a:ext cx="609600" cy="609600"/>
          </a:xfrm>
          <a:prstGeom prst="rect">
            <a:avLst/>
          </a:prstGeom>
        </p:spPr>
      </p:pic>
    </p:spTree>
    <p:extLst>
      <p:ext uri="{BB962C8B-B14F-4D97-AF65-F5344CB8AC3E}">
        <p14:creationId xmlns:p14="http://schemas.microsoft.com/office/powerpoint/2010/main" val="3926085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88640"/>
            <a:ext cx="7520940" cy="4491837"/>
          </a:xfrm>
        </p:spPr>
        <p:txBody>
          <a:bodyPr>
            <a:normAutofit/>
          </a:bodyPr>
          <a:lstStyle/>
          <a:p>
            <a:r>
              <a:rPr lang="ar-IQ" sz="1800" dirty="0"/>
              <a:t>ويوجد نوعان من موازين المراجعة :</a:t>
            </a:r>
            <a:endParaRPr lang="en-US" sz="1800" dirty="0"/>
          </a:p>
          <a:p>
            <a:pPr lvl="0"/>
            <a:r>
              <a:rPr lang="ar-IQ" sz="1800" dirty="0"/>
              <a:t> </a:t>
            </a:r>
            <a:r>
              <a:rPr lang="ar-SA" sz="1800" dirty="0" smtClean="0">
                <a:solidFill>
                  <a:srgbClr val="FF0000"/>
                </a:solidFill>
              </a:rPr>
              <a:t>1. </a:t>
            </a:r>
            <a:r>
              <a:rPr lang="ar-IQ" sz="1800" dirty="0" smtClean="0">
                <a:solidFill>
                  <a:srgbClr val="FF0000"/>
                </a:solidFill>
              </a:rPr>
              <a:t>ميزان </a:t>
            </a:r>
            <a:r>
              <a:rPr lang="ar-IQ" sz="1800" dirty="0">
                <a:solidFill>
                  <a:srgbClr val="FF0000"/>
                </a:solidFill>
              </a:rPr>
              <a:t>المراجعة بالمجاميع :</a:t>
            </a:r>
            <a:endParaRPr lang="en-US" sz="1800" dirty="0">
              <a:solidFill>
                <a:srgbClr val="FF0000"/>
              </a:solidFill>
            </a:endParaRPr>
          </a:p>
          <a:p>
            <a:r>
              <a:rPr lang="ar-IQ" sz="1800" dirty="0"/>
              <a:t>يحتوي في الجانب المدين على مجموع المبالغ المدينة لكل حساب وفي الجانب الدائن على مجموع المبالغ الدائنة لذلك الحساب ويجب ان يتساوى مجموع المبالغ الجانب المدين مع مجموع مبالغ الجانب الدائن . </a:t>
            </a:r>
            <a:endParaRPr lang="en-US" sz="1800" dirty="0"/>
          </a:p>
          <a:p>
            <a:endParaRPr lang="ar-SA" sz="1800" dirty="0"/>
          </a:p>
        </p:txBody>
      </p:sp>
      <p:graphicFrame>
        <p:nvGraphicFramePr>
          <p:cNvPr id="7" name="جدول 6"/>
          <p:cNvGraphicFramePr>
            <a:graphicFrameLocks noGrp="1"/>
          </p:cNvGraphicFramePr>
          <p:nvPr/>
        </p:nvGraphicFramePr>
        <p:xfrm>
          <a:off x="1612582" y="1856581"/>
          <a:ext cx="5941061" cy="2066925"/>
        </p:xfrm>
        <a:graphic>
          <a:graphicData uri="http://schemas.openxmlformats.org/drawingml/2006/table">
            <a:tbl>
              <a:tblPr rtl="1" firstRow="1" firstCol="1" bandRow="1">
                <a:tableStyleId>{5C22544A-7EE6-4342-B048-85BDC9FD1C3A}</a:tableStyleId>
              </a:tblPr>
              <a:tblGrid>
                <a:gridCol w="1571363"/>
                <a:gridCol w="1236503"/>
                <a:gridCol w="2056179"/>
                <a:gridCol w="1077016"/>
              </a:tblGrid>
              <a:tr h="0">
                <a:tc>
                  <a:txBody>
                    <a:bodyPr/>
                    <a:lstStyle/>
                    <a:p>
                      <a:pPr marL="457200" algn="ctr" rtl="1">
                        <a:lnSpc>
                          <a:spcPct val="115000"/>
                        </a:lnSpc>
                        <a:spcAft>
                          <a:spcPts val="0"/>
                        </a:spcAft>
                      </a:pPr>
                      <a:r>
                        <a:rPr lang="ar-IQ" sz="1600">
                          <a:effectLst/>
                        </a:rPr>
                        <a:t>مجموع المدين</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مجموع الدائن</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اسم الحساب</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رقم صفحة سجل الاستاذ</a:t>
                      </a:r>
                      <a:endParaRPr lang="en-US" sz="1100">
                        <a:effectLst/>
                        <a:latin typeface="Calibri"/>
                        <a:ea typeface="Times New Roman"/>
                        <a:cs typeface="Arial"/>
                      </a:endParaRPr>
                    </a:p>
                  </a:txBody>
                  <a:tcPr marL="68580" marR="68580" marT="0" marB="0"/>
                </a:tc>
              </a:tr>
              <a:tr h="664845">
                <a:tc>
                  <a:txBody>
                    <a:bodyPr/>
                    <a:lstStyle/>
                    <a:p>
                      <a:pPr marL="457200" algn="ct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r>
              <a:tr h="0">
                <a:tc>
                  <a:txBody>
                    <a:bodyPr/>
                    <a:lstStyle/>
                    <a:p>
                      <a:pPr marL="457200" algn="ct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الاجمالي</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dirty="0">
                          <a:effectLst/>
                        </a:rPr>
                        <a:t> </a:t>
                      </a:r>
                      <a:endParaRPr lang="en-US" sz="1100" dirty="0">
                        <a:effectLst/>
                        <a:latin typeface="Calibri"/>
                        <a:ea typeface="Times New Roman"/>
                        <a:cs typeface="Arial"/>
                      </a:endParaRPr>
                    </a:p>
                  </a:txBody>
                  <a:tcPr marL="68580" marR="68580" marT="0" marB="0"/>
                </a:tc>
              </a:tr>
            </a:tbl>
          </a:graphicData>
        </a:graphic>
      </p:graphicFrame>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5301208"/>
            <a:ext cx="609600" cy="609600"/>
          </a:xfrm>
          <a:prstGeom prst="rect">
            <a:avLst/>
          </a:prstGeom>
        </p:spPr>
      </p:pic>
    </p:spTree>
    <p:extLst>
      <p:ext uri="{BB962C8B-B14F-4D97-AF65-F5344CB8AC3E}">
        <p14:creationId xmlns:p14="http://schemas.microsoft.com/office/powerpoint/2010/main" val="3583111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260648"/>
            <a:ext cx="7520940" cy="4419829"/>
          </a:xfrm>
        </p:spPr>
        <p:txBody>
          <a:bodyPr/>
          <a:lstStyle/>
          <a:p>
            <a:pPr lvl="0">
              <a:lnSpc>
                <a:spcPct val="150000"/>
              </a:lnSpc>
            </a:pPr>
            <a:r>
              <a:rPr lang="ar-SA" dirty="0" smtClean="0">
                <a:solidFill>
                  <a:srgbClr val="FF0000"/>
                </a:solidFill>
              </a:rPr>
              <a:t>2</a:t>
            </a:r>
            <a:r>
              <a:rPr lang="ar-SA" sz="1800" dirty="0" smtClean="0">
                <a:solidFill>
                  <a:srgbClr val="FF0000"/>
                </a:solidFill>
              </a:rPr>
              <a:t>. </a:t>
            </a:r>
            <a:r>
              <a:rPr lang="ar-IQ" sz="1800" dirty="0" smtClean="0">
                <a:solidFill>
                  <a:srgbClr val="FF0000"/>
                </a:solidFill>
              </a:rPr>
              <a:t>ميزان </a:t>
            </a:r>
            <a:r>
              <a:rPr lang="ar-IQ" sz="1800" dirty="0">
                <a:solidFill>
                  <a:srgbClr val="FF0000"/>
                </a:solidFill>
              </a:rPr>
              <a:t>المراجعة </a:t>
            </a:r>
            <a:r>
              <a:rPr lang="ar-IQ" sz="1800" dirty="0" smtClean="0">
                <a:solidFill>
                  <a:srgbClr val="FF0000"/>
                </a:solidFill>
              </a:rPr>
              <a:t>بالأرصدة </a:t>
            </a:r>
            <a:r>
              <a:rPr lang="ar-IQ" sz="1800" dirty="0">
                <a:solidFill>
                  <a:srgbClr val="FF0000"/>
                </a:solidFill>
              </a:rPr>
              <a:t>:</a:t>
            </a:r>
            <a:endParaRPr lang="en-US" sz="1800" dirty="0">
              <a:solidFill>
                <a:srgbClr val="FF0000"/>
              </a:solidFill>
            </a:endParaRPr>
          </a:p>
          <a:p>
            <a:pPr>
              <a:lnSpc>
                <a:spcPct val="150000"/>
              </a:lnSpc>
            </a:pPr>
            <a:r>
              <a:rPr lang="ar-IQ" sz="1800" dirty="0"/>
              <a:t>حيث يحتوي الجانب المدين على مجموع الرصيد المدين والجانب الدائن على مجموع الرصيد الدائن حيث يجب ان تتساوى </a:t>
            </a:r>
            <a:r>
              <a:rPr lang="ar-IQ" sz="1800" dirty="0" smtClean="0"/>
              <a:t>ارصدة </a:t>
            </a:r>
            <a:r>
              <a:rPr lang="ar-IQ" sz="1800" dirty="0"/>
              <a:t>الجانب المدين </a:t>
            </a:r>
            <a:r>
              <a:rPr lang="ar-IQ" sz="1800" dirty="0" smtClean="0"/>
              <a:t>مع </a:t>
            </a:r>
            <a:r>
              <a:rPr lang="ar-IQ" sz="1800" dirty="0"/>
              <a:t>ارصدة الجانب الدائن </a:t>
            </a:r>
            <a:endParaRPr lang="ar-SA" sz="1800" dirty="0" smtClean="0"/>
          </a:p>
          <a:p>
            <a:pPr>
              <a:lnSpc>
                <a:spcPct val="150000"/>
              </a:lnSpc>
            </a:pPr>
            <a:endParaRPr lang="ar-SA" sz="1800" dirty="0"/>
          </a:p>
        </p:txBody>
      </p:sp>
      <p:graphicFrame>
        <p:nvGraphicFramePr>
          <p:cNvPr id="4" name="جدول 3"/>
          <p:cNvGraphicFramePr>
            <a:graphicFrameLocks noGrp="1"/>
          </p:cNvGraphicFramePr>
          <p:nvPr/>
        </p:nvGraphicFramePr>
        <p:xfrm>
          <a:off x="1612583" y="2043779"/>
          <a:ext cx="5941060" cy="1692529"/>
        </p:xfrm>
        <a:graphic>
          <a:graphicData uri="http://schemas.openxmlformats.org/drawingml/2006/table">
            <a:tbl>
              <a:tblPr rtl="1" firstRow="1" firstCol="1" bandRow="1">
                <a:tableStyleId>{5C22544A-7EE6-4342-B048-85BDC9FD1C3A}</a:tableStyleId>
              </a:tblPr>
              <a:tblGrid>
                <a:gridCol w="1531332"/>
                <a:gridCol w="1282252"/>
                <a:gridCol w="2050460"/>
                <a:gridCol w="1077016"/>
              </a:tblGrid>
              <a:tr h="0">
                <a:tc>
                  <a:txBody>
                    <a:bodyPr/>
                    <a:lstStyle/>
                    <a:p>
                      <a:pPr marL="457200" algn="ctr" rtl="1">
                        <a:lnSpc>
                          <a:spcPct val="115000"/>
                        </a:lnSpc>
                        <a:spcAft>
                          <a:spcPts val="0"/>
                        </a:spcAft>
                      </a:pPr>
                      <a:r>
                        <a:rPr lang="ar-IQ" sz="1600">
                          <a:effectLst/>
                        </a:rPr>
                        <a:t>رصيد المدين</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رصيد الدائن</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اسم الحساب</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IQ" sz="1600">
                          <a:effectLst/>
                        </a:rPr>
                        <a:t>رقم سجل الاستاذ</a:t>
                      </a:r>
                      <a:endParaRPr lang="en-US" sz="1100">
                        <a:effectLst/>
                        <a:latin typeface="Calibri"/>
                        <a:ea typeface="Times New Roman"/>
                        <a:cs typeface="Arial"/>
                      </a:endParaRPr>
                    </a:p>
                  </a:txBody>
                  <a:tcPr marL="68580" marR="68580" marT="0" marB="0"/>
                </a:tc>
              </a:tr>
              <a:tr h="570865">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r>
              <a:tr h="0">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a:effectLst/>
                        </a:rPr>
                        <a:t> </a:t>
                      </a:r>
                      <a:endParaRPr lang="en-US" sz="110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dirty="0">
                          <a:effectLst/>
                        </a:rPr>
                        <a:t> </a:t>
                      </a:r>
                      <a:endParaRPr lang="en-US" sz="1100" dirty="0">
                        <a:effectLst/>
                        <a:latin typeface="Calibri"/>
                        <a:ea typeface="Times New Roman"/>
                        <a:cs typeface="Arial"/>
                      </a:endParaRPr>
                    </a:p>
                  </a:txBody>
                  <a:tcPr marL="68580" marR="68580" marT="0" marB="0"/>
                </a:tc>
              </a:tr>
            </a:tbl>
          </a:graphicData>
        </a:graphic>
      </p:graphicFrame>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661248"/>
            <a:ext cx="609600" cy="609600"/>
          </a:xfrm>
          <a:prstGeom prst="rect">
            <a:avLst/>
          </a:prstGeom>
        </p:spPr>
      </p:pic>
    </p:spTree>
    <p:extLst>
      <p:ext uri="{BB962C8B-B14F-4D97-AF65-F5344CB8AC3E}">
        <p14:creationId xmlns:p14="http://schemas.microsoft.com/office/powerpoint/2010/main" val="2834282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8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260648"/>
            <a:ext cx="7520940" cy="4419829"/>
          </a:xfrm>
        </p:spPr>
        <p:txBody>
          <a:bodyPr/>
          <a:lstStyle/>
          <a:p>
            <a:r>
              <a:rPr lang="ar-IQ" dirty="0">
                <a:solidFill>
                  <a:schemeClr val="accent2"/>
                </a:solidFill>
              </a:rPr>
              <a:t>*</a:t>
            </a:r>
            <a:r>
              <a:rPr lang="ar-IQ" sz="1800" dirty="0">
                <a:solidFill>
                  <a:schemeClr val="accent2"/>
                </a:solidFill>
              </a:rPr>
              <a:t>ملاحظة مهمة حول ميزان المراجعة </a:t>
            </a:r>
            <a:r>
              <a:rPr lang="ar-IQ" sz="1800" dirty="0" smtClean="0">
                <a:solidFill>
                  <a:schemeClr val="accent2"/>
                </a:solidFill>
              </a:rPr>
              <a:t>بالأرصدة </a:t>
            </a:r>
            <a:r>
              <a:rPr lang="ar-IQ" sz="1800" dirty="0">
                <a:solidFill>
                  <a:schemeClr val="accent2"/>
                </a:solidFill>
              </a:rPr>
              <a:t>:</a:t>
            </a:r>
            <a:endParaRPr lang="en-US" sz="1800" dirty="0">
              <a:solidFill>
                <a:schemeClr val="accent2"/>
              </a:solidFill>
            </a:endParaRPr>
          </a:p>
          <a:p>
            <a:r>
              <a:rPr lang="ar-IQ" sz="1800" dirty="0"/>
              <a:t>الجدول التالي يوضح الحسابات ذات الارصدة المدينة والحسابات ذات الارصدة الدائنة </a:t>
            </a:r>
            <a:r>
              <a:rPr lang="ar-IQ" sz="1800" dirty="0" smtClean="0"/>
              <a:t>:</a:t>
            </a:r>
            <a:endParaRPr lang="en-US" sz="1800" dirty="0"/>
          </a:p>
        </p:txBody>
      </p:sp>
      <p:graphicFrame>
        <p:nvGraphicFramePr>
          <p:cNvPr id="4" name="جدول 3"/>
          <p:cNvGraphicFramePr>
            <a:graphicFrameLocks noGrp="1"/>
          </p:cNvGraphicFramePr>
          <p:nvPr>
            <p:extLst>
              <p:ext uri="{D42A27DB-BD31-4B8C-83A1-F6EECF244321}">
                <p14:modId xmlns:p14="http://schemas.microsoft.com/office/powerpoint/2010/main" val="2516800716"/>
              </p:ext>
            </p:extLst>
          </p:nvPr>
        </p:nvGraphicFramePr>
        <p:xfrm>
          <a:off x="1877378" y="1196753"/>
          <a:ext cx="5358918" cy="4077455"/>
        </p:xfrm>
        <a:graphic>
          <a:graphicData uri="http://schemas.openxmlformats.org/drawingml/2006/table">
            <a:tbl>
              <a:tblPr rtl="1" firstRow="1" firstCol="1" bandRow="1">
                <a:tableStyleId>{5C22544A-7EE6-4342-B048-85BDC9FD1C3A}</a:tableStyleId>
              </a:tblPr>
              <a:tblGrid>
                <a:gridCol w="2679459"/>
                <a:gridCol w="2679459"/>
              </a:tblGrid>
              <a:tr h="432047">
                <a:tc>
                  <a:txBody>
                    <a:bodyPr/>
                    <a:lstStyle/>
                    <a:p>
                      <a:pPr algn="ctr" rtl="1">
                        <a:lnSpc>
                          <a:spcPct val="115000"/>
                        </a:lnSpc>
                        <a:spcAft>
                          <a:spcPts val="0"/>
                        </a:spcAft>
                      </a:pPr>
                      <a:r>
                        <a:rPr lang="ar-IQ" sz="1600" dirty="0">
                          <a:effectLst/>
                        </a:rPr>
                        <a:t>الارصدة المدينة</a:t>
                      </a:r>
                      <a:endParaRPr lang="en-US" sz="1100" dirty="0">
                        <a:effectLst/>
                        <a:latin typeface="Calibri"/>
                        <a:ea typeface="Times New Roman"/>
                        <a:cs typeface="Arial"/>
                      </a:endParaRPr>
                    </a:p>
                  </a:txBody>
                  <a:tcPr marL="68580" marR="68580" marT="0" marB="0"/>
                </a:tc>
                <a:tc>
                  <a:txBody>
                    <a:bodyPr/>
                    <a:lstStyle/>
                    <a:p>
                      <a:pPr algn="ctr" rtl="1">
                        <a:lnSpc>
                          <a:spcPct val="115000"/>
                        </a:lnSpc>
                        <a:spcAft>
                          <a:spcPts val="0"/>
                        </a:spcAft>
                      </a:pPr>
                      <a:r>
                        <a:rPr lang="ar-IQ" sz="1600">
                          <a:effectLst/>
                        </a:rPr>
                        <a:t>الارصدة الدائنة</a:t>
                      </a:r>
                      <a:endParaRPr lang="en-US" sz="1100">
                        <a:effectLst/>
                        <a:latin typeface="Calibri"/>
                        <a:ea typeface="Times New Roman"/>
                        <a:cs typeface="Arial"/>
                      </a:endParaRPr>
                    </a:p>
                  </a:txBody>
                  <a:tcPr marL="68580" marR="68580" marT="0" marB="0"/>
                </a:tc>
              </a:tr>
              <a:tr h="1498005">
                <a:tc>
                  <a:txBody>
                    <a:bodyPr/>
                    <a:lstStyle/>
                    <a:p>
                      <a:pPr marL="457200" algn="r" rtl="1">
                        <a:lnSpc>
                          <a:spcPct val="115000"/>
                        </a:lnSpc>
                        <a:spcAft>
                          <a:spcPts val="0"/>
                        </a:spcAft>
                      </a:pPr>
                      <a:r>
                        <a:rPr lang="ar-IQ" sz="1600" dirty="0" smtClean="0">
                          <a:effectLst/>
                        </a:rPr>
                        <a:t>الموجودات</a:t>
                      </a:r>
                      <a:r>
                        <a:rPr lang="ar-SA" sz="1600" dirty="0" smtClean="0">
                          <a:effectLst/>
                        </a:rPr>
                        <a:t> ( الاثاث, السيارات , المباني, الآلات , المعدات , الاراضي )</a:t>
                      </a:r>
                      <a:r>
                        <a:rPr lang="ar-SA" sz="1600" baseline="0" dirty="0" smtClean="0">
                          <a:effectLst/>
                        </a:rPr>
                        <a:t> </a:t>
                      </a:r>
                      <a:endParaRPr lang="en-US" sz="1100" dirty="0">
                        <a:effectLst/>
                      </a:endParaRPr>
                    </a:p>
                    <a:p>
                      <a:pPr marL="457200" algn="r" rtl="1">
                        <a:lnSpc>
                          <a:spcPct val="115000"/>
                        </a:lnSpc>
                        <a:spcAft>
                          <a:spcPts val="0"/>
                        </a:spcAft>
                      </a:pPr>
                      <a:r>
                        <a:rPr lang="ar-IQ" sz="1600" dirty="0">
                          <a:effectLst/>
                        </a:rPr>
                        <a:t>المصاريف</a:t>
                      </a:r>
                      <a:endParaRPr lang="en-US" sz="1100" dirty="0">
                        <a:effectLst/>
                      </a:endParaRPr>
                    </a:p>
                    <a:p>
                      <a:pPr marL="457200" algn="r" rtl="1">
                        <a:lnSpc>
                          <a:spcPct val="115000"/>
                        </a:lnSpc>
                        <a:spcAft>
                          <a:spcPts val="0"/>
                        </a:spcAft>
                      </a:pPr>
                      <a:r>
                        <a:rPr lang="ar-IQ" sz="1600" dirty="0">
                          <a:effectLst/>
                        </a:rPr>
                        <a:t>الخسائر</a:t>
                      </a:r>
                      <a:endParaRPr lang="en-US" sz="1100" dirty="0">
                        <a:effectLst/>
                      </a:endParaRPr>
                    </a:p>
                    <a:p>
                      <a:pPr marL="457200" algn="r" rtl="1">
                        <a:lnSpc>
                          <a:spcPct val="115000"/>
                        </a:lnSpc>
                        <a:spcAft>
                          <a:spcPts val="0"/>
                        </a:spcAft>
                      </a:pPr>
                      <a:r>
                        <a:rPr lang="ar-IQ" sz="1600" dirty="0" smtClean="0">
                          <a:effectLst/>
                        </a:rPr>
                        <a:t>المسحوبات</a:t>
                      </a:r>
                      <a:endParaRPr lang="ar-SA" sz="1600" dirty="0" smtClean="0">
                        <a:effectLst/>
                      </a:endParaRPr>
                    </a:p>
                    <a:p>
                      <a:pPr marL="457200" algn="r" rtl="1">
                        <a:lnSpc>
                          <a:spcPct val="115000"/>
                        </a:lnSpc>
                        <a:spcAft>
                          <a:spcPts val="0"/>
                        </a:spcAft>
                      </a:pPr>
                      <a:r>
                        <a:rPr lang="ar-SA" sz="1600" dirty="0" smtClean="0">
                          <a:effectLst/>
                          <a:latin typeface="Calibri"/>
                          <a:ea typeface="Times New Roman"/>
                          <a:cs typeface="Arial"/>
                        </a:rPr>
                        <a:t>المشتريات ومردودات المبيعات </a:t>
                      </a:r>
                    </a:p>
                    <a:p>
                      <a:pPr marL="457200" algn="r" rtl="1">
                        <a:lnSpc>
                          <a:spcPct val="115000"/>
                        </a:lnSpc>
                        <a:spcAft>
                          <a:spcPts val="0"/>
                        </a:spcAft>
                      </a:pPr>
                      <a:r>
                        <a:rPr lang="ar-SA" sz="1600" dirty="0" smtClean="0">
                          <a:effectLst/>
                          <a:latin typeface="Calibri"/>
                          <a:ea typeface="Times New Roman"/>
                          <a:cs typeface="Arial"/>
                        </a:rPr>
                        <a:t>الصندوق ,</a:t>
                      </a:r>
                      <a:r>
                        <a:rPr lang="ar-SA" sz="1600" baseline="0" dirty="0" smtClean="0">
                          <a:effectLst/>
                          <a:latin typeface="Calibri"/>
                          <a:ea typeface="Times New Roman"/>
                          <a:cs typeface="Arial"/>
                        </a:rPr>
                        <a:t>  البنك </a:t>
                      </a:r>
                    </a:p>
                    <a:p>
                      <a:pPr marL="457200" algn="r" rtl="1">
                        <a:lnSpc>
                          <a:spcPct val="115000"/>
                        </a:lnSpc>
                        <a:spcAft>
                          <a:spcPts val="0"/>
                        </a:spcAft>
                      </a:pPr>
                      <a:r>
                        <a:rPr lang="ar-SA" sz="1600" baseline="0" dirty="0" smtClean="0">
                          <a:effectLst/>
                          <a:latin typeface="Calibri"/>
                          <a:ea typeface="Times New Roman"/>
                          <a:cs typeface="Arial"/>
                        </a:rPr>
                        <a:t>اوراق القبض </a:t>
                      </a:r>
                    </a:p>
                    <a:p>
                      <a:pPr marL="457200" algn="r" rtl="1">
                        <a:lnSpc>
                          <a:spcPct val="115000"/>
                        </a:lnSpc>
                        <a:spcAft>
                          <a:spcPts val="0"/>
                        </a:spcAft>
                      </a:pPr>
                      <a:r>
                        <a:rPr lang="ar-SA" sz="1600" baseline="0" dirty="0" smtClean="0">
                          <a:effectLst/>
                          <a:latin typeface="Calibri"/>
                          <a:ea typeface="Times New Roman"/>
                          <a:cs typeface="Arial"/>
                        </a:rPr>
                        <a:t>الخصم المسموح به</a:t>
                      </a:r>
                    </a:p>
                    <a:p>
                      <a:pPr marL="457200" algn="r" rtl="1">
                        <a:lnSpc>
                          <a:spcPct val="115000"/>
                        </a:lnSpc>
                        <a:spcAft>
                          <a:spcPts val="0"/>
                        </a:spcAft>
                      </a:pPr>
                      <a:r>
                        <a:rPr lang="ar-SA" sz="1600" baseline="0" dirty="0" smtClean="0">
                          <a:effectLst/>
                          <a:latin typeface="Calibri"/>
                          <a:ea typeface="Times New Roman"/>
                          <a:cs typeface="Arial"/>
                        </a:rPr>
                        <a:t>مخزون اول المدة</a:t>
                      </a:r>
                    </a:p>
                    <a:p>
                      <a:pPr marL="457200" algn="r" rtl="1">
                        <a:lnSpc>
                          <a:spcPct val="115000"/>
                        </a:lnSpc>
                        <a:spcAft>
                          <a:spcPts val="0"/>
                        </a:spcAft>
                      </a:pPr>
                      <a:r>
                        <a:rPr lang="ar-SA" sz="1600" baseline="0" dirty="0" smtClean="0">
                          <a:effectLst/>
                          <a:latin typeface="Calibri"/>
                          <a:ea typeface="Times New Roman"/>
                          <a:cs typeface="Arial"/>
                        </a:rPr>
                        <a:t>بضاعة اول المدة </a:t>
                      </a:r>
                    </a:p>
                    <a:p>
                      <a:pPr marL="457200" algn="r" rtl="1">
                        <a:lnSpc>
                          <a:spcPct val="115000"/>
                        </a:lnSpc>
                        <a:spcAft>
                          <a:spcPts val="0"/>
                        </a:spcAft>
                      </a:pPr>
                      <a:r>
                        <a:rPr lang="ar-SA" sz="1600" baseline="0" dirty="0" smtClean="0">
                          <a:effectLst/>
                          <a:latin typeface="Calibri"/>
                          <a:ea typeface="Times New Roman"/>
                          <a:cs typeface="Arial"/>
                        </a:rPr>
                        <a:t>المدينون </a:t>
                      </a:r>
                      <a:endParaRPr lang="en-US" sz="1100" dirty="0">
                        <a:effectLst/>
                        <a:latin typeface="Calibri"/>
                        <a:ea typeface="Times New Roman"/>
                        <a:cs typeface="Arial"/>
                      </a:endParaRPr>
                    </a:p>
                  </a:txBody>
                  <a:tcPr marL="68580" marR="68580" marT="0" marB="0"/>
                </a:tc>
                <a:tc>
                  <a:txBody>
                    <a:bodyPr/>
                    <a:lstStyle/>
                    <a:p>
                      <a:pPr marL="457200" algn="r" rtl="1">
                        <a:lnSpc>
                          <a:spcPct val="115000"/>
                        </a:lnSpc>
                        <a:spcAft>
                          <a:spcPts val="0"/>
                        </a:spcAft>
                      </a:pPr>
                      <a:r>
                        <a:rPr lang="ar-IQ" sz="1600" dirty="0" smtClean="0">
                          <a:solidFill>
                            <a:schemeClr val="tx1"/>
                          </a:solidFill>
                          <a:effectLst/>
                        </a:rPr>
                        <a:t>المطلوبات</a:t>
                      </a:r>
                      <a:r>
                        <a:rPr lang="ar-SA" sz="1600" dirty="0" smtClean="0">
                          <a:solidFill>
                            <a:schemeClr val="tx1"/>
                          </a:solidFill>
                          <a:effectLst/>
                        </a:rPr>
                        <a:t> </a:t>
                      </a:r>
                      <a:endParaRPr lang="en-US" sz="1100" dirty="0">
                        <a:solidFill>
                          <a:schemeClr val="tx1"/>
                        </a:solidFill>
                        <a:effectLst/>
                      </a:endParaRPr>
                    </a:p>
                    <a:p>
                      <a:pPr marL="457200" algn="r" rtl="1">
                        <a:lnSpc>
                          <a:spcPct val="115000"/>
                        </a:lnSpc>
                        <a:spcAft>
                          <a:spcPts val="0"/>
                        </a:spcAft>
                      </a:pPr>
                      <a:r>
                        <a:rPr lang="ar-IQ" sz="1600" dirty="0">
                          <a:solidFill>
                            <a:schemeClr val="tx1"/>
                          </a:solidFill>
                          <a:effectLst/>
                        </a:rPr>
                        <a:t>الايرادات</a:t>
                      </a:r>
                      <a:endParaRPr lang="en-US" sz="1100" dirty="0">
                        <a:solidFill>
                          <a:schemeClr val="tx1"/>
                        </a:solidFill>
                        <a:effectLst/>
                      </a:endParaRPr>
                    </a:p>
                    <a:p>
                      <a:pPr marL="457200" algn="r" rtl="1">
                        <a:lnSpc>
                          <a:spcPct val="115000"/>
                        </a:lnSpc>
                        <a:spcAft>
                          <a:spcPts val="0"/>
                        </a:spcAft>
                      </a:pPr>
                      <a:r>
                        <a:rPr lang="ar-IQ" sz="1600" dirty="0">
                          <a:solidFill>
                            <a:schemeClr val="tx1"/>
                          </a:solidFill>
                          <a:effectLst/>
                        </a:rPr>
                        <a:t>الارباح</a:t>
                      </a:r>
                      <a:endParaRPr lang="en-US" sz="1100" dirty="0">
                        <a:solidFill>
                          <a:schemeClr val="tx1"/>
                        </a:solidFill>
                        <a:effectLst/>
                      </a:endParaRPr>
                    </a:p>
                    <a:p>
                      <a:pPr marL="457200" algn="r" rtl="1">
                        <a:lnSpc>
                          <a:spcPct val="115000"/>
                        </a:lnSpc>
                        <a:spcAft>
                          <a:spcPts val="0"/>
                        </a:spcAft>
                      </a:pPr>
                      <a:r>
                        <a:rPr lang="ar-IQ" sz="1600" dirty="0">
                          <a:solidFill>
                            <a:schemeClr val="tx1"/>
                          </a:solidFill>
                          <a:effectLst/>
                        </a:rPr>
                        <a:t>رأس </a:t>
                      </a:r>
                      <a:r>
                        <a:rPr lang="ar-IQ" sz="1600" dirty="0" smtClean="0">
                          <a:solidFill>
                            <a:schemeClr val="tx1"/>
                          </a:solidFill>
                          <a:effectLst/>
                        </a:rPr>
                        <a:t>المال</a:t>
                      </a:r>
                      <a:endParaRPr lang="ar-SA" sz="1600" dirty="0" smtClean="0">
                        <a:solidFill>
                          <a:schemeClr val="tx1"/>
                        </a:solidFill>
                        <a:effectLst/>
                      </a:endParaRPr>
                    </a:p>
                    <a:p>
                      <a:pPr marL="457200" algn="r" rtl="1">
                        <a:lnSpc>
                          <a:spcPct val="115000"/>
                        </a:lnSpc>
                        <a:spcAft>
                          <a:spcPts val="0"/>
                        </a:spcAft>
                      </a:pPr>
                      <a:r>
                        <a:rPr lang="ar-SA" sz="1600" dirty="0" smtClean="0">
                          <a:solidFill>
                            <a:schemeClr val="tx1"/>
                          </a:solidFill>
                          <a:effectLst/>
                          <a:latin typeface="Calibri"/>
                          <a:ea typeface="Times New Roman"/>
                          <a:cs typeface="Arial"/>
                        </a:rPr>
                        <a:t>المبيعات ومردودات المشتريات </a:t>
                      </a:r>
                    </a:p>
                    <a:p>
                      <a:pPr marL="457200" algn="r" rtl="1">
                        <a:lnSpc>
                          <a:spcPct val="115000"/>
                        </a:lnSpc>
                        <a:spcAft>
                          <a:spcPts val="0"/>
                        </a:spcAft>
                      </a:pPr>
                      <a:r>
                        <a:rPr lang="ar-SA" sz="1600" dirty="0" smtClean="0">
                          <a:solidFill>
                            <a:schemeClr val="tx1"/>
                          </a:solidFill>
                          <a:effectLst/>
                          <a:latin typeface="Calibri"/>
                          <a:ea typeface="Times New Roman"/>
                          <a:cs typeface="Arial"/>
                        </a:rPr>
                        <a:t>اوراق الدفع </a:t>
                      </a:r>
                    </a:p>
                    <a:p>
                      <a:pPr marL="457200" algn="r" rtl="1">
                        <a:lnSpc>
                          <a:spcPct val="115000"/>
                        </a:lnSpc>
                        <a:spcAft>
                          <a:spcPts val="0"/>
                        </a:spcAft>
                      </a:pPr>
                      <a:r>
                        <a:rPr lang="ar-SA" sz="1600" dirty="0" smtClean="0">
                          <a:solidFill>
                            <a:schemeClr val="tx1"/>
                          </a:solidFill>
                          <a:effectLst/>
                          <a:latin typeface="Calibri"/>
                          <a:ea typeface="Times New Roman"/>
                          <a:cs typeface="Arial"/>
                        </a:rPr>
                        <a:t>الخصم</a:t>
                      </a:r>
                      <a:r>
                        <a:rPr lang="ar-SA" sz="1600" baseline="0" dirty="0" smtClean="0">
                          <a:solidFill>
                            <a:schemeClr val="tx1"/>
                          </a:solidFill>
                          <a:effectLst/>
                          <a:latin typeface="Calibri"/>
                          <a:ea typeface="Times New Roman"/>
                          <a:cs typeface="Arial"/>
                        </a:rPr>
                        <a:t> المكتسب </a:t>
                      </a:r>
                    </a:p>
                    <a:p>
                      <a:pPr marL="457200" algn="r" rtl="1">
                        <a:lnSpc>
                          <a:spcPct val="115000"/>
                        </a:lnSpc>
                        <a:spcAft>
                          <a:spcPts val="0"/>
                        </a:spcAft>
                      </a:pPr>
                      <a:r>
                        <a:rPr lang="ar-SA" sz="1600" baseline="0" dirty="0" smtClean="0">
                          <a:solidFill>
                            <a:schemeClr val="tx1"/>
                          </a:solidFill>
                          <a:effectLst/>
                          <a:latin typeface="Calibri"/>
                          <a:ea typeface="Times New Roman"/>
                          <a:cs typeface="Arial"/>
                        </a:rPr>
                        <a:t>الدائنون </a:t>
                      </a:r>
                    </a:p>
                    <a:p>
                      <a:pPr marL="457200" algn="r" rtl="1">
                        <a:lnSpc>
                          <a:spcPct val="115000"/>
                        </a:lnSpc>
                        <a:spcAft>
                          <a:spcPts val="0"/>
                        </a:spcAft>
                      </a:pPr>
                      <a:endParaRPr lang="en-US" sz="1100" dirty="0">
                        <a:effectLst/>
                        <a:latin typeface="Calibri"/>
                        <a:ea typeface="Times New Roman"/>
                        <a:cs typeface="Arial"/>
                      </a:endParaRPr>
                    </a:p>
                  </a:txBody>
                  <a:tcPr marL="68580" marR="68580" marT="0" marB="0"/>
                </a:tc>
              </a:tr>
            </a:tbl>
          </a:graphicData>
        </a:graphic>
      </p:graphicFrame>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661248"/>
            <a:ext cx="609600" cy="609600"/>
          </a:xfrm>
          <a:prstGeom prst="rect">
            <a:avLst/>
          </a:prstGeom>
        </p:spPr>
      </p:pic>
    </p:spTree>
    <p:extLst>
      <p:ext uri="{BB962C8B-B14F-4D97-AF65-F5344CB8AC3E}">
        <p14:creationId xmlns:p14="http://schemas.microsoft.com/office/powerpoint/2010/main" val="3077460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88640"/>
            <a:ext cx="7520940" cy="4752528"/>
          </a:xfrm>
        </p:spPr>
        <p:txBody>
          <a:bodyPr>
            <a:normAutofit fontScale="92500" lnSpcReduction="20000"/>
          </a:bodyPr>
          <a:lstStyle/>
          <a:p>
            <a:endParaRPr lang="en-US" dirty="0" smtClean="0"/>
          </a:p>
          <a:p>
            <a:pPr algn="justLow">
              <a:lnSpc>
                <a:spcPct val="150000"/>
              </a:lnSpc>
            </a:pPr>
            <a:r>
              <a:rPr lang="ar-IQ" sz="1800" dirty="0">
                <a:solidFill>
                  <a:schemeClr val="accent2"/>
                </a:solidFill>
                <a:latin typeface="Simplified Arabic" panose="02020603050405020304" pitchFamily="18" charset="-78"/>
                <a:cs typeface="Simplified Arabic" panose="02020603050405020304" pitchFamily="18" charset="-78"/>
              </a:rPr>
              <a:t>مثال / </a:t>
            </a:r>
            <a:r>
              <a:rPr lang="ar-IQ" sz="1800" dirty="0">
                <a:latin typeface="Simplified Arabic" panose="02020603050405020304" pitchFamily="18" charset="-78"/>
                <a:cs typeface="Simplified Arabic" panose="02020603050405020304" pitchFamily="18" charset="-78"/>
              </a:rPr>
              <a:t>الاتي ارصدة مستخرجة من سجل </a:t>
            </a:r>
            <a:r>
              <a:rPr lang="ar-IQ" sz="1800" dirty="0" smtClean="0">
                <a:latin typeface="Simplified Arabic" panose="02020603050405020304" pitchFamily="18" charset="-78"/>
                <a:cs typeface="Simplified Arabic" panose="02020603050405020304" pitchFamily="18" charset="-78"/>
              </a:rPr>
              <a:t>الأستاذ </a:t>
            </a:r>
            <a:r>
              <a:rPr lang="ar-IQ" sz="1800" dirty="0">
                <a:latin typeface="Simplified Arabic" panose="02020603050405020304" pitchFamily="18" charset="-78"/>
                <a:cs typeface="Simplified Arabic" panose="02020603050405020304" pitchFamily="18" charset="-78"/>
              </a:rPr>
              <a:t>لمحلات النور في نهاية السنة المنتهية في 31/12 /1999 علما ان المبالغ بالدنانير والحسابات مرتبة كما وردت في سجل الاستاذ بالتسلسل </a:t>
            </a:r>
            <a:r>
              <a:rPr lang="ar-IQ" sz="1800" dirty="0" smtClean="0">
                <a:latin typeface="Simplified Arabic" panose="02020603050405020304" pitchFamily="18" charset="-78"/>
                <a:cs typeface="Simplified Arabic" panose="02020603050405020304" pitchFamily="18" charset="-78"/>
              </a:rPr>
              <a:t>:</a:t>
            </a:r>
            <a:r>
              <a:rPr lang="ar-SA" sz="1800" dirty="0" smtClean="0">
                <a:latin typeface="Simplified Arabic" panose="02020603050405020304" pitchFamily="18" charset="-78"/>
                <a:cs typeface="Simplified Arabic" panose="02020603050405020304" pitchFamily="18" charset="-78"/>
              </a:rPr>
              <a:t> </a:t>
            </a:r>
            <a:endParaRPr lang="en-US" sz="1800" dirty="0">
              <a:latin typeface="Simplified Arabic" panose="02020603050405020304" pitchFamily="18" charset="-78"/>
              <a:cs typeface="Simplified Arabic" panose="02020603050405020304" pitchFamily="18" charset="-78"/>
            </a:endParaRPr>
          </a:p>
          <a:p>
            <a:pPr algn="justLow">
              <a:lnSpc>
                <a:spcPct val="150000"/>
              </a:lnSpc>
            </a:pPr>
            <a:endParaRPr lang="ar-SA" sz="1800" dirty="0">
              <a:latin typeface="Simplified Arabic" panose="02020603050405020304" pitchFamily="18" charset="-78"/>
              <a:cs typeface="Simplified Arabic" panose="02020603050405020304" pitchFamily="18" charset="-78"/>
            </a:endParaRPr>
          </a:p>
          <a:p>
            <a:pPr algn="justLow">
              <a:lnSpc>
                <a:spcPct val="150000"/>
              </a:lnSpc>
            </a:pPr>
            <a:r>
              <a:rPr lang="ar-IQ" sz="1800" dirty="0" smtClean="0"/>
              <a:t>الصندوق </a:t>
            </a:r>
            <a:r>
              <a:rPr lang="ar-IQ" sz="1800" dirty="0"/>
              <a:t>5980 – بضاعة اول المدة 9500 – اوراق القبض 2420 – الاثاث 730 – المدينون 2870 الدائنون 1600 – اوراق الدفع 3400 – المشتريات 15500 – مصاريف النقل الداخل 500 – المبيعات 25800 – المسحوبات 800 – مردودات المبيعات 1300 – المصرف 3200 – مردودات المشتريات 1500 – العمولة المكتسبة 600 – المباني والاراضي 12500 – الاعلان 400 – التأمين 700 – العمولة المسموح بها 900 – مصروف القرطاسية 100 – مصاريف التنقلات 170 – ايجار المحل 840 – ايراد العقار 1250 – الرواتب 1750 – رأس المال 26860 .</a:t>
            </a:r>
            <a:endParaRPr lang="en-US" sz="1800" dirty="0"/>
          </a:p>
          <a:p>
            <a:pPr algn="justLow">
              <a:lnSpc>
                <a:spcPct val="150000"/>
              </a:lnSpc>
            </a:pPr>
            <a:endParaRPr lang="ar-SA" sz="1800" dirty="0" smtClean="0">
              <a:latin typeface="Simplified Arabic" panose="02020603050405020304" pitchFamily="18" charset="-78"/>
              <a:cs typeface="Simplified Arabic" panose="02020603050405020304" pitchFamily="18" charset="-78"/>
            </a:endParaRPr>
          </a:p>
          <a:p>
            <a:pPr algn="justLow">
              <a:lnSpc>
                <a:spcPct val="150000"/>
              </a:lnSpc>
            </a:pPr>
            <a:r>
              <a:rPr lang="ar-IQ" sz="1800" dirty="0">
                <a:solidFill>
                  <a:schemeClr val="accent2"/>
                </a:solidFill>
              </a:rPr>
              <a:t>المطلوب // تحضير ميزان المراجعة </a:t>
            </a:r>
            <a:r>
              <a:rPr lang="ar-IQ" sz="1800" dirty="0" smtClean="0">
                <a:solidFill>
                  <a:schemeClr val="accent2"/>
                </a:solidFill>
              </a:rPr>
              <a:t>بالأرصدة </a:t>
            </a:r>
            <a:r>
              <a:rPr lang="ar-IQ" sz="1800" dirty="0">
                <a:solidFill>
                  <a:schemeClr val="accent2"/>
                </a:solidFill>
              </a:rPr>
              <a:t>كما هو في 31/12/1999</a:t>
            </a:r>
            <a:endParaRPr lang="en-US" sz="1800" dirty="0">
              <a:solidFill>
                <a:schemeClr val="accent2"/>
              </a:solidFill>
            </a:endParaRPr>
          </a:p>
          <a:p>
            <a:pPr algn="justLow">
              <a:lnSpc>
                <a:spcPct val="150000"/>
              </a:lnSpc>
            </a:pPr>
            <a:endParaRPr lang="ar-SA" sz="1800" dirty="0">
              <a:latin typeface="Simplified Arabic" panose="02020603050405020304" pitchFamily="18" charset="-78"/>
              <a:cs typeface="Simplified Arabic" panose="02020603050405020304" pitchFamily="18" charset="-78"/>
            </a:endParaRP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661248"/>
            <a:ext cx="609600" cy="609600"/>
          </a:xfrm>
          <a:prstGeom prst="rect">
            <a:avLst/>
          </a:prstGeom>
        </p:spPr>
      </p:pic>
    </p:spTree>
    <p:extLst>
      <p:ext uri="{BB962C8B-B14F-4D97-AF65-F5344CB8AC3E}">
        <p14:creationId xmlns:p14="http://schemas.microsoft.com/office/powerpoint/2010/main" val="3936074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23174576"/>
              </p:ext>
            </p:extLst>
          </p:nvPr>
        </p:nvGraphicFramePr>
        <p:xfrm>
          <a:off x="2555776" y="188640"/>
          <a:ext cx="5301930" cy="5983522"/>
        </p:xfrm>
        <a:graphic>
          <a:graphicData uri="http://schemas.openxmlformats.org/drawingml/2006/table">
            <a:tbl>
              <a:tblPr rtl="1" firstRow="1" firstCol="1" bandRow="1"/>
              <a:tblGrid>
                <a:gridCol w="1818573"/>
                <a:gridCol w="955189"/>
                <a:gridCol w="1680706"/>
                <a:gridCol w="847462"/>
              </a:tblGrid>
              <a:tr h="332828">
                <a:tc>
                  <a:txBody>
                    <a:bodyPr/>
                    <a:lstStyle/>
                    <a:p>
                      <a:pPr algn="ctr" rtl="1">
                        <a:lnSpc>
                          <a:spcPct val="115000"/>
                        </a:lnSpc>
                        <a:spcAft>
                          <a:spcPts val="0"/>
                        </a:spcAft>
                      </a:pPr>
                      <a:r>
                        <a:rPr lang="ar-IQ" sz="1200" b="1" dirty="0">
                          <a:effectLst/>
                          <a:latin typeface="Calibri"/>
                          <a:ea typeface="Times New Roman"/>
                          <a:cs typeface="Simplified Arabic"/>
                        </a:rPr>
                        <a:t>الارصدة المدينة</a:t>
                      </a:r>
                      <a:endParaRPr lang="en-US" sz="105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الارصدة الدائنة</a:t>
                      </a:r>
                      <a:endParaRPr lang="en-US" sz="105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اسم الحساب</a:t>
                      </a:r>
                      <a:endParaRPr lang="en-US" sz="105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رقم سجل الاستاذ</a:t>
                      </a:r>
                      <a:endParaRPr lang="en-US" sz="105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8842">
                <a:tc>
                  <a:txBody>
                    <a:bodyPr/>
                    <a:lstStyle/>
                    <a:p>
                      <a:pPr algn="ctr" rtl="1">
                        <a:lnSpc>
                          <a:spcPct val="115000"/>
                        </a:lnSpc>
                        <a:spcAft>
                          <a:spcPts val="0"/>
                        </a:spcAft>
                      </a:pPr>
                      <a:r>
                        <a:rPr lang="ar-IQ" sz="1100" b="1" dirty="0">
                          <a:effectLst/>
                          <a:latin typeface="Calibri"/>
                          <a:ea typeface="Times New Roman"/>
                          <a:cs typeface="Simplified Arabic"/>
                        </a:rPr>
                        <a:t>5980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9500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2420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730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2870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15500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500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800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1300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3200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12500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400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700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900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170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840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1750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850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a:t>
                      </a:r>
                      <a:endParaRPr lang="en-US" sz="100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100" b="1" dirty="0">
                          <a:effectLst/>
                          <a:latin typeface="Calibri"/>
                          <a:ea typeface="Times New Roman"/>
                          <a:cs typeface="Simplified Arabic"/>
                        </a:rPr>
                        <a:t>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1600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3400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25800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1500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600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1250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ــــــــــــــــــــــــ</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26860</a:t>
                      </a:r>
                      <a:endParaRPr lang="en-US" sz="100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100" b="1" dirty="0">
                          <a:effectLst/>
                          <a:latin typeface="Calibri"/>
                          <a:ea typeface="Times New Roman"/>
                          <a:cs typeface="Simplified Arabic"/>
                        </a:rPr>
                        <a:t>الصندوق</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بضاعة اول مدة</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اوراق القبض</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الاثاث</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المدينون</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الدائنون</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اوراق الدفع</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المشتريات</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مصاريف النقل للداخل</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المبيعات</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المسحوبات</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مردودات المبيعات</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المصرف</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مردودات </a:t>
                      </a:r>
                      <a:r>
                        <a:rPr lang="ar-IQ" sz="1100" b="1" dirty="0" smtClean="0">
                          <a:effectLst/>
                          <a:latin typeface="Calibri"/>
                          <a:ea typeface="Times New Roman"/>
                          <a:cs typeface="Simplified Arabic"/>
                        </a:rPr>
                        <a:t>المشتريات</a:t>
                      </a:r>
                      <a:endParaRPr lang="en-US" sz="1000" b="1" dirty="0">
                        <a:effectLst/>
                        <a:latin typeface="Calibri"/>
                        <a:ea typeface="Times New Roman"/>
                        <a:cs typeface="Arial"/>
                      </a:endParaRPr>
                    </a:p>
                    <a:p>
                      <a:pPr algn="ctr" rtl="1">
                        <a:lnSpc>
                          <a:spcPct val="115000"/>
                        </a:lnSpc>
                        <a:spcAft>
                          <a:spcPts val="0"/>
                        </a:spcAft>
                      </a:pPr>
                      <a:r>
                        <a:rPr lang="ar-SA" sz="1100" b="1" dirty="0" smtClean="0">
                          <a:effectLst/>
                          <a:latin typeface="Calibri"/>
                          <a:ea typeface="Times New Roman"/>
                          <a:cs typeface="Simplified Arabic"/>
                        </a:rPr>
                        <a:t>الخصم </a:t>
                      </a:r>
                      <a:r>
                        <a:rPr lang="ar-IQ" sz="1100" b="1" dirty="0" smtClean="0">
                          <a:effectLst/>
                          <a:latin typeface="Calibri"/>
                          <a:ea typeface="Times New Roman"/>
                          <a:cs typeface="Simplified Arabic"/>
                        </a:rPr>
                        <a:t>المكتسبة</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المباني والاراضي</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الاعلان</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التأمين</a:t>
                      </a:r>
                      <a:endParaRPr lang="en-US" sz="1000" b="1" dirty="0">
                        <a:effectLst/>
                        <a:latin typeface="Calibri"/>
                        <a:ea typeface="Times New Roman"/>
                        <a:cs typeface="Arial"/>
                      </a:endParaRPr>
                    </a:p>
                    <a:p>
                      <a:pPr algn="ctr" rtl="1">
                        <a:lnSpc>
                          <a:spcPct val="115000"/>
                        </a:lnSpc>
                        <a:spcAft>
                          <a:spcPts val="0"/>
                        </a:spcAft>
                      </a:pPr>
                      <a:r>
                        <a:rPr lang="ar-SA" sz="1100" b="1" dirty="0" smtClean="0">
                          <a:effectLst/>
                          <a:latin typeface="Calibri"/>
                          <a:ea typeface="Times New Roman"/>
                          <a:cs typeface="Simplified Arabic"/>
                        </a:rPr>
                        <a:t>الخصم </a:t>
                      </a:r>
                      <a:r>
                        <a:rPr lang="ar-IQ" sz="1100" b="1" dirty="0" smtClean="0">
                          <a:effectLst/>
                          <a:latin typeface="Calibri"/>
                          <a:ea typeface="Times New Roman"/>
                          <a:cs typeface="Simplified Arabic"/>
                        </a:rPr>
                        <a:t>المسموح </a:t>
                      </a:r>
                      <a:r>
                        <a:rPr lang="ar-IQ" sz="1100" b="1" dirty="0">
                          <a:effectLst/>
                          <a:latin typeface="Calibri"/>
                          <a:ea typeface="Times New Roman"/>
                          <a:cs typeface="Simplified Arabic"/>
                        </a:rPr>
                        <a:t>بها</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مصروف القرطاسية</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مصاريف التنقلات</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ايجار المحل</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ايراد العقار</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الرواتب</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الاجور</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رأس المال</a:t>
                      </a:r>
                      <a:endParaRPr lang="en-US" sz="100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100" b="1" dirty="0">
                          <a:effectLst/>
                          <a:latin typeface="Calibri"/>
                          <a:ea typeface="Times New Roman"/>
                          <a:cs typeface="Simplified Arabic"/>
                        </a:rPr>
                        <a:t>1</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3</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4</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5</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6</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7</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8</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9</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11</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12</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13</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14</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15</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16</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17</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18</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19</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20</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21</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22</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23</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24</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25</a:t>
                      </a:r>
                      <a:endParaRPr lang="en-US" sz="1000" b="1" dirty="0">
                        <a:effectLst/>
                        <a:latin typeface="Calibri"/>
                        <a:ea typeface="Times New Roman"/>
                        <a:cs typeface="Arial"/>
                      </a:endParaRPr>
                    </a:p>
                    <a:p>
                      <a:pPr algn="ctr" rtl="1">
                        <a:lnSpc>
                          <a:spcPct val="115000"/>
                        </a:lnSpc>
                        <a:spcAft>
                          <a:spcPts val="0"/>
                        </a:spcAft>
                      </a:pPr>
                      <a:r>
                        <a:rPr lang="ar-IQ" sz="1100" b="1" dirty="0">
                          <a:effectLst/>
                          <a:latin typeface="Calibri"/>
                          <a:ea typeface="Times New Roman"/>
                          <a:cs typeface="Simplified Arabic"/>
                        </a:rPr>
                        <a:t>26</a:t>
                      </a:r>
                      <a:endParaRPr lang="en-US" sz="100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rtl="1">
                        <a:lnSpc>
                          <a:spcPct val="115000"/>
                        </a:lnSpc>
                        <a:spcAft>
                          <a:spcPts val="0"/>
                        </a:spcAft>
                      </a:pPr>
                      <a:r>
                        <a:rPr lang="ar-IQ" sz="1400" b="1">
                          <a:effectLst/>
                          <a:latin typeface="Calibri"/>
                          <a:ea typeface="Times New Roman"/>
                          <a:cs typeface="Simplified Arabic"/>
                        </a:rPr>
                        <a:t>61010</a:t>
                      </a:r>
                      <a:endParaRPr lang="en-US" sz="1100" b="1">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400" b="1">
                          <a:effectLst/>
                          <a:latin typeface="Calibri"/>
                          <a:ea typeface="Times New Roman"/>
                          <a:cs typeface="Simplified Arabic"/>
                        </a:rPr>
                        <a:t>61010</a:t>
                      </a:r>
                      <a:endParaRPr lang="en-US" sz="1100" b="1">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400" b="1" dirty="0">
                          <a:effectLst/>
                          <a:latin typeface="Calibri"/>
                          <a:ea typeface="Times New Roman"/>
                          <a:cs typeface="Simplified Arabic"/>
                        </a:rPr>
                        <a:t>المجموع</a:t>
                      </a:r>
                      <a:endParaRPr lang="en-US" sz="1100" b="1"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900" dirty="0">
                          <a:effectLst/>
                          <a:latin typeface="Calibri"/>
                          <a:ea typeface="Times New Roman"/>
                          <a:cs typeface="Simplified Arabic"/>
                        </a:rPr>
                        <a:t> </a:t>
                      </a:r>
                      <a:endParaRPr lang="en-US" sz="700" dirty="0">
                        <a:effectLst/>
                        <a:latin typeface="Calibri"/>
                        <a:ea typeface="Times New Roman"/>
                        <a:cs typeface="Arial"/>
                      </a:endParaRPr>
                    </a:p>
                  </a:txBody>
                  <a:tcPr marL="40699" marR="40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5805264"/>
            <a:ext cx="609600" cy="609600"/>
          </a:xfrm>
          <a:prstGeom prst="rect">
            <a:avLst/>
          </a:prstGeom>
        </p:spPr>
      </p:pic>
    </p:spTree>
    <p:extLst>
      <p:ext uri="{BB962C8B-B14F-4D97-AF65-F5344CB8AC3E}">
        <p14:creationId xmlns:p14="http://schemas.microsoft.com/office/powerpoint/2010/main" val="1348306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7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88640"/>
            <a:ext cx="7520940" cy="4491837"/>
          </a:xfrm>
        </p:spPr>
        <p:txBody>
          <a:bodyPr/>
          <a:lstStyle/>
          <a:p>
            <a:r>
              <a:rPr lang="ar-IQ" sz="2000" dirty="0">
                <a:solidFill>
                  <a:schemeClr val="accent2"/>
                </a:solidFill>
              </a:rPr>
              <a:t>مثال 2/ </a:t>
            </a:r>
            <a:r>
              <a:rPr lang="ar-IQ" sz="2000" dirty="0"/>
              <a:t>الاتي الارصدة المستخرجة من سجل الاستاذ لمحلات الامل التجارية في نهاية السنة المنتهية في 31/12 /2001</a:t>
            </a:r>
            <a:endParaRPr lang="en-US" sz="2000" dirty="0"/>
          </a:p>
          <a:p>
            <a:endParaRPr lang="ar-SA" dirty="0" smtClean="0">
              <a:latin typeface="Simplified Arabic" panose="02020603050405020304" pitchFamily="18" charset="-78"/>
              <a:cs typeface="Simplified Arabic" panose="02020603050405020304" pitchFamily="18" charset="-78"/>
            </a:endParaRPr>
          </a:p>
          <a:p>
            <a:pPr algn="justLow"/>
            <a:r>
              <a:rPr lang="ar-IQ" sz="2000" dirty="0"/>
              <a:t>بضاعة اول المدة 6700 – الدائنون 750 – المدينون950 – اوراق القبض 1150 – اوراق الدفع 650 – الصندوق 21110 – مصاريف اعلان 50 – مصاريف تأمين 120 – المشتريات 8880 – مردودات المشتريات 550 – المبيعات 15150 – مردودات المبيعات 660 – خصم مسموح به 330 – خصم مكتسب 445 – مصاريف عامة 130 – الرواتب 480 – الاجور 240 – الاثاث 500 – ايجار المحل 36 – المباني 7200 ايراد العقار 730 – الماء والكهرباء 30 – المسحوبات 840 – رأس المال ؟؟ </a:t>
            </a:r>
            <a:endParaRPr lang="en-US" sz="2000" dirty="0"/>
          </a:p>
          <a:p>
            <a:pPr algn="justLow"/>
            <a:endParaRPr lang="ar-SA" sz="2000" dirty="0" smtClean="0">
              <a:latin typeface="Simplified Arabic" panose="02020603050405020304" pitchFamily="18" charset="-78"/>
              <a:cs typeface="Simplified Arabic" panose="02020603050405020304" pitchFamily="18" charset="-78"/>
            </a:endParaRPr>
          </a:p>
          <a:p>
            <a:pPr algn="justLow"/>
            <a:r>
              <a:rPr lang="ar-IQ" sz="2000" dirty="0"/>
              <a:t>المطلوب : اعداد ميزان المراجعة </a:t>
            </a:r>
            <a:r>
              <a:rPr lang="ar-IQ" sz="2000" dirty="0" smtClean="0"/>
              <a:t>؟؟</a:t>
            </a:r>
            <a:r>
              <a:rPr lang="ar-SA" sz="2000" dirty="0" smtClean="0"/>
              <a:t> </a:t>
            </a:r>
            <a:endParaRPr lang="en-US" sz="2000" dirty="0"/>
          </a:p>
          <a:p>
            <a:pPr algn="justLow"/>
            <a:endParaRPr lang="ar-SA" sz="2000" dirty="0">
              <a:latin typeface="Simplified Arabic" panose="02020603050405020304" pitchFamily="18" charset="-78"/>
              <a:cs typeface="Simplified Arabic" panose="02020603050405020304" pitchFamily="18" charset="-78"/>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5805264"/>
            <a:ext cx="609600" cy="609600"/>
          </a:xfrm>
          <a:prstGeom prst="rect">
            <a:avLst/>
          </a:prstGeom>
        </p:spPr>
      </p:pic>
    </p:spTree>
    <p:extLst>
      <p:ext uri="{BB962C8B-B14F-4D97-AF65-F5344CB8AC3E}">
        <p14:creationId xmlns:p14="http://schemas.microsoft.com/office/powerpoint/2010/main" val="1836907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698320917"/>
              </p:ext>
            </p:extLst>
          </p:nvPr>
        </p:nvGraphicFramePr>
        <p:xfrm>
          <a:off x="2070338" y="116632"/>
          <a:ext cx="5453990" cy="6098331"/>
        </p:xfrm>
        <a:graphic>
          <a:graphicData uri="http://schemas.openxmlformats.org/drawingml/2006/table">
            <a:tbl>
              <a:tblPr rtl="1" firstRow="1" firstCol="1" bandRow="1"/>
              <a:tblGrid>
                <a:gridCol w="1443693"/>
                <a:gridCol w="1315404"/>
                <a:gridCol w="1599112"/>
                <a:gridCol w="1095781"/>
              </a:tblGrid>
              <a:tr h="387350">
                <a:tc>
                  <a:txBody>
                    <a:bodyPr/>
                    <a:lstStyle/>
                    <a:p>
                      <a:pPr algn="ctr" rtl="1">
                        <a:lnSpc>
                          <a:spcPct val="115000"/>
                        </a:lnSpc>
                        <a:spcAft>
                          <a:spcPts val="0"/>
                        </a:spcAft>
                      </a:pPr>
                      <a:r>
                        <a:rPr lang="ar-IQ" sz="1200" b="1" dirty="0">
                          <a:effectLst/>
                          <a:latin typeface="Calibri"/>
                          <a:ea typeface="Times New Roman"/>
                          <a:cs typeface="Simplified Arabic"/>
                        </a:rPr>
                        <a:t>الارصدة المدينة</a:t>
                      </a:r>
                      <a:endParaRPr lang="en-US" sz="9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الارصدة الدائنة</a:t>
                      </a:r>
                      <a:endParaRPr lang="en-US" sz="9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اسم الحساب</a:t>
                      </a:r>
                      <a:endParaRPr lang="en-US" sz="9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رقم سجل الاستاذ</a:t>
                      </a:r>
                      <a:endParaRPr lang="en-US" sz="9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7306">
                <a:tc>
                  <a:txBody>
                    <a:bodyPr/>
                    <a:lstStyle/>
                    <a:p>
                      <a:pPr algn="ctr" rtl="1">
                        <a:lnSpc>
                          <a:spcPct val="115000"/>
                        </a:lnSpc>
                        <a:spcAft>
                          <a:spcPts val="0"/>
                        </a:spcAft>
                      </a:pPr>
                      <a:r>
                        <a:rPr lang="ar-IQ" sz="1200" b="1" dirty="0">
                          <a:effectLst/>
                          <a:latin typeface="Calibri"/>
                          <a:ea typeface="Times New Roman"/>
                          <a:cs typeface="Simplified Arabic"/>
                        </a:rPr>
                        <a:t>6700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950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1150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21110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120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8880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660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330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130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480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240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500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36</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7200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smtClean="0">
                          <a:effectLst/>
                          <a:latin typeface="Calibri"/>
                          <a:ea typeface="Times New Roman"/>
                          <a:cs typeface="Simplified Arabic"/>
                        </a:rPr>
                        <a:t>30</a:t>
                      </a:r>
                      <a:endParaRPr lang="ar-SA" sz="1200" b="1" dirty="0" smtClean="0">
                        <a:effectLst/>
                        <a:latin typeface="Calibri"/>
                        <a:ea typeface="Times New Roman"/>
                        <a:cs typeface="Simplified Arabic"/>
                      </a:endParaRPr>
                    </a:p>
                    <a:p>
                      <a:pPr algn="ctr" rtl="1">
                        <a:lnSpc>
                          <a:spcPct val="115000"/>
                        </a:lnSpc>
                        <a:spcAft>
                          <a:spcPts val="0"/>
                        </a:spcAft>
                      </a:pPr>
                      <a:r>
                        <a:rPr lang="ar-SA" sz="1200" b="1" dirty="0" smtClean="0">
                          <a:effectLst/>
                          <a:latin typeface="Calibri"/>
                          <a:ea typeface="Times New Roman"/>
                          <a:cs typeface="Simplified Arabic"/>
                        </a:rPr>
                        <a:t>840 </a:t>
                      </a:r>
                      <a:endParaRPr lang="en-US" sz="900" b="1"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dirty="0">
                          <a:effectLst/>
                          <a:latin typeface="Simplified Arabic"/>
                          <a:ea typeface="Times New Roman"/>
                          <a:cs typeface="Arial"/>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750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650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550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15150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445</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730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 </a:t>
                      </a:r>
                      <a:endParaRPr lang="en-US" sz="900" b="1" dirty="0">
                        <a:effectLst/>
                        <a:latin typeface="Calibri"/>
                        <a:ea typeface="Times New Roman"/>
                        <a:cs typeface="Arial"/>
                      </a:endParaRPr>
                    </a:p>
                    <a:p>
                      <a:pPr algn="ctr" rtl="1">
                        <a:lnSpc>
                          <a:spcPct val="115000"/>
                        </a:lnSpc>
                        <a:spcAft>
                          <a:spcPts val="0"/>
                        </a:spcAft>
                      </a:pPr>
                      <a:endParaRPr lang="ar-SA" sz="1200" b="1" dirty="0" smtClean="0">
                        <a:effectLst/>
                        <a:latin typeface="Calibri"/>
                        <a:ea typeface="Times New Roman"/>
                        <a:cs typeface="Simplified Arabic"/>
                      </a:endParaRPr>
                    </a:p>
                    <a:p>
                      <a:pPr algn="ctr" rtl="1">
                        <a:lnSpc>
                          <a:spcPct val="115000"/>
                        </a:lnSpc>
                        <a:spcAft>
                          <a:spcPts val="0"/>
                        </a:spcAft>
                      </a:pPr>
                      <a:r>
                        <a:rPr lang="ar-IQ" sz="1200" b="1" dirty="0" smtClean="0">
                          <a:effectLst/>
                          <a:latin typeface="Calibri"/>
                          <a:ea typeface="Times New Roman"/>
                          <a:cs typeface="Simplified Arabic"/>
                        </a:rPr>
                        <a:t>؟؟ </a:t>
                      </a:r>
                      <a:r>
                        <a:rPr lang="ar-IQ" sz="1200" b="1" dirty="0">
                          <a:effectLst/>
                          <a:latin typeface="Calibri"/>
                          <a:ea typeface="Times New Roman"/>
                          <a:cs typeface="Simplified Arabic"/>
                        </a:rPr>
                        <a:t>( </a:t>
                      </a:r>
                      <a:r>
                        <a:rPr lang="ar-SA" sz="1200" b="1" dirty="0" smtClean="0">
                          <a:effectLst/>
                          <a:latin typeface="Calibri"/>
                          <a:ea typeface="Times New Roman"/>
                          <a:cs typeface="Simplified Arabic"/>
                        </a:rPr>
                        <a:t>31131 </a:t>
                      </a:r>
                      <a:r>
                        <a:rPr lang="ar-IQ" sz="1200" b="1" dirty="0" smtClean="0">
                          <a:effectLst/>
                          <a:latin typeface="Calibri"/>
                          <a:ea typeface="Times New Roman"/>
                          <a:cs typeface="Simplified Arabic"/>
                        </a:rPr>
                        <a:t>)</a:t>
                      </a:r>
                      <a:endParaRPr lang="en-US" sz="900" b="1"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بضاعة اول المدة</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الدائنون</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المدينون</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اوراق قبض</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اوراق دفع</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الصندوق</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مصاريف اعلان</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مصاريف تامين</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المشتريات</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مردودات المشتريات</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المبيعات</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مردودات المبيعات</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خصم مسموح به</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خصم مكتسب</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مصاريف عامة</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الرواتب</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الاجور</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الاثاث</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ايجار المحل</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المباني</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ايراد عقار</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الماء والكهرباء</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المسحوبات</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راس المال</a:t>
                      </a:r>
                      <a:endParaRPr lang="en-US" sz="900" b="1"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a:ea typeface="Times New Roman"/>
                          <a:cs typeface="Simplified Arabic"/>
                        </a:rPr>
                        <a:t>1</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3</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4</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5</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6</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7</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8</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9</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11</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12</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13</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14</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15</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16</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17</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18</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19</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20</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21</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22</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23</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24</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25</a:t>
                      </a:r>
                      <a:endParaRPr lang="en-US" sz="900" b="1" dirty="0">
                        <a:effectLst/>
                        <a:latin typeface="Calibri"/>
                        <a:ea typeface="Times New Roman"/>
                        <a:cs typeface="Arial"/>
                      </a:endParaRPr>
                    </a:p>
                    <a:p>
                      <a:pPr algn="ctr" rtl="1">
                        <a:lnSpc>
                          <a:spcPct val="115000"/>
                        </a:lnSpc>
                        <a:spcAft>
                          <a:spcPts val="0"/>
                        </a:spcAft>
                      </a:pPr>
                      <a:r>
                        <a:rPr lang="ar-IQ" sz="1200" b="1" dirty="0">
                          <a:effectLst/>
                          <a:latin typeface="Calibri"/>
                          <a:ea typeface="Times New Roman"/>
                          <a:cs typeface="Simplified Arabic"/>
                        </a:rPr>
                        <a:t>26</a:t>
                      </a:r>
                      <a:endParaRPr lang="en-US" sz="900" b="1"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5">
                <a:tc>
                  <a:txBody>
                    <a:bodyPr/>
                    <a:lstStyle/>
                    <a:p>
                      <a:pPr algn="ctr" rtl="1">
                        <a:lnSpc>
                          <a:spcPct val="115000"/>
                        </a:lnSpc>
                        <a:spcAft>
                          <a:spcPts val="0"/>
                        </a:spcAft>
                      </a:pPr>
                      <a:r>
                        <a:rPr lang="ar-SA" sz="1100" b="1" dirty="0" smtClean="0">
                          <a:effectLst/>
                          <a:latin typeface="Calibri"/>
                          <a:ea typeface="Times New Roman"/>
                          <a:cs typeface="Simplified Arabic"/>
                        </a:rPr>
                        <a:t>49406</a:t>
                      </a:r>
                      <a:r>
                        <a:rPr lang="ar-SA" sz="1100" b="1" baseline="0" dirty="0" smtClean="0">
                          <a:effectLst/>
                          <a:latin typeface="Calibri"/>
                          <a:ea typeface="Times New Roman"/>
                          <a:cs typeface="Simplified Arabic"/>
                        </a:rPr>
                        <a:t> </a:t>
                      </a:r>
                      <a:endParaRPr lang="en-US" sz="8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100" b="1" dirty="0" smtClean="0">
                          <a:effectLst/>
                          <a:latin typeface="Calibri"/>
                          <a:ea typeface="Times New Roman"/>
                          <a:cs typeface="Simplified Arabic"/>
                        </a:rPr>
                        <a:t>49406 </a:t>
                      </a:r>
                      <a:endParaRPr lang="en-US" sz="8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100" b="1">
                          <a:effectLst/>
                          <a:latin typeface="Calibri"/>
                          <a:ea typeface="Times New Roman"/>
                          <a:cs typeface="Simplified Arabic"/>
                        </a:rPr>
                        <a:t>المجموع</a:t>
                      </a:r>
                      <a:endParaRPr lang="en-US" sz="80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100" dirty="0">
                          <a:effectLst/>
                          <a:latin typeface="Calibri"/>
                          <a:ea typeface="Times New Roman"/>
                          <a:cs typeface="Simplified Arabic"/>
                        </a:rPr>
                        <a:t> </a:t>
                      </a:r>
                      <a:endParaRPr lang="en-US" sz="800" dirty="0">
                        <a:effectLst/>
                        <a:latin typeface="Calibri"/>
                        <a:ea typeface="Times New Roman"/>
                        <a:cs typeface="Arial"/>
                      </a:endParaRPr>
                    </a:p>
                  </a:txBody>
                  <a:tcPr marL="47366" marR="47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56376" y="6021288"/>
            <a:ext cx="609600" cy="609600"/>
          </a:xfrm>
          <a:prstGeom prst="rect">
            <a:avLst/>
          </a:prstGeom>
        </p:spPr>
      </p:pic>
    </p:spTree>
    <p:extLst>
      <p:ext uri="{BB962C8B-B14F-4D97-AF65-F5344CB8AC3E}">
        <p14:creationId xmlns:p14="http://schemas.microsoft.com/office/powerpoint/2010/main" val="90412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9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115</TotalTime>
  <Words>708</Words>
  <Application>Microsoft Office PowerPoint</Application>
  <PresentationFormat>عرض على الشاشة (3:4)‏</PresentationFormat>
  <Paragraphs>291</Paragraphs>
  <Slides>10</Slides>
  <Notes>0</Notes>
  <HiddenSlides>0</HiddenSlides>
  <MMClips>10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زوايا</vt:lpstr>
      <vt:lpstr>كلية المستقبل الجامعة قسم ادارة الاعمال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16</cp:revision>
  <dcterms:created xsi:type="dcterms:W3CDTF">2020-03-24T09:14:52Z</dcterms:created>
  <dcterms:modified xsi:type="dcterms:W3CDTF">2020-05-08T22:24:20Z</dcterms:modified>
</cp:coreProperties>
</file>