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32" autoAdjust="0"/>
    <p:restoredTop sz="99822" autoAdjust="0"/>
  </p:normalViewPr>
  <p:slideViewPr>
    <p:cSldViewPr>
      <p:cViewPr>
        <p:scale>
          <a:sx n="90" d="100"/>
          <a:sy n="90" d="100"/>
        </p:scale>
        <p:origin x="-82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5B0342-2BDB-42E5-BCC8-A286C4D0E9DE}" type="datetimeFigureOut">
              <a:rPr lang="ar-SA" smtClean="0"/>
              <a:t>24/09/41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7941498-FB98-42D2-A6F9-884705671EBB}" type="slidenum">
              <a:rPr lang="ar-SA" smtClean="0"/>
              <a:t>‹#›</a:t>
            </a:fld>
            <a:endParaRPr lang="ar-SA"/>
          </a:p>
        </p:txBody>
      </p:sp>
    </p:spTree>
    <p:extLst>
      <p:ext uri="{BB962C8B-B14F-4D97-AF65-F5344CB8AC3E}">
        <p14:creationId xmlns:p14="http://schemas.microsoft.com/office/powerpoint/2010/main" val="21219439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7941498-FB98-42D2-A6F9-884705671EBB}" type="slidenum">
              <a:rPr lang="ar-SA" smtClean="0"/>
              <a:t>5</a:t>
            </a:fld>
            <a:endParaRPr lang="ar-SA"/>
          </a:p>
        </p:txBody>
      </p:sp>
    </p:spTree>
    <p:extLst>
      <p:ext uri="{BB962C8B-B14F-4D97-AF65-F5344CB8AC3E}">
        <p14:creationId xmlns:p14="http://schemas.microsoft.com/office/powerpoint/2010/main" val="42766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24/09/41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1433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24/09/41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139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24/09/41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6536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24/09/41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50166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24/09/41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71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24/09/41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8641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24/09/41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0137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24/09/41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6654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24/09/41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85849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24/09/41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569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24/09/41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20672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24/09/41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9445909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60648"/>
            <a:ext cx="7772400" cy="1872208"/>
          </a:xfrm>
        </p:spPr>
        <p:txBody>
          <a:bodyPr>
            <a:normAutofit/>
          </a:bodyPr>
          <a:lstStyle/>
          <a:p>
            <a:pPr algn="ctr"/>
            <a:r>
              <a:rPr lang="ar-SA" dirty="0"/>
              <a:t>كلية المستقبل الجامعة</a:t>
            </a:r>
            <a:br>
              <a:rPr lang="ar-SA" dirty="0"/>
            </a:br>
            <a:r>
              <a:rPr lang="ar-SA" dirty="0"/>
              <a:t>قسم ادارة </a:t>
            </a:r>
            <a:r>
              <a:rPr lang="ar-SA" dirty="0" smtClean="0"/>
              <a:t>الاعمال  </a:t>
            </a:r>
            <a:endParaRPr lang="ar-SA" dirty="0"/>
          </a:p>
        </p:txBody>
      </p:sp>
      <p:sp>
        <p:nvSpPr>
          <p:cNvPr id="3" name="عنوان فرعي 2"/>
          <p:cNvSpPr>
            <a:spLocks noGrp="1"/>
          </p:cNvSpPr>
          <p:nvPr>
            <p:ph type="subTitle" idx="1"/>
          </p:nvPr>
        </p:nvSpPr>
        <p:spPr>
          <a:xfrm>
            <a:off x="1187624" y="2132856"/>
            <a:ext cx="6544816" cy="4176464"/>
          </a:xfrm>
        </p:spPr>
        <p:txBody>
          <a:bodyPr>
            <a:normAutofit fontScale="47500" lnSpcReduction="20000"/>
          </a:bodyPr>
          <a:lstStyle/>
          <a:p>
            <a:pPr algn="ctr"/>
            <a:endParaRPr lang="ar-SA" sz="4800" b="1" dirty="0" smtClean="0">
              <a:latin typeface="Arabic Typesetting" panose="03020402040406030203" pitchFamily="66" charset="-78"/>
              <a:cs typeface="Arabic Typesetting" panose="03020402040406030203" pitchFamily="66" charset="-78"/>
            </a:endParaRPr>
          </a:p>
          <a:p>
            <a:pPr algn="ctr"/>
            <a:r>
              <a:rPr lang="ar-SA" sz="6700" b="1" dirty="0" smtClean="0">
                <a:latin typeface="Arabic Typesetting" panose="03020402040406030203" pitchFamily="66" charset="-78"/>
                <a:cs typeface="Arabic Typesetting" panose="03020402040406030203" pitchFamily="66" charset="-78"/>
              </a:rPr>
              <a:t>محاسبة مالية / 2</a:t>
            </a:r>
          </a:p>
          <a:p>
            <a:pPr algn="ctr"/>
            <a:endParaRPr lang="ar-SA" sz="4800" b="1" dirty="0">
              <a:latin typeface="Arabic Typesetting" panose="03020402040406030203" pitchFamily="66" charset="-78"/>
              <a:cs typeface="Arabic Typesetting" panose="03020402040406030203" pitchFamily="66" charset="-78"/>
            </a:endParaRPr>
          </a:p>
          <a:p>
            <a:pPr algn="ctr"/>
            <a:endParaRPr lang="ar-SA" sz="4800" b="1" dirty="0" smtClean="0">
              <a:latin typeface="Arabic Typesetting" panose="03020402040406030203" pitchFamily="66" charset="-78"/>
              <a:cs typeface="Arabic Typesetting" panose="03020402040406030203" pitchFamily="66" charset="-78"/>
            </a:endParaRPr>
          </a:p>
          <a:p>
            <a:pPr algn="ctr"/>
            <a:r>
              <a:rPr lang="ar-SA" sz="11000" b="1" dirty="0" smtClean="0">
                <a:solidFill>
                  <a:srgbClr val="FF0000"/>
                </a:solidFill>
                <a:latin typeface="Arabic Typesetting" panose="03020402040406030203" pitchFamily="66" charset="-78"/>
                <a:cs typeface="Arabic Typesetting" panose="03020402040406030203" pitchFamily="66" charset="-78"/>
              </a:rPr>
              <a:t>الحسابات الختامية / حساب المتاجرة </a:t>
            </a:r>
          </a:p>
          <a:p>
            <a:endParaRPr lang="ar-SA" sz="4800" b="1" dirty="0" smtClean="0">
              <a:latin typeface="Arabic Typesetting" panose="03020402040406030203" pitchFamily="66" charset="-78"/>
              <a:cs typeface="Arabic Typesetting" panose="03020402040406030203" pitchFamily="66" charset="-78"/>
            </a:endParaRPr>
          </a:p>
          <a:p>
            <a:endParaRPr lang="ar-SA" sz="4800" b="1" dirty="0">
              <a:latin typeface="Arabic Typesetting" panose="03020402040406030203" pitchFamily="66" charset="-78"/>
              <a:cs typeface="Arabic Typesetting" panose="03020402040406030203" pitchFamily="66" charset="-78"/>
            </a:endParaRPr>
          </a:p>
          <a:p>
            <a:endParaRPr lang="ar-SA" sz="4800" b="1" dirty="0" smtClean="0">
              <a:latin typeface="Arabic Typesetting" panose="03020402040406030203" pitchFamily="66" charset="-78"/>
              <a:cs typeface="Arabic Typesetting" panose="03020402040406030203" pitchFamily="66" charset="-78"/>
            </a:endParaRPr>
          </a:p>
          <a:p>
            <a:r>
              <a:rPr lang="ar-SA" sz="6000" b="1" dirty="0" smtClean="0">
                <a:latin typeface="Arabic Typesetting" panose="03020402040406030203" pitchFamily="66" charset="-78"/>
                <a:cs typeface="Arabic Typesetting" panose="03020402040406030203" pitchFamily="66" charset="-78"/>
              </a:rPr>
              <a:t>م.م سجى ناجح كريم </a:t>
            </a:r>
          </a:p>
          <a:p>
            <a:endParaRPr lang="ar-SA" sz="4800" b="1" dirty="0">
              <a:latin typeface="Arabic Typesetting" panose="03020402040406030203" pitchFamily="66" charset="-78"/>
              <a:cs typeface="Arabic Typesetting" panose="03020402040406030203" pitchFamily="66" charset="-78"/>
            </a:endParaRPr>
          </a:p>
          <a:p>
            <a:endParaRPr lang="ar-SA" sz="4800" b="1" dirty="0">
              <a:latin typeface="Arabic Typesetting" panose="03020402040406030203" pitchFamily="66" charset="-78"/>
              <a:cs typeface="Arabic Typesetting" panose="03020402040406030203" pitchFamily="66" charset="-78"/>
            </a:endParaRPr>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2973" y="6093296"/>
            <a:ext cx="609600" cy="609600"/>
          </a:xfrm>
          <a:prstGeom prst="rect">
            <a:avLst/>
          </a:prstGeom>
        </p:spPr>
      </p:pic>
    </p:spTree>
    <p:extLst>
      <p:ext uri="{BB962C8B-B14F-4D97-AF65-F5344CB8AC3E}">
        <p14:creationId xmlns:p14="http://schemas.microsoft.com/office/powerpoint/2010/main" val="312279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9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6633"/>
            <a:ext cx="8496943" cy="5742166"/>
          </a:xfrm>
        </p:spPr>
        <p:txBody>
          <a:bodyPr anchor="t">
            <a:normAutofit lnSpcReduction="10000"/>
          </a:bodyPr>
          <a:lstStyle/>
          <a:p>
            <a:pPr marL="82296" indent="0">
              <a:buNone/>
            </a:pPr>
            <a:r>
              <a:rPr lang="ar-SA" b="1" dirty="0" smtClean="0">
                <a:solidFill>
                  <a:srgbClr val="FF0000"/>
                </a:solidFill>
              </a:rPr>
              <a:t>قيود الاقفال </a:t>
            </a:r>
          </a:p>
          <a:p>
            <a:pPr marL="82296" indent="0">
              <a:buNone/>
            </a:pPr>
            <a:r>
              <a:rPr lang="ar-SA" b="1" dirty="0"/>
              <a:t>ا</a:t>
            </a:r>
            <a:r>
              <a:rPr lang="ar-SA" b="1" dirty="0" smtClean="0"/>
              <a:t>ولاً</a:t>
            </a:r>
            <a:r>
              <a:rPr lang="ar-SA" b="1" dirty="0"/>
              <a:t>: اقفال الجانب المدين بجعله دائن </a:t>
            </a:r>
          </a:p>
          <a:p>
            <a:pPr marL="82296" indent="0">
              <a:buNone/>
            </a:pPr>
            <a:endParaRPr lang="ar-SA" b="1" dirty="0"/>
          </a:p>
          <a:p>
            <a:pPr marL="82296" indent="0">
              <a:buNone/>
            </a:pPr>
            <a:r>
              <a:rPr lang="ar-SA" dirty="0" smtClean="0"/>
              <a:t>52000          </a:t>
            </a:r>
            <a:r>
              <a:rPr lang="ar-SA" dirty="0"/>
              <a:t>من ح/ المتاجرة </a:t>
            </a:r>
          </a:p>
          <a:p>
            <a:pPr marL="82296" indent="0">
              <a:buNone/>
            </a:pPr>
            <a:endParaRPr lang="ar-SA" dirty="0"/>
          </a:p>
          <a:p>
            <a:pPr marL="82296" indent="0">
              <a:buNone/>
            </a:pPr>
            <a:r>
              <a:rPr lang="ar-SA" dirty="0"/>
              <a:t>                    الى ح/ مذكورين </a:t>
            </a:r>
          </a:p>
          <a:p>
            <a:pPr marL="0" indent="0">
              <a:buNone/>
            </a:pPr>
            <a:r>
              <a:rPr lang="ar-SA" dirty="0" smtClean="0"/>
              <a:t>25000</a:t>
            </a:r>
            <a:r>
              <a:rPr lang="en-US" dirty="0" smtClean="0"/>
              <a:t> </a:t>
            </a:r>
            <a:r>
              <a:rPr lang="ar-SA" dirty="0" smtClean="0"/>
              <a:t>  </a:t>
            </a:r>
            <a:r>
              <a:rPr lang="ar-SA" b="1" dirty="0" smtClean="0"/>
              <a:t>               </a:t>
            </a:r>
            <a:r>
              <a:rPr lang="ar-SA" dirty="0" smtClean="0"/>
              <a:t> </a:t>
            </a:r>
            <a:r>
              <a:rPr lang="ar-SA" dirty="0"/>
              <a:t>ح/ المشتريات</a:t>
            </a:r>
          </a:p>
          <a:p>
            <a:pPr marL="0" indent="0">
              <a:buNone/>
            </a:pPr>
            <a:r>
              <a:rPr lang="ar-SA" dirty="0" smtClean="0"/>
              <a:t>10000                  </a:t>
            </a:r>
            <a:r>
              <a:rPr lang="ar-SA" dirty="0"/>
              <a:t>ح/  الخصم المسموح به </a:t>
            </a:r>
          </a:p>
          <a:p>
            <a:pPr marL="0" indent="0">
              <a:buNone/>
            </a:pPr>
            <a:r>
              <a:rPr lang="ar-SA" dirty="0" smtClean="0"/>
              <a:t>2000                   </a:t>
            </a:r>
            <a:r>
              <a:rPr lang="ar-SA" dirty="0"/>
              <a:t>ح/ مردودات المبيعات </a:t>
            </a:r>
          </a:p>
          <a:p>
            <a:pPr marL="0" indent="0">
              <a:buNone/>
            </a:pPr>
            <a:r>
              <a:rPr lang="ar-SA" dirty="0" smtClean="0"/>
              <a:t>15000                     </a:t>
            </a:r>
            <a:r>
              <a:rPr lang="ar-SA" dirty="0"/>
              <a:t>ح/  بضاعة 1/1</a:t>
            </a:r>
          </a:p>
          <a:p>
            <a:pPr marL="0" indent="0">
              <a:buNone/>
            </a:pPr>
            <a:endParaRPr lang="ar-SA"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5085184"/>
            <a:ext cx="609600" cy="609600"/>
          </a:xfrm>
          <a:prstGeom prst="rect">
            <a:avLst/>
          </a:prstGeom>
        </p:spPr>
      </p:pic>
    </p:spTree>
    <p:extLst>
      <p:ext uri="{BB962C8B-B14F-4D97-AF65-F5344CB8AC3E}">
        <p14:creationId xmlns:p14="http://schemas.microsoft.com/office/powerpoint/2010/main" val="1496786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640960" cy="5832648"/>
          </a:xfrm>
        </p:spPr>
        <p:txBody>
          <a:bodyPr anchor="t"/>
          <a:lstStyle/>
          <a:p>
            <a:pPr marL="0" indent="0">
              <a:buNone/>
            </a:pPr>
            <a:r>
              <a:rPr lang="ar-SA" b="1" dirty="0"/>
              <a:t>ثانياً : اقفال الجانب الدائن بجعلة مدين</a:t>
            </a:r>
          </a:p>
          <a:p>
            <a:pPr marL="0" indent="0">
              <a:buNone/>
            </a:pPr>
            <a:endParaRPr lang="ar-SA" dirty="0"/>
          </a:p>
          <a:p>
            <a:pPr marL="0" indent="0">
              <a:buNone/>
            </a:pPr>
            <a:endParaRPr lang="ar-SA" dirty="0"/>
          </a:p>
          <a:p>
            <a:pPr marL="0" indent="0">
              <a:buNone/>
            </a:pPr>
            <a:r>
              <a:rPr lang="ar-SA" dirty="0"/>
              <a:t>                        من ح/ </a:t>
            </a:r>
            <a:r>
              <a:rPr lang="ar-SA" dirty="0" smtClean="0"/>
              <a:t>مذكورين</a:t>
            </a:r>
          </a:p>
          <a:p>
            <a:pPr marL="0" indent="0">
              <a:buNone/>
            </a:pPr>
            <a:r>
              <a:rPr lang="ar-SA" dirty="0" smtClean="0"/>
              <a:t>36000</a:t>
            </a:r>
            <a:r>
              <a:rPr lang="en-US" dirty="0" smtClean="0"/>
              <a:t>      </a:t>
            </a:r>
            <a:r>
              <a:rPr lang="ar-SA" dirty="0" smtClean="0"/>
              <a:t>                ح</a:t>
            </a:r>
            <a:r>
              <a:rPr lang="ar-SA" dirty="0"/>
              <a:t>/ المبيعات </a:t>
            </a:r>
          </a:p>
          <a:p>
            <a:pPr marL="0" indent="0">
              <a:buNone/>
            </a:pPr>
            <a:r>
              <a:rPr lang="ar-SA" dirty="0" smtClean="0"/>
              <a:t>8000                  ح</a:t>
            </a:r>
            <a:r>
              <a:rPr lang="ar-SA" dirty="0"/>
              <a:t>/ الخصم المكتسب</a:t>
            </a:r>
          </a:p>
          <a:p>
            <a:pPr marL="0" indent="0">
              <a:buNone/>
            </a:pPr>
            <a:r>
              <a:rPr lang="ar-SA" dirty="0" smtClean="0"/>
              <a:t>3000                  ح</a:t>
            </a:r>
            <a:r>
              <a:rPr lang="ar-SA" dirty="0"/>
              <a:t>/ مردودات المشتريات</a:t>
            </a:r>
          </a:p>
          <a:p>
            <a:pPr marL="0" indent="0">
              <a:buNone/>
            </a:pPr>
            <a:endParaRPr lang="ar-SA" dirty="0"/>
          </a:p>
          <a:p>
            <a:pPr marL="0" indent="0">
              <a:buNone/>
            </a:pPr>
            <a:r>
              <a:rPr lang="ar-SA" dirty="0" smtClean="0"/>
              <a:t>47000                    الى </a:t>
            </a:r>
            <a:r>
              <a:rPr lang="ar-SA" dirty="0"/>
              <a:t>ح / المتاجرة </a:t>
            </a:r>
          </a:p>
          <a:p>
            <a:pPr marL="0" indent="0">
              <a:buNone/>
            </a:pPr>
            <a:endParaRPr lang="ar-SA"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2400" y="5157192"/>
            <a:ext cx="609600" cy="609600"/>
          </a:xfrm>
          <a:prstGeom prst="rect">
            <a:avLst/>
          </a:prstGeom>
        </p:spPr>
      </p:pic>
    </p:spTree>
    <p:extLst>
      <p:ext uri="{BB962C8B-B14F-4D97-AF65-F5344CB8AC3E}">
        <p14:creationId xmlns:p14="http://schemas.microsoft.com/office/powerpoint/2010/main" val="1777009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88641"/>
            <a:ext cx="8280919" cy="5670158"/>
          </a:xfrm>
        </p:spPr>
        <p:txBody>
          <a:bodyPr anchor="t">
            <a:normAutofit fontScale="92500" lnSpcReduction="20000"/>
          </a:bodyPr>
          <a:lstStyle/>
          <a:p>
            <a:pPr marL="0" indent="0">
              <a:buNone/>
            </a:pPr>
            <a:r>
              <a:rPr lang="ar-SA" b="1" dirty="0"/>
              <a:t>ثالثاً: اثبات بضاعة اخر المدة </a:t>
            </a:r>
          </a:p>
          <a:p>
            <a:pPr marL="0" indent="0">
              <a:buNone/>
            </a:pPr>
            <a:endParaRPr lang="ar-SA" dirty="0"/>
          </a:p>
          <a:p>
            <a:pPr marL="0" indent="0">
              <a:buNone/>
            </a:pPr>
            <a:r>
              <a:rPr lang="ar-SA" dirty="0" smtClean="0"/>
              <a:t>18000</a:t>
            </a:r>
            <a:r>
              <a:rPr lang="en-US" dirty="0" smtClean="0"/>
              <a:t>  </a:t>
            </a:r>
            <a:r>
              <a:rPr lang="ar-SA" dirty="0" smtClean="0"/>
              <a:t>          </a:t>
            </a:r>
            <a:r>
              <a:rPr lang="ar-SA" dirty="0"/>
              <a:t>من ح/  بضاعة اخر المدة </a:t>
            </a:r>
          </a:p>
          <a:p>
            <a:pPr marL="0" indent="0">
              <a:buNone/>
            </a:pPr>
            <a:r>
              <a:rPr lang="ar-SA" dirty="0" smtClean="0"/>
              <a:t>18000</a:t>
            </a:r>
            <a:r>
              <a:rPr lang="en-US" dirty="0" smtClean="0"/>
              <a:t> </a:t>
            </a:r>
            <a:r>
              <a:rPr lang="ar-SA" dirty="0" smtClean="0"/>
              <a:t>              </a:t>
            </a:r>
            <a:r>
              <a:rPr lang="ar-SA" dirty="0"/>
              <a:t>الى ح/ المتاجرة </a:t>
            </a:r>
          </a:p>
          <a:p>
            <a:pPr marL="0" indent="0">
              <a:buNone/>
            </a:pPr>
            <a:endParaRPr lang="ar-SA" dirty="0"/>
          </a:p>
          <a:p>
            <a:pPr marL="0" indent="0">
              <a:buNone/>
            </a:pPr>
            <a:endParaRPr lang="ar-SA" dirty="0"/>
          </a:p>
          <a:p>
            <a:pPr marL="0" indent="0">
              <a:buNone/>
            </a:pPr>
            <a:r>
              <a:rPr lang="ar-SA" b="1" dirty="0"/>
              <a:t>رابعاً : اقفال حساب المتاجرة في حساب الارباح والخسائر </a:t>
            </a:r>
          </a:p>
          <a:p>
            <a:pPr marL="0" indent="0">
              <a:buNone/>
            </a:pPr>
            <a:endParaRPr lang="ar-SA" b="1" dirty="0"/>
          </a:p>
          <a:p>
            <a:pPr marL="0" indent="0">
              <a:buNone/>
            </a:pPr>
            <a:r>
              <a:rPr lang="ar-SA" dirty="0" smtClean="0">
                <a:solidFill>
                  <a:srgbClr val="FF0000"/>
                </a:solidFill>
              </a:rPr>
              <a:t>تم </a:t>
            </a:r>
            <a:r>
              <a:rPr lang="ar-SA" dirty="0">
                <a:solidFill>
                  <a:srgbClr val="FF0000"/>
                </a:solidFill>
              </a:rPr>
              <a:t>تحقيق مجمل ربح نسجل القيد التالي </a:t>
            </a:r>
          </a:p>
          <a:p>
            <a:pPr marL="0" indent="0">
              <a:buNone/>
            </a:pPr>
            <a:endParaRPr lang="ar-SA" dirty="0"/>
          </a:p>
          <a:p>
            <a:pPr marL="0" indent="0">
              <a:buNone/>
            </a:pPr>
            <a:r>
              <a:rPr lang="ar-SA" dirty="0" smtClean="0"/>
              <a:t>13000</a:t>
            </a:r>
            <a:r>
              <a:rPr lang="en-US" dirty="0" smtClean="0"/>
              <a:t>  </a:t>
            </a:r>
            <a:r>
              <a:rPr lang="ar-SA" dirty="0" smtClean="0"/>
              <a:t>          </a:t>
            </a:r>
            <a:r>
              <a:rPr lang="ar-SA" dirty="0"/>
              <a:t>من ح/ المتاجرة </a:t>
            </a:r>
          </a:p>
          <a:p>
            <a:pPr marL="0" indent="0">
              <a:buNone/>
            </a:pPr>
            <a:r>
              <a:rPr lang="ar-SA" dirty="0" smtClean="0"/>
              <a:t>13000</a:t>
            </a:r>
            <a:r>
              <a:rPr lang="en-US" dirty="0" smtClean="0"/>
              <a:t> </a:t>
            </a:r>
            <a:r>
              <a:rPr lang="ar-SA" dirty="0" smtClean="0"/>
              <a:t>              </a:t>
            </a:r>
            <a:r>
              <a:rPr lang="ar-SA" dirty="0"/>
              <a:t>الى ح/ الارباح والخسائر </a:t>
            </a:r>
          </a:p>
          <a:p>
            <a:pPr marL="0" indent="0">
              <a:buNone/>
            </a:pPr>
            <a:endParaRPr lang="ar-SA" dirty="0"/>
          </a:p>
          <a:p>
            <a:pPr marL="0" indent="0">
              <a:buNone/>
            </a:pPr>
            <a:endParaRPr lang="ar-SA" dirty="0"/>
          </a:p>
          <a:p>
            <a:pPr marL="0" indent="0">
              <a:buNone/>
            </a:pPr>
            <a:endParaRPr lang="ar-SA"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2400" y="5445224"/>
            <a:ext cx="609600" cy="609600"/>
          </a:xfrm>
          <a:prstGeom prst="rect">
            <a:avLst/>
          </a:prstGeom>
        </p:spPr>
      </p:pic>
    </p:spTree>
    <p:extLst>
      <p:ext uri="{BB962C8B-B14F-4D97-AF65-F5344CB8AC3E}">
        <p14:creationId xmlns:p14="http://schemas.microsoft.com/office/powerpoint/2010/main" val="1286542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8445" y="332656"/>
            <a:ext cx="7084268" cy="4680520"/>
          </a:xfrm>
        </p:spPr>
        <p:txBody>
          <a:bodyPr anchor="t">
            <a:normAutofit/>
          </a:bodyPr>
          <a:lstStyle/>
          <a:p>
            <a:pPr marL="82296" indent="0" algn="justLow">
              <a:buNone/>
            </a:pPr>
            <a:endParaRPr lang="ar-SA" sz="2000" dirty="0" smtClean="0">
              <a:latin typeface="Simplified Arabic" panose="02020603050405020304" pitchFamily="18" charset="-78"/>
              <a:cs typeface="Simplified Arabic" panose="02020603050405020304" pitchFamily="18" charset="-78"/>
            </a:endParaRPr>
          </a:p>
          <a:p>
            <a:pPr marL="82296" indent="0" algn="justLow">
              <a:buNone/>
            </a:pPr>
            <a:r>
              <a:rPr lang="ar-SA" sz="2800" dirty="0" smtClean="0">
                <a:latin typeface="Simplified Arabic" panose="02020603050405020304" pitchFamily="18" charset="-78"/>
                <a:cs typeface="Simplified Arabic" panose="02020603050405020304" pitchFamily="18" charset="-78"/>
              </a:rPr>
              <a:t>في نهاية كل سنة مالية تحتاج كل منشاة الى معرفة نتائج اعمالها خلال تلك السنة وتحتاج ان تعرف ايضاً مركزها المالي في نهاية تلك السنة ولمعرفة نتائج اعمال المنشاة من الضروري تلخيص الحسابات التي فتحت لقياس نتائج المتاجرة والنتيجة النهائية من ربح او خسارة وذلك بغلقها بالحسابات الختامية.</a:t>
            </a:r>
          </a:p>
          <a:p>
            <a:pPr marL="82296" indent="0" algn="justLow">
              <a:buNone/>
            </a:pPr>
            <a:endParaRPr lang="ar-SA" sz="2000" dirty="0" smtClean="0">
              <a:latin typeface="Arial" panose="020B0604020202020204" pitchFamily="34" charset="0"/>
              <a:cs typeface="Arial" panose="020B0604020202020204" pitchFamily="34" charset="0"/>
            </a:endParaRP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589240"/>
            <a:ext cx="609600" cy="609600"/>
          </a:xfrm>
          <a:prstGeom prst="rect">
            <a:avLst/>
          </a:prstGeom>
        </p:spPr>
      </p:pic>
    </p:spTree>
    <p:extLst>
      <p:ext uri="{BB962C8B-B14F-4D97-AF65-F5344CB8AC3E}">
        <p14:creationId xmlns:p14="http://schemas.microsoft.com/office/powerpoint/2010/main" val="3926085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88640"/>
            <a:ext cx="7520940" cy="4491837"/>
          </a:xfrm>
        </p:spPr>
        <p:txBody>
          <a:bodyPr anchor="t">
            <a:normAutofit/>
          </a:bodyPr>
          <a:lstStyle/>
          <a:p>
            <a:pPr marL="82296" indent="0">
              <a:buNone/>
            </a:pPr>
            <a:r>
              <a:rPr lang="ar-SA" sz="2400" b="1" dirty="0" smtClean="0">
                <a:solidFill>
                  <a:srgbClr val="FF0000"/>
                </a:solidFill>
                <a:latin typeface="Arial" panose="020B0604020202020204" pitchFamily="34" charset="0"/>
                <a:cs typeface="Arial" panose="020B0604020202020204" pitchFamily="34" charset="0"/>
              </a:rPr>
              <a:t>خطوات اعداد حساب المتاجرة </a:t>
            </a:r>
          </a:p>
          <a:p>
            <a:pPr marL="539496" indent="-457200">
              <a:buAutoNum type="arabicPeriod"/>
            </a:pPr>
            <a:r>
              <a:rPr lang="ar-SA" sz="2400" b="1" dirty="0" smtClean="0">
                <a:solidFill>
                  <a:schemeClr val="tx1"/>
                </a:solidFill>
                <a:latin typeface="Arial" panose="020B0604020202020204" pitchFamily="34" charset="0"/>
                <a:cs typeface="Arial" panose="020B0604020202020204" pitchFamily="34" charset="0"/>
              </a:rPr>
              <a:t>اعداد حساب المتاجرة والذي يختص بعمليات البيع والشراء ( متاجرة)</a:t>
            </a:r>
          </a:p>
          <a:p>
            <a:pPr marL="539496" indent="-457200">
              <a:buAutoNum type="arabicPeriod"/>
            </a:pPr>
            <a:r>
              <a:rPr lang="ar-SA" sz="2400" b="1" dirty="0" smtClean="0">
                <a:solidFill>
                  <a:schemeClr val="tx1"/>
                </a:solidFill>
                <a:latin typeface="Arial" panose="020B0604020202020204" pitchFamily="34" charset="0"/>
                <a:cs typeface="Arial" panose="020B0604020202020204" pitchFamily="34" charset="0"/>
              </a:rPr>
              <a:t>استخراج مجمل الربح او مجمل الخسارة ( التركيز على كلمة مجمل)</a:t>
            </a:r>
          </a:p>
          <a:p>
            <a:pPr marL="539496" indent="-457200">
              <a:buAutoNum type="arabicPeriod"/>
            </a:pPr>
            <a:r>
              <a:rPr lang="ar-SA" sz="2400" b="1" dirty="0" smtClean="0">
                <a:solidFill>
                  <a:schemeClr val="tx1"/>
                </a:solidFill>
                <a:latin typeface="Arial" panose="020B0604020202020204" pitchFamily="34" charset="0"/>
                <a:cs typeface="Arial" panose="020B0604020202020204" pitchFamily="34" charset="0"/>
              </a:rPr>
              <a:t>اقفال الحسابات وذلك بجعل الحسابات المدينة دائنة والحسابات الدائنة نجعلها مدينة </a:t>
            </a:r>
          </a:p>
          <a:p>
            <a:pPr marL="539496" indent="-457200">
              <a:buAutoNum type="arabicPeriod"/>
            </a:pPr>
            <a:r>
              <a:rPr lang="ar-SA" sz="2400" b="1" dirty="0" smtClean="0">
                <a:solidFill>
                  <a:schemeClr val="tx1"/>
                </a:solidFill>
                <a:latin typeface="Arial" panose="020B0604020202020204" pitchFamily="34" charset="0"/>
                <a:cs typeface="Arial" panose="020B0604020202020204" pitchFamily="34" charset="0"/>
              </a:rPr>
              <a:t>اثبات بضاعة اخر المدة </a:t>
            </a:r>
          </a:p>
          <a:p>
            <a:pPr marL="539496" indent="-457200">
              <a:buAutoNum type="arabicPeriod"/>
            </a:pPr>
            <a:r>
              <a:rPr lang="ar-SA" sz="2400" b="1" dirty="0" smtClean="0">
                <a:solidFill>
                  <a:schemeClr val="tx1"/>
                </a:solidFill>
                <a:latin typeface="Arial" panose="020B0604020202020204" pitchFamily="34" charset="0"/>
                <a:cs typeface="Arial" panose="020B0604020202020204" pitchFamily="34" charset="0"/>
              </a:rPr>
              <a:t>اقفال حساب المتاجرة في حساب الارباح والخسائر </a:t>
            </a:r>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8384" y="5013176"/>
            <a:ext cx="609600" cy="609600"/>
          </a:xfrm>
          <a:prstGeom prst="rect">
            <a:avLst/>
          </a:prstGeom>
        </p:spPr>
      </p:pic>
    </p:spTree>
    <p:extLst>
      <p:ext uri="{BB962C8B-B14F-4D97-AF65-F5344CB8AC3E}">
        <p14:creationId xmlns:p14="http://schemas.microsoft.com/office/powerpoint/2010/main" val="3583111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9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0648"/>
            <a:ext cx="8568952" cy="6264696"/>
          </a:xfrm>
        </p:spPr>
        <p:txBody>
          <a:bodyPr anchor="t"/>
          <a:lstStyle/>
          <a:p>
            <a:pPr marL="82296" indent="0">
              <a:buNone/>
            </a:pPr>
            <a:r>
              <a:rPr lang="ar-SA" sz="1800" b="1" dirty="0" smtClean="0">
                <a:solidFill>
                  <a:srgbClr val="FF0000"/>
                </a:solidFill>
              </a:rPr>
              <a:t>تصوير حساب المتاجرة</a:t>
            </a:r>
          </a:p>
          <a:p>
            <a:pPr marL="82296" indent="0">
              <a:buNone/>
            </a:pPr>
            <a:r>
              <a:rPr lang="ar-SA" sz="1800" dirty="0" smtClean="0"/>
              <a:t> </a:t>
            </a:r>
          </a:p>
          <a:p>
            <a:pPr marL="82296" indent="0" algn="ctr">
              <a:buNone/>
            </a:pPr>
            <a:r>
              <a:rPr lang="ar-SA" b="1" dirty="0"/>
              <a:t>ح/ المتاجرة لشركة...........  للفترة المنتهية في </a:t>
            </a:r>
            <a:r>
              <a:rPr lang="ar-SA" b="1" dirty="0" smtClean="0"/>
              <a:t>31/12/20</a:t>
            </a:r>
          </a:p>
          <a:p>
            <a:pPr marL="82296" indent="0" algn="ctr">
              <a:buNone/>
            </a:pPr>
            <a:endParaRPr lang="ar-SA" dirty="0"/>
          </a:p>
          <a:p>
            <a:pPr marL="82296" indent="0">
              <a:buNone/>
            </a:pPr>
            <a:endParaRPr lang="ar-SA" sz="1800" dirty="0" smtClean="0"/>
          </a:p>
        </p:txBody>
      </p:sp>
      <p:graphicFrame>
        <p:nvGraphicFramePr>
          <p:cNvPr id="8" name="جدول 7"/>
          <p:cNvGraphicFramePr>
            <a:graphicFrameLocks noGrp="1"/>
          </p:cNvGraphicFramePr>
          <p:nvPr>
            <p:extLst>
              <p:ext uri="{D42A27DB-BD31-4B8C-83A1-F6EECF244321}">
                <p14:modId xmlns:p14="http://schemas.microsoft.com/office/powerpoint/2010/main" val="2930404345"/>
              </p:ext>
            </p:extLst>
          </p:nvPr>
        </p:nvGraphicFramePr>
        <p:xfrm>
          <a:off x="502438" y="1412776"/>
          <a:ext cx="8390042" cy="2954240"/>
        </p:xfrm>
        <a:graphic>
          <a:graphicData uri="http://schemas.openxmlformats.org/drawingml/2006/table">
            <a:tbl>
              <a:tblPr rtl="1" firstRow="1" bandRow="1">
                <a:tableStyleId>{5C22544A-7EE6-4342-B048-85BDC9FD1C3A}</a:tableStyleId>
              </a:tblPr>
              <a:tblGrid>
                <a:gridCol w="3957506"/>
                <a:gridCol w="4432536"/>
              </a:tblGrid>
              <a:tr h="1512168">
                <a:tc>
                  <a:txBody>
                    <a:bodyPr/>
                    <a:lstStyle/>
                    <a:p>
                      <a:pPr rtl="1"/>
                      <a:r>
                        <a:rPr lang="en-US" dirty="0" smtClean="0"/>
                        <a:t>xxx</a:t>
                      </a:r>
                      <a:r>
                        <a:rPr lang="ar-SA" baseline="0" dirty="0" smtClean="0"/>
                        <a:t>                      المشتريات</a:t>
                      </a:r>
                    </a:p>
                    <a:p>
                      <a:pPr rtl="1"/>
                      <a:r>
                        <a:rPr lang="en-US" baseline="0" dirty="0" smtClean="0"/>
                        <a:t>Xxx</a:t>
                      </a:r>
                      <a:r>
                        <a:rPr lang="ar-SA" baseline="0" dirty="0" smtClean="0"/>
                        <a:t>            الخصم المسموح به </a:t>
                      </a:r>
                    </a:p>
                    <a:p>
                      <a:pPr rtl="1"/>
                      <a:r>
                        <a:rPr lang="en-US" baseline="0" dirty="0" smtClean="0"/>
                        <a:t>Xxx</a:t>
                      </a:r>
                      <a:r>
                        <a:rPr lang="ar-SA" baseline="0" dirty="0" smtClean="0"/>
                        <a:t>              مردودات المبيعات </a:t>
                      </a:r>
                    </a:p>
                    <a:p>
                      <a:pPr rtl="1"/>
                      <a:r>
                        <a:rPr lang="en-US" baseline="0" dirty="0" smtClean="0"/>
                        <a:t>Xxx</a:t>
                      </a:r>
                      <a:r>
                        <a:rPr lang="ar-SA" baseline="0" dirty="0" smtClean="0"/>
                        <a:t>            مسموحات المبيعات</a:t>
                      </a:r>
                    </a:p>
                    <a:p>
                      <a:pPr rtl="1"/>
                      <a:r>
                        <a:rPr lang="en-US" baseline="0" dirty="0" smtClean="0"/>
                        <a:t>xxx</a:t>
                      </a:r>
                      <a:r>
                        <a:rPr lang="ar-SA" baseline="0" dirty="0" smtClean="0"/>
                        <a:t>               مصاريف مشتريات</a:t>
                      </a:r>
                    </a:p>
                    <a:p>
                      <a:pPr rtl="1"/>
                      <a:r>
                        <a:rPr lang="en-US" baseline="0" dirty="0" smtClean="0"/>
                        <a:t>Xxx</a:t>
                      </a:r>
                      <a:r>
                        <a:rPr lang="ar-SA" baseline="0" dirty="0" smtClean="0"/>
                        <a:t>              بضاعة 1/1</a:t>
                      </a:r>
                    </a:p>
                    <a:p>
                      <a:pPr rtl="1"/>
                      <a:endParaRPr lang="ar-SA" dirty="0"/>
                    </a:p>
                  </a:txBody>
                  <a:tcPr/>
                </a:tc>
                <a:tc>
                  <a:txBody>
                    <a:bodyPr/>
                    <a:lstStyle/>
                    <a:p>
                      <a:pPr rtl="1"/>
                      <a:r>
                        <a:rPr lang="en-US" dirty="0" smtClean="0"/>
                        <a:t>xxx</a:t>
                      </a:r>
                      <a:r>
                        <a:rPr lang="ar-SA" baseline="0" dirty="0" smtClean="0"/>
                        <a:t>                      المبيعات </a:t>
                      </a:r>
                    </a:p>
                    <a:p>
                      <a:pPr rtl="1"/>
                      <a:r>
                        <a:rPr lang="en-US" baseline="0" dirty="0" smtClean="0"/>
                        <a:t>Xxx</a:t>
                      </a:r>
                      <a:r>
                        <a:rPr lang="ar-SA" baseline="0" dirty="0" smtClean="0"/>
                        <a:t>            الخصم المكتسب </a:t>
                      </a:r>
                    </a:p>
                    <a:p>
                      <a:pPr rtl="1"/>
                      <a:r>
                        <a:rPr lang="en-US" baseline="0" dirty="0" smtClean="0"/>
                        <a:t>Xxx</a:t>
                      </a:r>
                      <a:r>
                        <a:rPr lang="ar-SA" baseline="0" dirty="0" smtClean="0"/>
                        <a:t>            مردودات المشتريات</a:t>
                      </a:r>
                    </a:p>
                    <a:p>
                      <a:pPr rtl="1"/>
                      <a:r>
                        <a:rPr lang="en-US" baseline="0" dirty="0" smtClean="0"/>
                        <a:t>Xxx</a:t>
                      </a:r>
                      <a:r>
                        <a:rPr lang="ar-SA" baseline="0" dirty="0" smtClean="0"/>
                        <a:t>            مسموحات المشتريات </a:t>
                      </a:r>
                    </a:p>
                    <a:p>
                      <a:pPr rtl="1"/>
                      <a:r>
                        <a:rPr lang="en-US" baseline="0" dirty="0" smtClean="0"/>
                        <a:t>xxx</a:t>
                      </a:r>
                      <a:r>
                        <a:rPr lang="ar-SA" baseline="0" dirty="0" smtClean="0"/>
                        <a:t>             بضاعة  31/12 </a:t>
                      </a:r>
                      <a:endParaRPr lang="ar-SA" dirty="0" smtClean="0"/>
                    </a:p>
                    <a:p>
                      <a:pPr rtl="1"/>
                      <a:endParaRPr lang="ar-SA" dirty="0"/>
                    </a:p>
                  </a:txBody>
                  <a:tcPr/>
                </a:tc>
              </a:tr>
              <a:tr h="942560">
                <a:tc>
                  <a:txBody>
                    <a:bodyPr/>
                    <a:lstStyle/>
                    <a:p>
                      <a:pPr rtl="1"/>
                      <a:r>
                        <a:rPr lang="ar-SA" dirty="0" smtClean="0"/>
                        <a:t>المجموع </a:t>
                      </a:r>
                    </a:p>
                    <a:p>
                      <a:pPr rtl="1"/>
                      <a:r>
                        <a:rPr lang="ar-SA" dirty="0" smtClean="0"/>
                        <a:t>مجمل ربح اذا كان</a:t>
                      </a:r>
                      <a:r>
                        <a:rPr lang="ar-SA" baseline="0" dirty="0" smtClean="0"/>
                        <a:t> الطرف الدائن اكبر </a:t>
                      </a:r>
                      <a:endParaRPr lang="ar-SA" dirty="0"/>
                    </a:p>
                  </a:txBody>
                  <a:tcPr/>
                </a:tc>
                <a:tc>
                  <a:txBody>
                    <a:bodyPr/>
                    <a:lstStyle/>
                    <a:p>
                      <a:pPr rtl="1"/>
                      <a:r>
                        <a:rPr lang="ar-SA" dirty="0" smtClean="0"/>
                        <a:t>المجموع </a:t>
                      </a:r>
                    </a:p>
                    <a:p>
                      <a:pPr rtl="1"/>
                      <a:r>
                        <a:rPr lang="ar-SA" dirty="0" smtClean="0"/>
                        <a:t>مجمل خسارة اذا كان الطرف</a:t>
                      </a:r>
                      <a:r>
                        <a:rPr lang="ar-SA" baseline="0" dirty="0" smtClean="0"/>
                        <a:t> المدين اكبر </a:t>
                      </a:r>
                      <a:endParaRPr lang="ar-SA" dirty="0"/>
                    </a:p>
                  </a:txBody>
                  <a:tcPr/>
                </a:tc>
              </a:tr>
            </a:tbl>
          </a:graphicData>
        </a:graphic>
      </p:graphicFrame>
      <p:pic>
        <p:nvPicPr>
          <p:cNvPr id="9"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8384" y="5157192"/>
            <a:ext cx="609600" cy="609600"/>
          </a:xfrm>
          <a:prstGeom prst="rect">
            <a:avLst/>
          </a:prstGeom>
        </p:spPr>
      </p:pic>
    </p:spTree>
    <p:extLst>
      <p:ext uri="{BB962C8B-B14F-4D97-AF65-F5344CB8AC3E}">
        <p14:creationId xmlns:p14="http://schemas.microsoft.com/office/powerpoint/2010/main" val="3077460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10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16632"/>
            <a:ext cx="7746064" cy="6131768"/>
          </a:xfrm>
        </p:spPr>
        <p:txBody>
          <a:bodyPr anchor="t">
            <a:normAutofit/>
          </a:bodyPr>
          <a:lstStyle/>
          <a:p>
            <a:pPr marL="82296" indent="0">
              <a:buNone/>
            </a:pPr>
            <a:r>
              <a:rPr lang="ar-SA" sz="2000" b="1" dirty="0" smtClean="0">
                <a:solidFill>
                  <a:srgbClr val="FF0000"/>
                </a:solidFill>
              </a:rPr>
              <a:t>قيود الاقفال </a:t>
            </a:r>
          </a:p>
          <a:p>
            <a:pPr marL="82296" indent="0">
              <a:buNone/>
            </a:pPr>
            <a:r>
              <a:rPr lang="ar-SA" sz="2000" b="1" dirty="0" smtClean="0"/>
              <a:t>1ولاً: اقفال الجانب المدين بجعله دائن </a:t>
            </a:r>
          </a:p>
          <a:p>
            <a:pPr marL="82296" indent="0">
              <a:buNone/>
            </a:pPr>
            <a:endParaRPr lang="ar-SA" sz="2000" b="1" dirty="0"/>
          </a:p>
          <a:p>
            <a:pPr marL="82296" indent="0">
              <a:buNone/>
            </a:pPr>
            <a:r>
              <a:rPr lang="en-US" sz="2000" dirty="0" smtClean="0"/>
              <a:t>Xxx</a:t>
            </a:r>
            <a:r>
              <a:rPr lang="ar-SA" sz="2000" dirty="0" smtClean="0"/>
              <a:t>          من ح/ المتاجرة </a:t>
            </a:r>
          </a:p>
          <a:p>
            <a:pPr marL="82296" indent="0">
              <a:buNone/>
            </a:pPr>
            <a:endParaRPr lang="ar-SA" sz="2000" dirty="0" smtClean="0"/>
          </a:p>
          <a:p>
            <a:pPr marL="82296" indent="0">
              <a:buNone/>
            </a:pPr>
            <a:r>
              <a:rPr lang="ar-SA" sz="2000" dirty="0"/>
              <a:t> </a:t>
            </a:r>
            <a:r>
              <a:rPr lang="ar-SA" sz="2000" dirty="0" smtClean="0"/>
              <a:t>                   الى ح/ مذكورين </a:t>
            </a:r>
          </a:p>
          <a:p>
            <a:pPr marL="0" indent="0">
              <a:buNone/>
            </a:pPr>
            <a:r>
              <a:rPr lang="en-US" sz="2000" dirty="0" smtClean="0"/>
              <a:t>Xxx </a:t>
            </a:r>
            <a:r>
              <a:rPr lang="ar-SA" sz="2000" dirty="0" smtClean="0"/>
              <a:t>  </a:t>
            </a:r>
            <a:r>
              <a:rPr lang="ar-SA" sz="2000" b="1" dirty="0" smtClean="0"/>
              <a:t>               </a:t>
            </a:r>
            <a:r>
              <a:rPr lang="ar-SA" sz="2000" dirty="0" smtClean="0"/>
              <a:t> ح/ </a:t>
            </a:r>
            <a:r>
              <a:rPr lang="ar-SA" sz="2000" dirty="0"/>
              <a:t>المشتريات</a:t>
            </a:r>
          </a:p>
          <a:p>
            <a:pPr marL="0" indent="0">
              <a:buNone/>
            </a:pPr>
            <a:r>
              <a:rPr lang="en-US" sz="2000" dirty="0" smtClean="0"/>
              <a:t>Xxx </a:t>
            </a:r>
            <a:r>
              <a:rPr lang="ar-SA" sz="2000" dirty="0" smtClean="0"/>
              <a:t>                  ح/  الخصم </a:t>
            </a:r>
            <a:r>
              <a:rPr lang="ar-SA" sz="2000" dirty="0"/>
              <a:t>المسموح </a:t>
            </a:r>
            <a:r>
              <a:rPr lang="ar-SA" sz="2000" dirty="0" smtClean="0"/>
              <a:t>به </a:t>
            </a:r>
          </a:p>
          <a:p>
            <a:pPr marL="0" indent="0">
              <a:buNone/>
            </a:pPr>
            <a:r>
              <a:rPr lang="en-US" sz="2000" dirty="0" smtClean="0"/>
              <a:t>Xxx</a:t>
            </a:r>
            <a:r>
              <a:rPr lang="ar-SA" sz="2000" dirty="0" smtClean="0"/>
              <a:t>                    ح/ مردودات المبيعات </a:t>
            </a:r>
          </a:p>
          <a:p>
            <a:pPr marL="0" indent="0">
              <a:buNone/>
            </a:pPr>
            <a:r>
              <a:rPr lang="en-US" sz="2000" dirty="0" smtClean="0"/>
              <a:t>Xxx </a:t>
            </a:r>
            <a:r>
              <a:rPr lang="ar-SA" sz="2000" dirty="0" smtClean="0"/>
              <a:t>                    ح/ مسموحات </a:t>
            </a:r>
            <a:r>
              <a:rPr lang="ar-SA" sz="2000" dirty="0"/>
              <a:t>المبيعات</a:t>
            </a:r>
          </a:p>
          <a:p>
            <a:pPr marL="0" indent="0">
              <a:buNone/>
            </a:pPr>
            <a:r>
              <a:rPr lang="en-US" sz="2000" dirty="0" smtClean="0"/>
              <a:t>Xxx </a:t>
            </a:r>
            <a:r>
              <a:rPr lang="ar-SA" sz="2000" dirty="0" smtClean="0"/>
              <a:t>                      ح/  مصاريف </a:t>
            </a:r>
            <a:r>
              <a:rPr lang="ar-SA" sz="2000" dirty="0"/>
              <a:t>مشتريات</a:t>
            </a:r>
          </a:p>
          <a:p>
            <a:pPr marL="0" indent="0">
              <a:buNone/>
            </a:pPr>
            <a:r>
              <a:rPr lang="en-US" sz="2000" dirty="0" smtClean="0"/>
              <a:t>Xxx </a:t>
            </a:r>
            <a:r>
              <a:rPr lang="ar-SA" sz="2000" dirty="0" smtClean="0"/>
              <a:t>                       ح/  بضاعة </a:t>
            </a:r>
            <a:r>
              <a:rPr lang="ar-SA" sz="2000" dirty="0"/>
              <a:t>1/1</a:t>
            </a:r>
          </a:p>
          <a:p>
            <a:pPr marL="82296" indent="0">
              <a:buNone/>
            </a:pPr>
            <a:endParaRPr lang="ar-SA" sz="2000" b="1" dirty="0" smtClean="0"/>
          </a:p>
          <a:p>
            <a:pPr marL="82296" indent="0">
              <a:buNone/>
            </a:pPr>
            <a:endParaRPr lang="ar-SA" sz="2000" b="1" dirty="0"/>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5301208"/>
            <a:ext cx="609600" cy="609600"/>
          </a:xfrm>
          <a:prstGeom prst="rect">
            <a:avLst/>
          </a:prstGeom>
        </p:spPr>
      </p:pic>
    </p:spTree>
    <p:extLst>
      <p:ext uri="{BB962C8B-B14F-4D97-AF65-F5344CB8AC3E}">
        <p14:creationId xmlns:p14="http://schemas.microsoft.com/office/powerpoint/2010/main" val="1668622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9442" y="116633"/>
            <a:ext cx="7739021" cy="5742166"/>
          </a:xfrm>
        </p:spPr>
        <p:txBody>
          <a:bodyPr anchor="t">
            <a:normAutofit fontScale="92500" lnSpcReduction="10000"/>
          </a:bodyPr>
          <a:lstStyle/>
          <a:p>
            <a:pPr marL="0" indent="0">
              <a:buNone/>
            </a:pPr>
            <a:r>
              <a:rPr lang="ar-SA" b="1" dirty="0" smtClean="0"/>
              <a:t>ثانياً : اقفال الجانب الدائن بجعلة مدين</a:t>
            </a:r>
          </a:p>
          <a:p>
            <a:pPr marL="0" indent="0">
              <a:buNone/>
            </a:pPr>
            <a:endParaRPr lang="ar-SA" dirty="0"/>
          </a:p>
          <a:p>
            <a:pPr marL="82296" indent="0">
              <a:buNone/>
            </a:pPr>
            <a:endParaRPr lang="ar-SA" dirty="0"/>
          </a:p>
          <a:p>
            <a:pPr marL="82296" indent="0">
              <a:buNone/>
            </a:pPr>
            <a:r>
              <a:rPr lang="ar-SA" dirty="0"/>
              <a:t>                  </a:t>
            </a:r>
            <a:r>
              <a:rPr lang="ar-SA" dirty="0" smtClean="0"/>
              <a:t>      من ح</a:t>
            </a:r>
            <a:r>
              <a:rPr lang="ar-SA" dirty="0"/>
              <a:t>/ مذكورين </a:t>
            </a:r>
          </a:p>
          <a:p>
            <a:pPr marL="0" indent="0">
              <a:buNone/>
            </a:pPr>
            <a:r>
              <a:rPr lang="en-US" dirty="0"/>
              <a:t>Xxx </a:t>
            </a:r>
            <a:r>
              <a:rPr lang="ar-SA" dirty="0"/>
              <a:t>  </a:t>
            </a:r>
            <a:r>
              <a:rPr lang="ar-SA" b="1" dirty="0"/>
              <a:t>               </a:t>
            </a:r>
            <a:r>
              <a:rPr lang="ar-SA" dirty="0"/>
              <a:t> ح/ </a:t>
            </a:r>
            <a:r>
              <a:rPr lang="ar-SA" dirty="0" smtClean="0"/>
              <a:t>المبيعات </a:t>
            </a:r>
            <a:endParaRPr lang="ar-SA" dirty="0"/>
          </a:p>
          <a:p>
            <a:pPr marL="0" indent="0">
              <a:buNone/>
            </a:pPr>
            <a:r>
              <a:rPr lang="en-US" dirty="0"/>
              <a:t>Xxx </a:t>
            </a:r>
            <a:r>
              <a:rPr lang="ar-SA" dirty="0"/>
              <a:t>           </a:t>
            </a:r>
            <a:r>
              <a:rPr lang="ar-SA" dirty="0" smtClean="0"/>
              <a:t>       ح/ الخصم المكتسب</a:t>
            </a:r>
            <a:endParaRPr lang="ar-SA" dirty="0"/>
          </a:p>
          <a:p>
            <a:pPr marL="0" indent="0">
              <a:buNone/>
            </a:pPr>
            <a:r>
              <a:rPr lang="en-US" dirty="0"/>
              <a:t>Xxx</a:t>
            </a:r>
            <a:r>
              <a:rPr lang="ar-SA" dirty="0"/>
              <a:t>             </a:t>
            </a:r>
            <a:r>
              <a:rPr lang="ar-SA" dirty="0" smtClean="0"/>
              <a:t>       ح/ </a:t>
            </a:r>
            <a:r>
              <a:rPr lang="ar-SA" dirty="0"/>
              <a:t>مردودات </a:t>
            </a:r>
            <a:r>
              <a:rPr lang="ar-SA" dirty="0" smtClean="0"/>
              <a:t>المشتريات</a:t>
            </a:r>
            <a:endParaRPr lang="ar-SA" dirty="0"/>
          </a:p>
          <a:p>
            <a:pPr marL="0" indent="0">
              <a:buNone/>
            </a:pPr>
            <a:r>
              <a:rPr lang="en-US" dirty="0"/>
              <a:t>Xxx </a:t>
            </a:r>
            <a:r>
              <a:rPr lang="ar-SA" dirty="0"/>
              <a:t>           </a:t>
            </a:r>
            <a:r>
              <a:rPr lang="ar-SA" dirty="0" smtClean="0"/>
              <a:t>         ح/ مسموحات المشتريات</a:t>
            </a:r>
            <a:endParaRPr lang="ar-SA" dirty="0"/>
          </a:p>
          <a:p>
            <a:pPr marL="0" indent="0">
              <a:buNone/>
            </a:pPr>
            <a:r>
              <a:rPr lang="en-US" dirty="0"/>
              <a:t>Xxx </a:t>
            </a:r>
            <a:r>
              <a:rPr lang="ar-SA" dirty="0"/>
              <a:t>          </a:t>
            </a:r>
            <a:r>
              <a:rPr lang="ar-SA" dirty="0" smtClean="0"/>
              <a:t>            ح/  </a:t>
            </a:r>
            <a:r>
              <a:rPr lang="ar-SA" dirty="0"/>
              <a:t>بضاعة </a:t>
            </a:r>
            <a:r>
              <a:rPr lang="ar-SA" dirty="0" smtClean="0"/>
              <a:t>31/12 </a:t>
            </a:r>
          </a:p>
          <a:p>
            <a:pPr marL="0" indent="0">
              <a:buNone/>
            </a:pPr>
            <a:endParaRPr lang="ar-SA" dirty="0"/>
          </a:p>
          <a:p>
            <a:pPr marL="0" indent="0">
              <a:buNone/>
            </a:pPr>
            <a:r>
              <a:rPr lang="en-US" dirty="0" smtClean="0"/>
              <a:t>Xxx</a:t>
            </a:r>
            <a:r>
              <a:rPr lang="ar-SA" dirty="0" smtClean="0"/>
              <a:t>                       الى ح / المتاجرة </a:t>
            </a:r>
            <a:endParaRPr lang="ar-SA" dirty="0"/>
          </a:p>
          <a:p>
            <a:pPr marL="0" indent="0">
              <a:buNone/>
            </a:pPr>
            <a:endParaRPr lang="ar-SA"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5301208"/>
            <a:ext cx="609600" cy="609600"/>
          </a:xfrm>
          <a:prstGeom prst="rect">
            <a:avLst/>
          </a:prstGeom>
        </p:spPr>
      </p:pic>
    </p:spTree>
    <p:extLst>
      <p:ext uri="{BB962C8B-B14F-4D97-AF65-F5344CB8AC3E}">
        <p14:creationId xmlns:p14="http://schemas.microsoft.com/office/powerpoint/2010/main" val="251456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9443" y="188640"/>
            <a:ext cx="7125112" cy="6669359"/>
          </a:xfrm>
        </p:spPr>
        <p:txBody>
          <a:bodyPr anchor="t">
            <a:normAutofit fontScale="77500" lnSpcReduction="20000"/>
          </a:bodyPr>
          <a:lstStyle/>
          <a:p>
            <a:pPr marL="0" indent="0">
              <a:buNone/>
            </a:pPr>
            <a:r>
              <a:rPr lang="ar-SA" b="1" dirty="0" smtClean="0"/>
              <a:t>ثالثاً: اثبات بضاعة اخر المدة </a:t>
            </a:r>
          </a:p>
          <a:p>
            <a:pPr marL="0" indent="0">
              <a:buNone/>
            </a:pPr>
            <a:endParaRPr lang="ar-SA" dirty="0" smtClean="0"/>
          </a:p>
          <a:p>
            <a:pPr marL="0" indent="0">
              <a:buNone/>
            </a:pPr>
            <a:r>
              <a:rPr lang="en-US" dirty="0" smtClean="0"/>
              <a:t>Xxx  </a:t>
            </a:r>
            <a:r>
              <a:rPr lang="ar-SA" dirty="0" smtClean="0"/>
              <a:t>          من ح/  بضاعة اخر المدة </a:t>
            </a:r>
          </a:p>
          <a:p>
            <a:pPr marL="0" indent="0">
              <a:buNone/>
            </a:pPr>
            <a:r>
              <a:rPr lang="en-US" dirty="0" smtClean="0"/>
              <a:t>Xxx </a:t>
            </a:r>
            <a:r>
              <a:rPr lang="ar-SA" dirty="0" smtClean="0"/>
              <a:t>              الى ح/ المتاجرة </a:t>
            </a:r>
          </a:p>
          <a:p>
            <a:pPr marL="0" indent="0">
              <a:buNone/>
            </a:pPr>
            <a:endParaRPr lang="ar-SA" dirty="0"/>
          </a:p>
          <a:p>
            <a:pPr marL="0" indent="0">
              <a:buNone/>
            </a:pPr>
            <a:endParaRPr lang="ar-SA" dirty="0" smtClean="0"/>
          </a:p>
          <a:p>
            <a:pPr marL="0" indent="0">
              <a:buNone/>
            </a:pPr>
            <a:r>
              <a:rPr lang="ar-SA" b="1" dirty="0" smtClean="0"/>
              <a:t>رابعاً : اقفال حساب المتاجرة في حساب الارباح والخسائر </a:t>
            </a:r>
          </a:p>
          <a:p>
            <a:pPr marL="0" indent="0">
              <a:buNone/>
            </a:pPr>
            <a:endParaRPr lang="ar-SA" b="1" dirty="0"/>
          </a:p>
          <a:p>
            <a:pPr marL="0" indent="0">
              <a:buNone/>
            </a:pPr>
            <a:r>
              <a:rPr lang="ar-SA" dirty="0" smtClean="0">
                <a:solidFill>
                  <a:srgbClr val="FF0000"/>
                </a:solidFill>
              </a:rPr>
              <a:t>أ.   اذا تم تحقيق مجمل ربح نسجل القيد التالي </a:t>
            </a:r>
          </a:p>
          <a:p>
            <a:pPr marL="0" indent="0">
              <a:buNone/>
            </a:pPr>
            <a:endParaRPr lang="ar-SA" dirty="0"/>
          </a:p>
          <a:p>
            <a:pPr marL="0" indent="0">
              <a:buNone/>
            </a:pPr>
            <a:r>
              <a:rPr lang="en-US" dirty="0"/>
              <a:t>Xxx  </a:t>
            </a:r>
            <a:r>
              <a:rPr lang="ar-SA" dirty="0"/>
              <a:t>          من </a:t>
            </a:r>
            <a:r>
              <a:rPr lang="ar-SA" dirty="0" smtClean="0"/>
              <a:t>ح/ المتاجرة </a:t>
            </a:r>
            <a:endParaRPr lang="ar-SA" dirty="0"/>
          </a:p>
          <a:p>
            <a:pPr marL="0" indent="0">
              <a:buNone/>
            </a:pPr>
            <a:r>
              <a:rPr lang="en-US" dirty="0"/>
              <a:t>Xxx </a:t>
            </a:r>
            <a:r>
              <a:rPr lang="ar-SA" dirty="0"/>
              <a:t>              الى ح/ </a:t>
            </a:r>
            <a:r>
              <a:rPr lang="ar-SA" dirty="0" smtClean="0"/>
              <a:t>الارباح والخسائر </a:t>
            </a:r>
          </a:p>
          <a:p>
            <a:pPr marL="0" indent="0">
              <a:buNone/>
            </a:pPr>
            <a:endParaRPr lang="ar-SA" dirty="0"/>
          </a:p>
          <a:p>
            <a:pPr marL="0" indent="0">
              <a:buNone/>
            </a:pPr>
            <a:r>
              <a:rPr lang="ar-SA" dirty="0" smtClean="0">
                <a:solidFill>
                  <a:srgbClr val="FF0000"/>
                </a:solidFill>
              </a:rPr>
              <a:t>ب. اما اذا تم تحقيق مجمل خسارة يتم تسجيل القيد التالي </a:t>
            </a:r>
          </a:p>
          <a:p>
            <a:pPr marL="0" indent="0">
              <a:buNone/>
            </a:pPr>
            <a:endParaRPr lang="ar-SA" dirty="0"/>
          </a:p>
          <a:p>
            <a:pPr marL="0" indent="0">
              <a:buNone/>
            </a:pPr>
            <a:r>
              <a:rPr lang="en-US" dirty="0"/>
              <a:t>Xxx  </a:t>
            </a:r>
            <a:r>
              <a:rPr lang="ar-SA" dirty="0"/>
              <a:t>          من ح/  </a:t>
            </a:r>
            <a:r>
              <a:rPr lang="ar-SA" dirty="0" smtClean="0"/>
              <a:t>الارباح والخسائر</a:t>
            </a:r>
            <a:endParaRPr lang="ar-SA" dirty="0"/>
          </a:p>
          <a:p>
            <a:pPr marL="0" indent="0">
              <a:buNone/>
            </a:pPr>
            <a:r>
              <a:rPr lang="en-US" dirty="0"/>
              <a:t>Xxx </a:t>
            </a:r>
            <a:r>
              <a:rPr lang="ar-SA" dirty="0"/>
              <a:t>              الى ح/ المتاجرة </a:t>
            </a:r>
          </a:p>
          <a:p>
            <a:pPr marL="0" indent="0">
              <a:buNone/>
            </a:pPr>
            <a:endParaRPr lang="ar-SA" dirty="0"/>
          </a:p>
          <a:p>
            <a:pPr marL="0" indent="0">
              <a:buNone/>
            </a:pPr>
            <a:endParaRPr lang="ar-SA" b="1"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416" y="5373216"/>
            <a:ext cx="609600" cy="609600"/>
          </a:xfrm>
          <a:prstGeom prst="rect">
            <a:avLst/>
          </a:prstGeom>
        </p:spPr>
      </p:pic>
    </p:spTree>
    <p:extLst>
      <p:ext uri="{BB962C8B-B14F-4D97-AF65-F5344CB8AC3E}">
        <p14:creationId xmlns:p14="http://schemas.microsoft.com/office/powerpoint/2010/main" val="4278526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712967" cy="6552727"/>
          </a:xfrm>
        </p:spPr>
        <p:txBody>
          <a:bodyPr anchor="t">
            <a:normAutofit/>
          </a:bodyPr>
          <a:lstStyle/>
          <a:p>
            <a:pPr marL="0" indent="0" algn="justLow">
              <a:buNone/>
            </a:pPr>
            <a:r>
              <a:rPr lang="ar-SA" sz="2400" dirty="0" smtClean="0">
                <a:solidFill>
                  <a:srgbClr val="FF0000"/>
                </a:solidFill>
                <a:latin typeface="Simplified Arabic" panose="02020603050405020304" pitchFamily="18" charset="-78"/>
                <a:cs typeface="Simplified Arabic" panose="02020603050405020304" pitchFamily="18" charset="-78"/>
              </a:rPr>
              <a:t>مثال// </a:t>
            </a:r>
            <a:r>
              <a:rPr lang="ar-SA" sz="2400" dirty="0" smtClean="0">
                <a:latin typeface="Simplified Arabic" panose="02020603050405020304" pitchFamily="18" charset="-78"/>
                <a:cs typeface="Simplified Arabic" panose="02020603050405020304" pitchFamily="18" charset="-78"/>
              </a:rPr>
              <a:t>البيانات التالية تخص شركة الفرزدق التجارية لعام 2015</a:t>
            </a:r>
          </a:p>
          <a:p>
            <a:pPr marL="0" indent="0" algn="justLow">
              <a:buNone/>
            </a:pPr>
            <a:r>
              <a:rPr lang="ar-SA" sz="2400" dirty="0" smtClean="0">
                <a:latin typeface="Simplified Arabic" panose="02020603050405020304" pitchFamily="18" charset="-78"/>
                <a:cs typeface="Simplified Arabic" panose="02020603050405020304" pitchFamily="18" charset="-78"/>
              </a:rPr>
              <a:t>المشتريات 25000 – المبيعات 36000 – الخصم المسموح به10000 – الخصم المكتسب 8000 – مردودات المبيعات 2000- مردودات المشتريات 3000 </a:t>
            </a:r>
          </a:p>
          <a:p>
            <a:pPr marL="0" indent="0" algn="justLow">
              <a:buNone/>
            </a:pPr>
            <a:endParaRPr lang="ar-SA" sz="2400" dirty="0">
              <a:latin typeface="Simplified Arabic" panose="02020603050405020304" pitchFamily="18" charset="-78"/>
              <a:cs typeface="Simplified Arabic" panose="02020603050405020304" pitchFamily="18" charset="-78"/>
            </a:endParaRPr>
          </a:p>
          <a:p>
            <a:pPr marL="0" indent="0" algn="justLow">
              <a:buNone/>
            </a:pPr>
            <a:r>
              <a:rPr lang="ar-SA" sz="2400" dirty="0" smtClean="0">
                <a:solidFill>
                  <a:srgbClr val="FF0000"/>
                </a:solidFill>
                <a:latin typeface="Simplified Arabic" panose="02020603050405020304" pitchFamily="18" charset="-78"/>
                <a:cs typeface="Simplified Arabic" panose="02020603050405020304" pitchFamily="18" charset="-78"/>
              </a:rPr>
              <a:t>المطلوب// </a:t>
            </a:r>
            <a:r>
              <a:rPr lang="ar-SA" sz="2400" dirty="0" smtClean="0">
                <a:latin typeface="Simplified Arabic" panose="02020603050405020304" pitchFamily="18" charset="-78"/>
                <a:cs typeface="Simplified Arabic" panose="02020603050405020304" pitchFamily="18" charset="-78"/>
              </a:rPr>
              <a:t>اعداد حساب المتاجرة واستخراج مجمل الربح/ الخسارة واقفال الحسابات علماً ان بضاعة اول المدة 15000 وبضاعة اخر المدة  18000 </a:t>
            </a:r>
          </a:p>
          <a:p>
            <a:pPr marL="0" indent="0">
              <a:buNone/>
            </a:pPr>
            <a:endParaRPr lang="ar-SA" sz="2000" dirty="0">
              <a:latin typeface="Simplified Arabic" panose="02020603050405020304" pitchFamily="18" charset="-78"/>
              <a:cs typeface="Simplified Arabic" panose="02020603050405020304" pitchFamily="18" charset="-78"/>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4869160"/>
            <a:ext cx="609600" cy="609600"/>
          </a:xfrm>
          <a:prstGeom prst="rect">
            <a:avLst/>
          </a:prstGeom>
        </p:spPr>
      </p:pic>
    </p:spTree>
    <p:extLst>
      <p:ext uri="{BB962C8B-B14F-4D97-AF65-F5344CB8AC3E}">
        <p14:creationId xmlns:p14="http://schemas.microsoft.com/office/powerpoint/2010/main" val="2551662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6633"/>
            <a:ext cx="8640959" cy="5742166"/>
          </a:xfrm>
        </p:spPr>
        <p:txBody>
          <a:bodyPr anchor="t"/>
          <a:lstStyle/>
          <a:p>
            <a:pPr marL="0" indent="0">
              <a:buNone/>
            </a:pPr>
            <a:r>
              <a:rPr lang="ar-SA" b="1" dirty="0" smtClean="0"/>
              <a:t>الحل//</a:t>
            </a:r>
          </a:p>
          <a:p>
            <a:pPr marL="0" indent="0">
              <a:buNone/>
            </a:pPr>
            <a:endParaRPr lang="ar-SA" dirty="0"/>
          </a:p>
          <a:p>
            <a:pPr marL="0" indent="0" algn="ctr">
              <a:buNone/>
            </a:pPr>
            <a:r>
              <a:rPr lang="ar-SA" b="1" dirty="0" smtClean="0"/>
              <a:t>ح/ المتاجرة لشركة الفرزدق التجارية في 31/12/2015</a:t>
            </a:r>
            <a:r>
              <a:rPr lang="ar-SA" dirty="0" smtClean="0"/>
              <a:t>  </a:t>
            </a:r>
          </a:p>
          <a:p>
            <a:pPr marL="0" indent="0">
              <a:buNone/>
            </a:pPr>
            <a:endParaRPr lang="ar-SA" dirty="0"/>
          </a:p>
          <a:p>
            <a:pPr marL="0" indent="0">
              <a:buNone/>
            </a:pPr>
            <a:endParaRPr lang="ar-SA" dirty="0" smtClean="0"/>
          </a:p>
          <a:p>
            <a:pPr marL="0" indent="0">
              <a:buNone/>
            </a:pPr>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43539437"/>
              </p:ext>
            </p:extLst>
          </p:nvPr>
        </p:nvGraphicFramePr>
        <p:xfrm>
          <a:off x="251520" y="2060848"/>
          <a:ext cx="8784976" cy="2714600"/>
        </p:xfrm>
        <a:graphic>
          <a:graphicData uri="http://schemas.openxmlformats.org/drawingml/2006/table">
            <a:tbl>
              <a:tblPr rtl="1" firstRow="1" bandRow="1">
                <a:tableStyleId>{21E4AEA4-8DFA-4A89-87EB-49C32662AFE0}</a:tableStyleId>
              </a:tblPr>
              <a:tblGrid>
                <a:gridCol w="4392488"/>
                <a:gridCol w="4392488"/>
              </a:tblGrid>
              <a:tr h="1800200">
                <a:tc>
                  <a:txBody>
                    <a:bodyPr/>
                    <a:lstStyle/>
                    <a:p>
                      <a:pPr algn="ctr" rtl="1"/>
                      <a:r>
                        <a:rPr lang="ar-SA" baseline="0" dirty="0" smtClean="0"/>
                        <a:t>25000                                المشتريات</a:t>
                      </a:r>
                    </a:p>
                    <a:p>
                      <a:pPr algn="ctr" rtl="1"/>
                      <a:r>
                        <a:rPr lang="ar-SA" baseline="0" dirty="0" smtClean="0"/>
                        <a:t>10000                   الخصم المسموح به </a:t>
                      </a:r>
                    </a:p>
                    <a:p>
                      <a:pPr algn="ctr" rtl="1"/>
                      <a:r>
                        <a:rPr lang="ar-SA" baseline="0" dirty="0" smtClean="0"/>
                        <a:t>2000                     مردودات المبيعات </a:t>
                      </a:r>
                    </a:p>
                    <a:p>
                      <a:pPr algn="ctr" rtl="1"/>
                      <a:r>
                        <a:rPr lang="ar-SA" baseline="0" dirty="0" smtClean="0"/>
                        <a:t>15000                                 بضاعة 1/1</a:t>
                      </a:r>
                    </a:p>
                  </a:txBody>
                  <a:tcPr/>
                </a:tc>
                <a:tc>
                  <a:txBody>
                    <a:bodyPr/>
                    <a:lstStyle/>
                    <a:p>
                      <a:pPr algn="ctr" rtl="1"/>
                      <a:r>
                        <a:rPr lang="ar-SA" dirty="0" smtClean="0"/>
                        <a:t>36000            </a:t>
                      </a:r>
                      <a:r>
                        <a:rPr lang="ar-SA" baseline="0" dirty="0" smtClean="0"/>
                        <a:t>                       المبيعات</a:t>
                      </a:r>
                    </a:p>
                    <a:p>
                      <a:pPr algn="r" rtl="1"/>
                      <a:r>
                        <a:rPr lang="ar-SA" baseline="0" dirty="0" smtClean="0"/>
                        <a:t>8000                       الخصم المكتسب </a:t>
                      </a:r>
                    </a:p>
                    <a:p>
                      <a:pPr algn="ctr" rtl="1"/>
                      <a:r>
                        <a:rPr lang="ar-SA" baseline="0" dirty="0" smtClean="0"/>
                        <a:t>3000                     مردودات المشتريات</a:t>
                      </a:r>
                    </a:p>
                    <a:p>
                      <a:pPr algn="ctr" rtl="1"/>
                      <a:r>
                        <a:rPr lang="ar-SA" baseline="0" dirty="0" smtClean="0"/>
                        <a:t>18000                             بضاعة  31/12 </a:t>
                      </a:r>
                      <a:endParaRPr lang="ar-SA" dirty="0" smtClean="0"/>
                    </a:p>
                  </a:txBody>
                  <a:tcPr/>
                </a:tc>
              </a:tr>
              <a:tr h="370840">
                <a:tc>
                  <a:txBody>
                    <a:bodyPr/>
                    <a:lstStyle/>
                    <a:p>
                      <a:pPr algn="ctr" rtl="1"/>
                      <a:r>
                        <a:rPr lang="ar-SA" dirty="0" smtClean="0"/>
                        <a:t>المجموع : 52000</a:t>
                      </a:r>
                    </a:p>
                    <a:p>
                      <a:pPr algn="ctr" rtl="1"/>
                      <a:r>
                        <a:rPr lang="ar-SA" dirty="0" smtClean="0"/>
                        <a:t>مجمل الربح 13000 </a:t>
                      </a:r>
                    </a:p>
                    <a:p>
                      <a:pPr algn="ctr" rtl="1"/>
                      <a:endParaRPr lang="ar-SA" dirty="0"/>
                    </a:p>
                  </a:txBody>
                  <a:tcPr/>
                </a:tc>
                <a:tc>
                  <a:txBody>
                    <a:bodyPr/>
                    <a:lstStyle/>
                    <a:p>
                      <a:pPr algn="ctr" rtl="1"/>
                      <a:r>
                        <a:rPr lang="ar-SA" dirty="0" smtClean="0"/>
                        <a:t>المجموع : 65000</a:t>
                      </a:r>
                      <a:endParaRPr lang="ar-SA" dirty="0"/>
                    </a:p>
                  </a:txBody>
                  <a:tcPr/>
                </a:tc>
              </a:tr>
            </a:tbl>
          </a:graphicData>
        </a:graphic>
      </p:graphicFrame>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56376" y="5301208"/>
            <a:ext cx="609600" cy="609600"/>
          </a:xfrm>
          <a:prstGeom prst="rect">
            <a:avLst/>
          </a:prstGeom>
        </p:spPr>
      </p:pic>
    </p:spTree>
    <p:extLst>
      <p:ext uri="{BB962C8B-B14F-4D97-AF65-F5344CB8AC3E}">
        <p14:creationId xmlns:p14="http://schemas.microsoft.com/office/powerpoint/2010/main" val="40261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9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546</Words>
  <Application>Microsoft Office PowerPoint</Application>
  <PresentationFormat>عرض على الشاشة (3:4)‏</PresentationFormat>
  <Paragraphs>128</Paragraphs>
  <Slides>12</Slides>
  <Notes>1</Notes>
  <HiddenSlides>0</HiddenSlides>
  <MMClips>12</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كلية المستقبل الجامعة قسم ادارة الاعمال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42</cp:revision>
  <dcterms:created xsi:type="dcterms:W3CDTF">2020-03-24T09:14:52Z</dcterms:created>
  <dcterms:modified xsi:type="dcterms:W3CDTF">2020-05-16T10:52:30Z</dcterms:modified>
</cp:coreProperties>
</file>