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5" r:id="rId2"/>
    <p:sldId id="266" r:id="rId3"/>
    <p:sldId id="267" r:id="rId4"/>
    <p:sldId id="268" r:id="rId5"/>
    <p:sldId id="269" r:id="rId6"/>
    <p:sldId id="270" r:id="rId7"/>
    <p:sldId id="271" r:id="rId8"/>
    <p:sldId id="272" r:id="rId9"/>
    <p:sldId id="273" r:id="rId10"/>
    <p:sldId id="274"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03/02/1442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03/02/1442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03/02/1442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03/02/1442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عنوان المحاضرة</a:t>
            </a:r>
            <a:endParaRPr lang="ar-IQ" b="1"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algn="ctr"/>
            <a:r>
              <a:rPr lang="ar-IQ" sz="5400" b="1" dirty="0" smtClean="0"/>
              <a:t>التكليف بالحضور</a:t>
            </a:r>
          </a:p>
          <a:p>
            <a:pPr algn="ctr"/>
            <a:r>
              <a:rPr lang="ar-IQ" sz="5400" b="1" dirty="0" smtClean="0"/>
              <a:t>( الاستقدام )</a:t>
            </a:r>
          </a:p>
          <a:p>
            <a:pPr algn="ctr"/>
            <a:endParaRPr lang="ar-IQ" sz="5400" b="1" dirty="0"/>
          </a:p>
          <a:p>
            <a:r>
              <a:rPr lang="ar-IQ" sz="5400" b="1" dirty="0" smtClean="0">
                <a:solidFill>
                  <a:srgbClr val="FF0000"/>
                </a:solidFill>
              </a:rPr>
              <a:t>اسم المحاضر</a:t>
            </a:r>
          </a:p>
          <a:p>
            <a:r>
              <a:rPr lang="ar-IQ" sz="5400" b="1" dirty="0" smtClean="0"/>
              <a:t>اسامه غسان سليم </a:t>
            </a:r>
          </a:p>
        </p:txBody>
      </p:sp>
    </p:spTree>
    <p:extLst>
      <p:ext uri="{BB962C8B-B14F-4D97-AF65-F5344CB8AC3E}">
        <p14:creationId xmlns:p14="http://schemas.microsoft.com/office/powerpoint/2010/main" val="3372876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solidFill>
                  <a:srgbClr val="FF0000"/>
                </a:solidFill>
              </a:rPr>
              <a:t>قائمة المراجع</a:t>
            </a:r>
            <a:endParaRPr lang="ar-IQ" dirty="0"/>
          </a:p>
        </p:txBody>
      </p:sp>
      <p:sp>
        <p:nvSpPr>
          <p:cNvPr id="3" name="عنصر نائب للمحتوى 2"/>
          <p:cNvSpPr>
            <a:spLocks noGrp="1"/>
          </p:cNvSpPr>
          <p:nvPr>
            <p:ph idx="1"/>
          </p:nvPr>
        </p:nvSpPr>
        <p:spPr/>
        <p:txBody>
          <a:bodyPr>
            <a:noAutofit/>
          </a:bodyPr>
          <a:lstStyle/>
          <a:p>
            <a:pPr marL="0" indent="0" algn="just">
              <a:buNone/>
            </a:pPr>
            <a:r>
              <a:rPr lang="ar-IQ" sz="1800" dirty="0"/>
              <a:t>د. براء منذر كمال عبد اللطيف ، شرح قانون أصول المحاكمات الجزائية ، ط 5 ، مطبعة يا دكار ، سليمانية ، 2016 .</a:t>
            </a:r>
          </a:p>
          <a:p>
            <a:pPr marL="0" indent="0" algn="just">
              <a:buNone/>
            </a:pPr>
            <a:r>
              <a:rPr lang="ar-IQ" sz="1800" dirty="0"/>
              <a:t>سعيد حسب الله ، شرح قانون اصول المحاكمات الجزائية ، دار الحكمة ، الموصل ، 1990 </a:t>
            </a:r>
            <a:r>
              <a:rPr lang="ar-IQ" sz="1800" dirty="0" smtClean="0"/>
              <a:t>.</a:t>
            </a:r>
          </a:p>
          <a:p>
            <a:pPr marL="0" indent="0" algn="just">
              <a:buNone/>
            </a:pPr>
            <a:r>
              <a:rPr lang="ar-IQ" sz="1800" dirty="0"/>
              <a:t>د. سليم إبراهيم حربة و عبد الامير </a:t>
            </a:r>
            <a:r>
              <a:rPr lang="ar-IQ" sz="1800" dirty="0" err="1"/>
              <a:t>العكيلي</a:t>
            </a:r>
            <a:r>
              <a:rPr lang="ar-IQ" sz="1800" dirty="0"/>
              <a:t> ، شرح قانون أصول المحاكمات الجزائية ، المكتبة القانونية ، بغداد ، 2008 .</a:t>
            </a:r>
          </a:p>
          <a:p>
            <a:pPr marL="0" indent="0" algn="just">
              <a:buNone/>
            </a:pPr>
            <a:r>
              <a:rPr lang="ar-IQ" sz="1800" dirty="0"/>
              <a:t>د. سليم إبراهيم حربة و عبد الامير </a:t>
            </a:r>
            <a:r>
              <a:rPr lang="ar-IQ" sz="1800" dirty="0" err="1"/>
              <a:t>العكيلي</a:t>
            </a:r>
            <a:r>
              <a:rPr lang="ar-IQ" sz="1800" dirty="0"/>
              <a:t> ، شرح قانون أصول المحاكمات الجزائية ، المكتبة القانونية ، بغداد ، 2008 .</a:t>
            </a:r>
          </a:p>
          <a:p>
            <a:pPr marL="0" indent="0" algn="just">
              <a:buNone/>
            </a:pPr>
            <a:r>
              <a:rPr lang="ar-IQ" sz="1800" dirty="0"/>
              <a:t>د. فخري عبد الرزاق الحديثي ، شرح قانون أصول المحاكمات الجزائية ، دار السنهوري ، بيروت ، 2016 .</a:t>
            </a:r>
          </a:p>
          <a:p>
            <a:pPr marL="0" indent="0" algn="just">
              <a:buNone/>
            </a:pPr>
            <a:r>
              <a:rPr lang="ar-IQ" sz="1800" dirty="0"/>
              <a:t>د. وعدي سليمان </a:t>
            </a:r>
            <a:r>
              <a:rPr lang="ar-IQ" sz="1800" dirty="0" err="1"/>
              <a:t>المزوري</a:t>
            </a:r>
            <a:r>
              <a:rPr lang="ar-IQ" sz="1800" dirty="0"/>
              <a:t> ، شرح قانون أصول المحاكمات الجزائية ، ط 2 ، أربيل ، 2015 .</a:t>
            </a:r>
          </a:p>
          <a:p>
            <a:pPr marL="0" indent="0" algn="just">
              <a:buNone/>
            </a:pPr>
            <a:r>
              <a:rPr lang="ar-IQ" sz="1800" dirty="0"/>
              <a:t>عبد السلام موعد الاعرجي ، شرح قانون أصول المحاكمات الجزائية ، ط 1 ، المكتبة القانونية ، بغداد ، 2020 .</a:t>
            </a:r>
          </a:p>
          <a:p>
            <a:pPr marL="0" indent="0" algn="just">
              <a:buNone/>
            </a:pPr>
            <a:r>
              <a:rPr lang="ar-IQ" sz="1800" dirty="0"/>
              <a:t>قيس لطيف التميمي ، شرح قانون أصول المحاكمات الجزائية ، دار السنهوري ، بيروت ، 2020 .</a:t>
            </a:r>
          </a:p>
          <a:p>
            <a:pPr marL="0" indent="0" algn="just">
              <a:buNone/>
            </a:pPr>
            <a:r>
              <a:rPr lang="ar-IQ" sz="1800" dirty="0"/>
              <a:t>قانون أصول المحاكمات الجزائية رقم 23 لسنة 1971 .</a:t>
            </a:r>
          </a:p>
          <a:p>
            <a:pPr marL="0" indent="0" algn="just">
              <a:buNone/>
            </a:pPr>
            <a:endParaRPr lang="ar-IQ" sz="1800" dirty="0"/>
          </a:p>
          <a:p>
            <a:pPr marL="0" indent="0">
              <a:buNone/>
            </a:pPr>
            <a:endParaRPr lang="ar-IQ" sz="1800" dirty="0"/>
          </a:p>
        </p:txBody>
      </p:sp>
      <p:sp>
        <p:nvSpPr>
          <p:cNvPr id="4" name="مستطيل 3"/>
          <p:cNvSpPr/>
          <p:nvPr/>
        </p:nvSpPr>
        <p:spPr>
          <a:xfrm>
            <a:off x="1547664" y="1700808"/>
            <a:ext cx="6840760" cy="400110"/>
          </a:xfrm>
          <a:prstGeom prst="rect">
            <a:avLst/>
          </a:prstGeom>
        </p:spPr>
        <p:txBody>
          <a:bodyPr wrap="square">
            <a:spAutoFit/>
          </a:bodyPr>
          <a:lstStyle/>
          <a:p>
            <a:pPr algn="just"/>
            <a:endParaRPr lang="ar-IQ" sz="2000" dirty="0"/>
          </a:p>
        </p:txBody>
      </p:sp>
    </p:spTree>
    <p:extLst>
      <p:ext uri="{BB962C8B-B14F-4D97-AF65-F5344CB8AC3E}">
        <p14:creationId xmlns:p14="http://schemas.microsoft.com/office/powerpoint/2010/main" val="3707337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المحتويات</a:t>
            </a:r>
            <a:endParaRPr lang="ar-IQ" dirty="0"/>
          </a:p>
        </p:txBody>
      </p:sp>
      <p:sp>
        <p:nvSpPr>
          <p:cNvPr id="3" name="عنصر نائب للمحتوى 2"/>
          <p:cNvSpPr>
            <a:spLocks noGrp="1"/>
          </p:cNvSpPr>
          <p:nvPr>
            <p:ph idx="1"/>
          </p:nvPr>
        </p:nvSpPr>
        <p:spPr/>
        <p:txBody>
          <a:bodyPr/>
          <a:lstStyle/>
          <a:p>
            <a:r>
              <a:rPr lang="ar-IQ" dirty="0" smtClean="0"/>
              <a:t>تعريف التكليف بالحضور</a:t>
            </a:r>
          </a:p>
          <a:p>
            <a:r>
              <a:rPr lang="ar-IQ" dirty="0" smtClean="0"/>
              <a:t>الجهة المختصة بإصدار التكليف بالحضور</a:t>
            </a:r>
          </a:p>
          <a:p>
            <a:r>
              <a:rPr lang="ar-IQ" dirty="0" smtClean="0"/>
              <a:t>الجرائم التي يتم فيها التكليف بالحضور</a:t>
            </a:r>
          </a:p>
          <a:p>
            <a:r>
              <a:rPr lang="ar-IQ" dirty="0" smtClean="0"/>
              <a:t>البيانات التي تشتمل عليها ورقة التكليف بالحضور</a:t>
            </a:r>
          </a:p>
          <a:p>
            <a:r>
              <a:rPr lang="ar-IQ" dirty="0" smtClean="0"/>
              <a:t>إجراءات تبليغ المكلف بالحضور</a:t>
            </a:r>
          </a:p>
          <a:p>
            <a:endParaRPr lang="ar-IQ" dirty="0" smtClean="0"/>
          </a:p>
          <a:p>
            <a:endParaRPr lang="ar-IQ" dirty="0"/>
          </a:p>
        </p:txBody>
      </p:sp>
    </p:spTree>
    <p:extLst>
      <p:ext uri="{BB962C8B-B14F-4D97-AF65-F5344CB8AC3E}">
        <p14:creationId xmlns:p14="http://schemas.microsoft.com/office/powerpoint/2010/main" val="2369030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smtClean="0">
                <a:solidFill>
                  <a:srgbClr val="FF0000"/>
                </a:solidFill>
              </a:rPr>
              <a:t>تعريف التكليف بالحضور</a:t>
            </a:r>
            <a:endParaRPr lang="ar-IQ" b="1" dirty="0">
              <a:solidFill>
                <a:srgbClr val="FF0000"/>
              </a:solidFill>
            </a:endParaRPr>
          </a:p>
        </p:txBody>
      </p:sp>
      <p:sp>
        <p:nvSpPr>
          <p:cNvPr id="3" name="عنصر نائب للمحتوى 2"/>
          <p:cNvSpPr>
            <a:spLocks noGrp="1"/>
          </p:cNvSpPr>
          <p:nvPr>
            <p:ph idx="1"/>
          </p:nvPr>
        </p:nvSpPr>
        <p:spPr/>
        <p:txBody>
          <a:bodyPr>
            <a:normAutofit/>
          </a:bodyPr>
          <a:lstStyle/>
          <a:p>
            <a:pPr algn="just">
              <a:lnSpc>
                <a:spcPct val="150000"/>
              </a:lnSpc>
            </a:pPr>
            <a:r>
              <a:rPr lang="ar-IQ" sz="3600" b="1" dirty="0" smtClean="0">
                <a:solidFill>
                  <a:srgbClr val="FF0000"/>
                </a:solidFill>
              </a:rPr>
              <a:t>التكليف بالحضور : </a:t>
            </a:r>
            <a:r>
              <a:rPr lang="ar-IQ" sz="3600" b="1" dirty="0" smtClean="0"/>
              <a:t>هو من إجراءات التحقيق يأمر بمقتضاه القائم بالتحقيق المتهم أو الشاهد أو أي شخص له علاقة بالتحقيق الجاري بصدد قضية معينة للحضور امامه في زمان ومكان </a:t>
            </a:r>
            <a:r>
              <a:rPr lang="ar-IQ" sz="3600" b="1" dirty="0" err="1" smtClean="0"/>
              <a:t>معينيين</a:t>
            </a:r>
            <a:r>
              <a:rPr lang="ar-IQ" sz="3600" b="1" dirty="0" smtClean="0"/>
              <a:t> ولأمور تتعلق بالتحقيق .</a:t>
            </a:r>
            <a:endParaRPr lang="ar-IQ" sz="3600" b="1" dirty="0"/>
          </a:p>
        </p:txBody>
      </p:sp>
    </p:spTree>
    <p:extLst>
      <p:ext uri="{BB962C8B-B14F-4D97-AF65-F5344CB8AC3E}">
        <p14:creationId xmlns:p14="http://schemas.microsoft.com/office/powerpoint/2010/main" val="2901277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764704"/>
            <a:ext cx="8229600" cy="576064"/>
          </a:xfrm>
        </p:spPr>
        <p:txBody>
          <a:bodyPr>
            <a:normAutofit fontScale="90000"/>
          </a:bodyPr>
          <a:lstStyle/>
          <a:p>
            <a:pPr algn="r"/>
            <a:r>
              <a:rPr lang="ar-IQ" b="1" dirty="0">
                <a:solidFill>
                  <a:srgbClr val="FF0000"/>
                </a:solidFill>
              </a:rPr>
              <a:t>الجهة المختصة بإصدار التكليف بالحضور</a:t>
            </a:r>
            <a:r>
              <a:rPr lang="ar-IQ" dirty="0"/>
              <a:t/>
            </a:r>
            <a:br>
              <a:rPr lang="ar-IQ" dirty="0"/>
            </a:br>
            <a:endParaRPr lang="ar-IQ" dirty="0"/>
          </a:p>
        </p:txBody>
      </p:sp>
      <p:sp>
        <p:nvSpPr>
          <p:cNvPr id="3" name="عنصر نائب للمحتوى 2"/>
          <p:cNvSpPr>
            <a:spLocks noGrp="1"/>
          </p:cNvSpPr>
          <p:nvPr>
            <p:ph idx="1"/>
          </p:nvPr>
        </p:nvSpPr>
        <p:spPr/>
        <p:txBody>
          <a:bodyPr>
            <a:normAutofit lnSpcReduction="10000"/>
          </a:bodyPr>
          <a:lstStyle/>
          <a:p>
            <a:pPr algn="just">
              <a:lnSpc>
                <a:spcPct val="150000"/>
              </a:lnSpc>
            </a:pPr>
            <a:r>
              <a:rPr lang="ar-IQ" sz="4000" dirty="0" smtClean="0"/>
              <a:t>حددت </a:t>
            </a:r>
            <a:r>
              <a:rPr lang="ar-IQ" sz="4000" smtClean="0"/>
              <a:t>المادة (87) </a:t>
            </a:r>
            <a:r>
              <a:rPr lang="ar-IQ" sz="4000" dirty="0" smtClean="0"/>
              <a:t>من قانون أصول المحاكمات الجزائية الى الجهة المختصة بإصدار التكليف بالحضور ب محكمة الموضوع أو قاضي التحقيق أو المحقق أو المسؤول في مركز الشرطة .  </a:t>
            </a:r>
            <a:endParaRPr lang="ar-IQ" sz="4000" dirty="0"/>
          </a:p>
        </p:txBody>
      </p:sp>
    </p:spTree>
    <p:extLst>
      <p:ext uri="{BB962C8B-B14F-4D97-AF65-F5344CB8AC3E}">
        <p14:creationId xmlns:p14="http://schemas.microsoft.com/office/powerpoint/2010/main" val="2676574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الجرائم التي يتم فيها التكليف بالحضور</a:t>
            </a:r>
            <a:endParaRPr lang="ar-IQ" b="1"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lvl="0" algn="just">
              <a:lnSpc>
                <a:spcPct val="150000"/>
              </a:lnSpc>
            </a:pPr>
            <a:r>
              <a:rPr lang="ar-IQ" b="1" dirty="0"/>
              <a:t>جميع الجرائم ماعدا المعاقب عليها بالإعدام او السجن المؤبد </a:t>
            </a:r>
            <a:r>
              <a:rPr lang="ar-IQ" b="1" dirty="0" smtClean="0"/>
              <a:t>.</a:t>
            </a:r>
          </a:p>
          <a:p>
            <a:pPr algn="just">
              <a:lnSpc>
                <a:spcPct val="150000"/>
              </a:lnSpc>
            </a:pPr>
            <a:r>
              <a:rPr lang="ar-IQ" b="1" dirty="0"/>
              <a:t>يجوز اصدار امر التكليف بالحضور </a:t>
            </a:r>
            <a:r>
              <a:rPr lang="ar-IQ" b="1" dirty="0" smtClean="0"/>
              <a:t>في الجرائم المعاقب عليها بالحبس مدة </a:t>
            </a:r>
            <a:r>
              <a:rPr lang="ar-IQ" b="1" dirty="0"/>
              <a:t>تزيد على السنة</a:t>
            </a:r>
            <a:r>
              <a:rPr lang="ar-IQ" dirty="0"/>
              <a:t> </a:t>
            </a:r>
            <a:r>
              <a:rPr lang="ar-IQ" dirty="0" smtClean="0"/>
              <a:t>.</a:t>
            </a:r>
            <a:endParaRPr lang="en-US" dirty="0"/>
          </a:p>
          <a:p>
            <a:pPr lvl="0" algn="just">
              <a:lnSpc>
                <a:spcPct val="150000"/>
              </a:lnSpc>
            </a:pPr>
            <a:r>
              <a:rPr lang="ar-IQ" b="1" dirty="0" smtClean="0"/>
              <a:t>الا </a:t>
            </a:r>
            <a:r>
              <a:rPr lang="ar-IQ" b="1" dirty="0"/>
              <a:t>ان العادة جرت ان امر التكليف بالحضور يصدر في الجرائم المعاقب عليها بالحبس مدة </a:t>
            </a:r>
            <a:r>
              <a:rPr lang="ar-IQ" b="1" dirty="0" smtClean="0"/>
              <a:t>سنة </a:t>
            </a:r>
            <a:r>
              <a:rPr lang="ar-IQ" b="1" dirty="0"/>
              <a:t>فما دون </a:t>
            </a:r>
            <a:r>
              <a:rPr lang="ar-IQ" b="1" dirty="0" smtClean="0"/>
              <a:t>.</a:t>
            </a:r>
            <a:endParaRPr lang="en-US" dirty="0"/>
          </a:p>
        </p:txBody>
      </p:sp>
    </p:spTree>
    <p:extLst>
      <p:ext uri="{BB962C8B-B14F-4D97-AF65-F5344CB8AC3E}">
        <p14:creationId xmlns:p14="http://schemas.microsoft.com/office/powerpoint/2010/main" val="2500818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solidFill>
                  <a:srgbClr val="FF0000"/>
                </a:solidFill>
              </a:rPr>
              <a:t>البيانات التي تشتمل عليها ورقة التكليف بالحضور</a:t>
            </a:r>
            <a:endParaRPr lang="ar-IQ" b="1" dirty="0">
              <a:solidFill>
                <a:srgbClr val="FF0000"/>
              </a:solidFill>
            </a:endParaRPr>
          </a:p>
        </p:txBody>
      </p:sp>
      <p:sp>
        <p:nvSpPr>
          <p:cNvPr id="3" name="عنصر نائب للمحتوى 2"/>
          <p:cNvSpPr>
            <a:spLocks noGrp="1"/>
          </p:cNvSpPr>
          <p:nvPr>
            <p:ph idx="1"/>
          </p:nvPr>
        </p:nvSpPr>
        <p:spPr/>
        <p:txBody>
          <a:bodyPr/>
          <a:lstStyle/>
          <a:p>
            <a:pPr lvl="0" algn="just">
              <a:lnSpc>
                <a:spcPct val="150000"/>
              </a:lnSpc>
            </a:pPr>
            <a:r>
              <a:rPr lang="ar-IQ" b="1" dirty="0"/>
              <a:t>اسم المكلف بالحضور وشهرته ومحل اقامته .</a:t>
            </a:r>
            <a:endParaRPr lang="en-US" dirty="0"/>
          </a:p>
          <a:p>
            <a:pPr lvl="0" algn="just">
              <a:lnSpc>
                <a:spcPct val="150000"/>
              </a:lnSpc>
            </a:pPr>
            <a:r>
              <a:rPr lang="ar-IQ" b="1" dirty="0"/>
              <a:t>المكان والزمان الذي يحضر فيه .</a:t>
            </a:r>
            <a:endParaRPr lang="en-US" dirty="0"/>
          </a:p>
          <a:p>
            <a:pPr lvl="0" algn="just">
              <a:lnSpc>
                <a:spcPct val="150000"/>
              </a:lnSpc>
            </a:pPr>
            <a:r>
              <a:rPr lang="ar-IQ" b="1" dirty="0"/>
              <a:t>الجهة التي اصدرت الامر .</a:t>
            </a:r>
            <a:endParaRPr lang="en-US" dirty="0"/>
          </a:p>
          <a:p>
            <a:pPr algn="just">
              <a:lnSpc>
                <a:spcPct val="150000"/>
              </a:lnSpc>
            </a:pPr>
            <a:r>
              <a:rPr lang="ar-IQ" b="1" dirty="0"/>
              <a:t>نوع الجريمة والمادة القانونية المنطبقة عليه .</a:t>
            </a:r>
            <a:endParaRPr lang="ar-IQ" dirty="0"/>
          </a:p>
        </p:txBody>
      </p:sp>
    </p:spTree>
    <p:extLst>
      <p:ext uri="{BB962C8B-B14F-4D97-AF65-F5344CB8AC3E}">
        <p14:creationId xmlns:p14="http://schemas.microsoft.com/office/powerpoint/2010/main" val="986229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نموذج ورقة تكليف بالحضور</a:t>
            </a:r>
            <a:endParaRPr lang="ar-IQ" b="1" dirty="0"/>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347864" y="1844824"/>
            <a:ext cx="3826485" cy="4176464"/>
          </a:xfrm>
        </p:spPr>
      </p:pic>
    </p:spTree>
    <p:extLst>
      <p:ext uri="{BB962C8B-B14F-4D97-AF65-F5344CB8AC3E}">
        <p14:creationId xmlns:p14="http://schemas.microsoft.com/office/powerpoint/2010/main" val="2794138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إجراءات تبليغ المكلف بالحضور</a:t>
            </a:r>
            <a:endParaRPr lang="ar-IQ" b="1"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lvl="0" algn="just"/>
            <a:r>
              <a:rPr lang="ar-IQ" sz="2400" b="1" dirty="0"/>
              <a:t>تحرر ورقة تبليغ بالحضور نسختين تسلم النسخة الاولى الى المكلف بالحضور ويوقع عليها والثانية تعاد الى الجهة التي اصدرت ورقة التكليف بالحضور . </a:t>
            </a:r>
            <a:endParaRPr lang="en-US" sz="2400" dirty="0"/>
          </a:p>
          <a:p>
            <a:pPr lvl="0" algn="just"/>
            <a:r>
              <a:rPr lang="ar-IQ" sz="2400" b="1" dirty="0"/>
              <a:t>يدون القائم بالتبليغ تاريخ وساعة اجراء التبليغ ومن ثم يوقع على الورقة .</a:t>
            </a:r>
            <a:endParaRPr lang="en-US" sz="2400" dirty="0"/>
          </a:p>
          <a:p>
            <a:pPr lvl="0" algn="just"/>
            <a:r>
              <a:rPr lang="ar-IQ" sz="2400" b="1" dirty="0"/>
              <a:t>في حالة امتناع المكلف بالحضور على تسلم الورقة او يكون غير قادر على التوقيع يقوم المكلف بالتبليغ وبحضور شاهدين افهام المكلف بمضمون الورقة ويترك له نسخة على ان يشرح ذلك على نسختين ويوقعها مع الشاهدين .</a:t>
            </a:r>
            <a:endParaRPr lang="en-US" sz="2400" dirty="0"/>
          </a:p>
          <a:p>
            <a:pPr lvl="0" algn="just"/>
            <a:r>
              <a:rPr lang="ar-IQ" sz="2400" b="1" dirty="0"/>
              <a:t>في حالة عدم الحضور وكان لديه عذر مشروع يصدر امر تكليف اخر </a:t>
            </a:r>
            <a:r>
              <a:rPr lang="ar-IQ" sz="2400" b="1" dirty="0" smtClean="0"/>
              <a:t>بالحضور.</a:t>
            </a:r>
            <a:endParaRPr lang="en-US" sz="2400" dirty="0"/>
          </a:p>
          <a:p>
            <a:pPr lvl="0" algn="just"/>
            <a:r>
              <a:rPr lang="ar-IQ" sz="2400" b="1" dirty="0"/>
              <a:t>في حالة عدم حضوره رغم تكليفه مرتين يصدر امر قبض بحقه .</a:t>
            </a:r>
            <a:endParaRPr lang="en-US" sz="2400" dirty="0"/>
          </a:p>
          <a:p>
            <a:pPr lvl="0" algn="just"/>
            <a:r>
              <a:rPr lang="ar-IQ" sz="2400" b="1" dirty="0"/>
              <a:t>اذا كان المكلف بالحضور موظف يتم تبليغه عن طريق دائرته .</a:t>
            </a:r>
            <a:endParaRPr lang="en-US" sz="2400" dirty="0"/>
          </a:p>
          <a:p>
            <a:pPr algn="just"/>
            <a:r>
              <a:rPr lang="ar-IQ" sz="2400" b="1" dirty="0"/>
              <a:t>اذا كان المكلف بالحضور شخص معنوي يتم تبليغ المسؤول عنه في مركز عمله او في منزله </a:t>
            </a:r>
            <a:r>
              <a:rPr lang="ar-IQ" sz="2400" b="1" dirty="0"/>
              <a:t>.</a:t>
            </a:r>
            <a:endParaRPr lang="ar-IQ" sz="2400" dirty="0"/>
          </a:p>
        </p:txBody>
      </p:sp>
    </p:spTree>
    <p:extLst>
      <p:ext uri="{BB962C8B-B14F-4D97-AF65-F5344CB8AC3E}">
        <p14:creationId xmlns:p14="http://schemas.microsoft.com/office/powerpoint/2010/main" val="2344302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lvl="0" algn="just"/>
            <a:r>
              <a:rPr lang="ar-IQ" sz="2400" b="1" dirty="0"/>
              <a:t>يجوز تسليم ورقة التبليغ الى زوجة المكلف بالحضور او اولاده او اقاربه او الساكنين معه او من يعملون بخدمته .</a:t>
            </a:r>
            <a:endParaRPr lang="en-US" sz="2400" dirty="0"/>
          </a:p>
          <a:p>
            <a:pPr lvl="0" algn="just"/>
            <a:r>
              <a:rPr lang="ar-IQ" sz="2400" b="1" dirty="0"/>
              <a:t>في حالة امتناع المكلف بالحضور او من ينوب عنه استلام الورقة يوقع عليها ويلصقها في الباب .</a:t>
            </a:r>
            <a:endParaRPr lang="en-US" sz="2400" dirty="0"/>
          </a:p>
          <a:p>
            <a:pPr lvl="0" algn="just"/>
            <a:r>
              <a:rPr lang="ar-IQ" sz="2400" b="1" dirty="0"/>
              <a:t>اذا كان الشخص المراد تبليغه خارج القطر فيتبع ما يلي :</a:t>
            </a:r>
            <a:endParaRPr lang="en-US" sz="2400" dirty="0"/>
          </a:p>
          <a:p>
            <a:pPr lvl="0" algn="just"/>
            <a:r>
              <a:rPr lang="ar-IQ" sz="2400" b="1" dirty="0"/>
              <a:t>اذا كان الشخص المراد تبليغه عراقيا او اجنبياً مقيم خارج العراق فيجري تبليغه عن طريق البريد المسجل او بواسطة اتفاقية التعاون القضائي ان وجدت .</a:t>
            </a:r>
            <a:endParaRPr lang="en-US" sz="2400" dirty="0"/>
          </a:p>
          <a:p>
            <a:pPr lvl="0" algn="just"/>
            <a:r>
              <a:rPr lang="ar-IQ" sz="2400" b="1" dirty="0"/>
              <a:t>اذا كان الشخص المراد تبليغه عراقياً او اجنبي من العاملين في السفارات او القنصليات فيتم تبليغه عن طريق وزارة الخارجية .</a:t>
            </a:r>
            <a:endParaRPr lang="en-US" sz="2400" dirty="0"/>
          </a:p>
          <a:p>
            <a:pPr lvl="0" algn="just"/>
            <a:r>
              <a:rPr lang="ar-IQ" sz="2400" b="1" dirty="0"/>
              <a:t>ان يتم التبليغ لمدة لا تقل عن (15) يوم ولا تزيد عن (45) يوم قبل يوم المرافعة او المحاكمة .</a:t>
            </a:r>
            <a:endParaRPr lang="en-US" sz="2400" dirty="0"/>
          </a:p>
          <a:p>
            <a:pPr algn="just"/>
            <a:endParaRPr lang="ar-IQ" sz="2400" dirty="0"/>
          </a:p>
        </p:txBody>
      </p:sp>
    </p:spTree>
    <p:extLst>
      <p:ext uri="{BB962C8B-B14F-4D97-AF65-F5344CB8AC3E}">
        <p14:creationId xmlns:p14="http://schemas.microsoft.com/office/powerpoint/2010/main" val="4202875508"/>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620</Words>
  <Application>Microsoft Office PowerPoint</Application>
  <PresentationFormat>عرض على الشاشة (3:4)‏</PresentationFormat>
  <Paragraphs>50</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عنوان المحاضرة</vt:lpstr>
      <vt:lpstr>المحتويات</vt:lpstr>
      <vt:lpstr>تعريف التكليف بالحضور</vt:lpstr>
      <vt:lpstr>الجهة المختصة بإصدار التكليف بالحضور </vt:lpstr>
      <vt:lpstr>الجرائم التي يتم فيها التكليف بالحضور</vt:lpstr>
      <vt:lpstr>البيانات التي تشتمل عليها ورقة التكليف بالحضور</vt:lpstr>
      <vt:lpstr>نموذج ورقة تكليف بالحضور</vt:lpstr>
      <vt:lpstr>إجراءات تبليغ المكلف بالحضور</vt:lpstr>
      <vt:lpstr>عرض تقديمي في PowerPoint</vt:lpstr>
      <vt:lpstr>قائمة المراجع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المحاضرة</dc:title>
  <dc:creator>alnaseem</dc:creator>
  <cp:lastModifiedBy>DR.Ahmed Saker 2O11</cp:lastModifiedBy>
  <cp:revision>14</cp:revision>
  <dcterms:created xsi:type="dcterms:W3CDTF">2020-09-19T09:33:30Z</dcterms:created>
  <dcterms:modified xsi:type="dcterms:W3CDTF">2020-09-20T15:48:46Z</dcterms:modified>
</cp:coreProperties>
</file>