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12/10/41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12/10/41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1844825"/>
            <a:ext cx="8712968" cy="4896544"/>
          </a:xfrm>
        </p:spPr>
        <p:txBody>
          <a:bodyPr/>
          <a:lstStyle/>
          <a:p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محاسبة مالية / 2</a:t>
            </a:r>
          </a:p>
          <a:p>
            <a:endParaRPr lang="ar-SA" sz="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SA" sz="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SA" sz="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SA" sz="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sz="60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المسحوبات الشخصية   </a:t>
            </a:r>
          </a:p>
          <a:p>
            <a:endParaRPr lang="ar-SA" sz="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ar-SA" sz="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/>
            <a:endParaRPr lang="ar-SA" sz="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/>
            <a:endParaRPr lang="ar-SA" sz="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/>
            <a:endParaRPr lang="ar-SA" sz="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/>
            <a:endParaRPr lang="ar-SA" sz="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/>
            <a:endParaRPr lang="ar-SA" sz="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l"/>
            <a:r>
              <a:rPr lang="ar-SA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م.م سجى ناجح كريم </a:t>
            </a:r>
          </a:p>
          <a:p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1470025"/>
          </a:xfrm>
        </p:spPr>
        <p:txBody>
          <a:bodyPr/>
          <a:lstStyle/>
          <a:p>
            <a:r>
              <a:rPr lang="ar-SA" dirty="0">
                <a:solidFill>
                  <a:schemeClr val="tx1"/>
                </a:solidFill>
              </a:rPr>
              <a:t>كلية المستقبل الجامعة</a:t>
            </a:r>
            <a:br>
              <a:rPr lang="ar-SA" dirty="0">
                <a:solidFill>
                  <a:schemeClr val="tx1"/>
                </a:solidFill>
              </a:rPr>
            </a:br>
            <a:r>
              <a:rPr lang="ar-SA" dirty="0">
                <a:solidFill>
                  <a:schemeClr val="tx1"/>
                </a:solidFill>
              </a:rPr>
              <a:t>قسم ادارة الاعمال </a:t>
            </a:r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1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260648"/>
            <a:ext cx="9144000" cy="6696744"/>
          </a:xfrm>
        </p:spPr>
        <p:txBody>
          <a:bodyPr>
            <a:normAutofit lnSpcReduction="10000"/>
          </a:bodyPr>
          <a:lstStyle/>
          <a:p>
            <a:pPr marL="0" indent="0" algn="justLow">
              <a:buNone/>
            </a:pPr>
            <a:r>
              <a:rPr lang="ar-SA" b="1" dirty="0" smtClean="0">
                <a:solidFill>
                  <a:srgbClr val="FF0000"/>
                </a:solidFill>
              </a:rPr>
              <a:t>المسحوبات الشخصية : </a:t>
            </a:r>
            <a:r>
              <a:rPr lang="ar-SA" dirty="0" smtClean="0"/>
              <a:t>هي المبالغ التي يسحبها المالك او احد الشركاء  من خزينة المنشأة لاستخدامها في اغراضه الشخصية وفي هذه الحالة يجب فتح حساب يسمى حساب/ المسحوبات الشخصية وهي على عدة انواع:</a:t>
            </a:r>
          </a:p>
          <a:p>
            <a:pPr marL="0" indent="0">
              <a:buNone/>
            </a:pPr>
            <a:endParaRPr lang="ar-SA" dirty="0"/>
          </a:p>
          <a:p>
            <a:pPr marL="514350" indent="-514350" algn="justLow">
              <a:buAutoNum type="arabicPeriod"/>
            </a:pPr>
            <a:r>
              <a:rPr lang="ar-SA" b="1" dirty="0" smtClean="0">
                <a:solidFill>
                  <a:srgbClr val="FF0000"/>
                </a:solidFill>
              </a:rPr>
              <a:t>المسحوبات النقدية : </a:t>
            </a:r>
            <a:r>
              <a:rPr lang="ar-SA" dirty="0" smtClean="0"/>
              <a:t>أي يسحب المالك مبلغ نقدي لاستخدامه الشخصي وبالتالي يتم تسجيل القيد التالي :</a:t>
            </a:r>
          </a:p>
          <a:p>
            <a:pPr marL="0" indent="0">
              <a:buNone/>
            </a:pPr>
            <a:r>
              <a:rPr lang="ar-SA" dirty="0" smtClean="0"/>
              <a:t>                    من ح/ المسحوبات الشخصية</a:t>
            </a:r>
          </a:p>
          <a:p>
            <a:pPr marL="0" indent="0">
              <a:buNone/>
            </a:pPr>
            <a:r>
              <a:rPr lang="ar-SA" dirty="0" smtClean="0"/>
              <a:t>                       الى ح/ الصندوق او البنك</a:t>
            </a:r>
          </a:p>
          <a:p>
            <a:pPr marL="0" indent="0">
              <a:buNone/>
            </a:pPr>
            <a:r>
              <a:rPr lang="ar-SA" dirty="0"/>
              <a:t> </a:t>
            </a:r>
            <a:r>
              <a:rPr lang="ar-SA" dirty="0" smtClean="0"/>
              <a:t>                  ( سحب مبلغ نقدي) </a:t>
            </a:r>
            <a:endParaRPr lang="ar-SA" dirty="0"/>
          </a:p>
          <a:p>
            <a:pPr marL="0" indent="0" algn="justLow">
              <a:buNone/>
            </a:pPr>
            <a:r>
              <a:rPr lang="ar-SA" b="1" dirty="0">
                <a:solidFill>
                  <a:srgbClr val="FF0000"/>
                </a:solidFill>
              </a:rPr>
              <a:t>2</a:t>
            </a:r>
            <a:r>
              <a:rPr lang="ar-SA" b="1" dirty="0" smtClean="0">
                <a:solidFill>
                  <a:srgbClr val="FF0000"/>
                </a:solidFill>
              </a:rPr>
              <a:t>. مسحوبات بضاعة بسعر البيع : </a:t>
            </a:r>
            <a:r>
              <a:rPr lang="ar-SA" dirty="0" smtClean="0"/>
              <a:t>قد تكون المسحوبات الشخصية عبارة عن بضائع فاذا كانت البضاعة بسعر البيع يتم تسجيل القيد التالي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من ح/ المسحوبات الشخصية</a:t>
            </a:r>
          </a:p>
          <a:p>
            <a:pPr marL="0" indent="0">
              <a:buNone/>
            </a:pPr>
            <a:r>
              <a:rPr lang="ar-SA" dirty="0"/>
              <a:t> </a:t>
            </a:r>
            <a:r>
              <a:rPr lang="ar-SA" dirty="0" smtClean="0"/>
              <a:t> الى ح/ المبيعات </a:t>
            </a:r>
          </a:p>
          <a:p>
            <a:pPr marL="0" indent="0">
              <a:buNone/>
            </a:pPr>
            <a:r>
              <a:rPr lang="ar-SA" dirty="0" smtClean="0"/>
              <a:t>( سحب بضاعة بسعر البيع ) </a:t>
            </a:r>
            <a:endParaRPr lang="ar-SA" dirty="0"/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/>
          </a:bodyPr>
          <a:lstStyle/>
          <a:p>
            <a:pPr marL="0" indent="0" algn="justLow">
              <a:buNone/>
            </a:pPr>
            <a:r>
              <a:rPr lang="ar-SA" dirty="0" smtClean="0"/>
              <a:t>3</a:t>
            </a:r>
            <a:r>
              <a:rPr lang="ar-SA" b="1" dirty="0" smtClean="0">
                <a:solidFill>
                  <a:srgbClr val="FF0000"/>
                </a:solidFill>
              </a:rPr>
              <a:t>. مسحوبات بضاعة بسعر التكلفة : </a:t>
            </a:r>
            <a:r>
              <a:rPr lang="ar-SA" dirty="0" smtClean="0"/>
              <a:t>قد تكون المسحوبات الشخصية عبارة عن بضاعة فاذا كانت البضاعة بسعر التكلفة يتم تسجيل القيد التالي </a:t>
            </a:r>
          </a:p>
          <a:p>
            <a:pPr marL="0" indent="0" algn="justLow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من ح/ المسحوبات الشخصية</a:t>
            </a:r>
          </a:p>
          <a:p>
            <a:pPr marL="0" indent="0">
              <a:buNone/>
            </a:pPr>
            <a:r>
              <a:rPr lang="ar-SA" dirty="0" smtClean="0"/>
              <a:t>الى ح/ المشتريات </a:t>
            </a:r>
          </a:p>
          <a:p>
            <a:pPr marL="0" indent="0">
              <a:buNone/>
            </a:pPr>
            <a:r>
              <a:rPr lang="ar-SA" dirty="0" smtClean="0"/>
              <a:t>( سحب بضاعة بسعر التكلفة)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4</a:t>
            </a:r>
            <a:r>
              <a:rPr lang="ar-SA" b="1" dirty="0" smtClean="0">
                <a:solidFill>
                  <a:srgbClr val="FF0000"/>
                </a:solidFill>
              </a:rPr>
              <a:t>. مسحوبات اصول: </a:t>
            </a:r>
            <a:r>
              <a:rPr lang="ar-SA" dirty="0" smtClean="0"/>
              <a:t>قد تكون المسحوبات الشخصية عبارة عن اصول ثابتة مثلاً ( سيارة , الآلات , معدات وغيرها ) وبالتالي يتم تسجيل القيد التالي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من ح/ المسحوبات الشخصية </a:t>
            </a:r>
          </a:p>
          <a:p>
            <a:pPr marL="0" indent="0">
              <a:buNone/>
            </a:pPr>
            <a:r>
              <a:rPr lang="ar-SA" dirty="0"/>
              <a:t> </a:t>
            </a:r>
            <a:r>
              <a:rPr lang="ar-SA" dirty="0" smtClean="0"/>
              <a:t> الى ح/ الاصول ( يذكر نوع الاصل )</a:t>
            </a:r>
          </a:p>
          <a:p>
            <a:pPr marL="0" indent="0">
              <a:buNone/>
            </a:pPr>
            <a:r>
              <a:rPr lang="ar-SA" dirty="0" smtClean="0"/>
              <a:t>( سحب اصول ثابته)</a:t>
            </a:r>
            <a:endParaRPr lang="ar-SA" dirty="0"/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8784976" cy="6408712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>
                <a:solidFill>
                  <a:srgbClr val="FF0000"/>
                </a:solidFill>
              </a:rPr>
              <a:t>عند تسديد صاحب المنشأة او احد الشركاء ما تم سحبه فانه يتم عمل قيد بالمبلغ المسدد وكما يلي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من ح/ الصندوق</a:t>
            </a:r>
          </a:p>
          <a:p>
            <a:pPr marL="0" indent="0">
              <a:buNone/>
            </a:pPr>
            <a:r>
              <a:rPr lang="ar-SA" dirty="0" smtClean="0"/>
              <a:t>الى ح/ المسحوبات الشخصية</a:t>
            </a:r>
          </a:p>
          <a:p>
            <a:pPr marL="0" indent="0">
              <a:buNone/>
            </a:pPr>
            <a:r>
              <a:rPr lang="ar-SA" dirty="0" smtClean="0"/>
              <a:t>( تسديد مسحوبات شخصية )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856984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b="1" dirty="0" smtClean="0">
                <a:solidFill>
                  <a:srgbClr val="FF0000"/>
                </a:solidFill>
              </a:rPr>
              <a:t>مثال //تمت </a:t>
            </a:r>
            <a:r>
              <a:rPr lang="ar-SA" b="1" dirty="0">
                <a:solidFill>
                  <a:srgbClr val="FF0000"/>
                </a:solidFill>
              </a:rPr>
              <a:t>المسحوبات </a:t>
            </a:r>
            <a:r>
              <a:rPr lang="ar-SA" b="1" dirty="0" smtClean="0">
                <a:solidFill>
                  <a:srgbClr val="FF0000"/>
                </a:solidFill>
              </a:rPr>
              <a:t>الشخصية التالية في شركة الصفوة للتجارة العامة في عام 2015 </a:t>
            </a:r>
          </a:p>
          <a:p>
            <a:pPr marL="514350" indent="-514350">
              <a:buAutoNum type="arabicPeriod"/>
            </a:pPr>
            <a:r>
              <a:rPr lang="ar-SA" dirty="0" smtClean="0"/>
              <a:t>سدد صاحب المشروع ايجار منزله بمبلغ 3000000 سحب نقداً مليون والباقي بشيك</a:t>
            </a:r>
          </a:p>
          <a:p>
            <a:pPr marL="514350" indent="-514350">
              <a:buAutoNum type="arabicPeriod"/>
            </a:pPr>
            <a:r>
              <a:rPr lang="ar-SA" dirty="0" smtClean="0"/>
              <a:t>سحب صاحب المشروع بضاعة لأغراضه الشخصية وقد تم تقييمها بسعر البيع 12 مليون دينار وبسعر الشراء 9 مليون دينار . سدد صاحب المشروع ما بذمته من ايجار منزله نقداً </a:t>
            </a:r>
          </a:p>
          <a:p>
            <a:pPr marL="0" indent="0">
              <a:buNone/>
            </a:pPr>
            <a:r>
              <a:rPr lang="ar-SA" dirty="0"/>
              <a:t>المطلوب / تسجيل القود المحاسبية اللازمة </a:t>
            </a:r>
          </a:p>
          <a:p>
            <a:pPr marL="514350" indent="-514350">
              <a:buAutoNum type="arabicPeriod"/>
            </a:pPr>
            <a:endParaRPr lang="ar-SA" dirty="0" smtClean="0"/>
          </a:p>
          <a:p>
            <a:pPr marL="0" indent="0">
              <a:buNone/>
            </a:pPr>
            <a:r>
              <a:rPr lang="ar-SA" dirty="0" smtClean="0"/>
              <a:t>     </a:t>
            </a:r>
            <a:r>
              <a:rPr lang="ar-SA" b="1" u="sng" dirty="0" smtClean="0">
                <a:solidFill>
                  <a:srgbClr val="FF0000"/>
                </a:solidFill>
              </a:rPr>
              <a:t>الحل// </a:t>
            </a:r>
          </a:p>
          <a:p>
            <a:pPr marL="0" indent="0">
              <a:buNone/>
            </a:pPr>
            <a:r>
              <a:rPr lang="ar-SA" dirty="0" smtClean="0"/>
              <a:t>3000000    من ح/ المسحوبات الشخصي</a:t>
            </a:r>
          </a:p>
          <a:p>
            <a:pPr marL="0" indent="0">
              <a:buNone/>
            </a:pPr>
            <a:r>
              <a:rPr lang="ar-SA" dirty="0" smtClean="0"/>
              <a:t>               الى ح/ مذكورين</a:t>
            </a:r>
          </a:p>
          <a:p>
            <a:pPr marL="0" indent="0">
              <a:buNone/>
            </a:pPr>
            <a:r>
              <a:rPr lang="ar-SA" dirty="0" smtClean="0"/>
              <a:t>1000000           ح/ الصندوق</a:t>
            </a:r>
          </a:p>
          <a:p>
            <a:pPr marL="0" indent="0">
              <a:buNone/>
            </a:pPr>
            <a:r>
              <a:rPr lang="ar-SA" dirty="0" smtClean="0"/>
              <a:t>2000000            ح/ البنك </a:t>
            </a:r>
          </a:p>
          <a:p>
            <a:pPr marL="0" indent="0">
              <a:buNone/>
            </a:pPr>
            <a:r>
              <a:rPr lang="ar-SA" dirty="0" smtClean="0"/>
              <a:t>     ( سحب مبلغ نقدي )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87298" y="6165867"/>
            <a:ext cx="609600" cy="609600"/>
          </a:xfrm>
          <a:prstGeom prst="rect">
            <a:avLst/>
          </a:prstGeom>
        </p:spPr>
      </p:pic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264" y="61150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2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260649"/>
            <a:ext cx="8507288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dirty="0" smtClean="0"/>
              <a:t>2. </a:t>
            </a:r>
          </a:p>
          <a:p>
            <a:pPr marL="0" indent="0">
              <a:buNone/>
            </a:pPr>
            <a:r>
              <a:rPr lang="ar-SA" dirty="0" smtClean="0"/>
              <a:t>12000000         من ح/ المسحوبات الشخصية </a:t>
            </a:r>
          </a:p>
          <a:p>
            <a:pPr marL="0" indent="0">
              <a:buNone/>
            </a:pPr>
            <a:r>
              <a:rPr lang="ar-SA" dirty="0" smtClean="0"/>
              <a:t>12000000           الى </a:t>
            </a:r>
            <a:r>
              <a:rPr lang="ar-SA" dirty="0" smtClean="0"/>
              <a:t>ح/ المبيعات</a:t>
            </a:r>
          </a:p>
          <a:p>
            <a:pPr marL="0" indent="0">
              <a:buNone/>
            </a:pPr>
            <a:r>
              <a:rPr lang="ar-SA" dirty="0" smtClean="0"/>
              <a:t>         </a:t>
            </a:r>
            <a:r>
              <a:rPr lang="ar-SA" dirty="0" smtClean="0">
                <a:solidFill>
                  <a:srgbClr val="FF0000"/>
                </a:solidFill>
              </a:rPr>
              <a:t>( سحب بضاعة بسعر البيع) 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9000000          من ح/ المسحوبات الشخصية </a:t>
            </a:r>
          </a:p>
          <a:p>
            <a:pPr marL="0" indent="0">
              <a:buNone/>
            </a:pPr>
            <a:r>
              <a:rPr lang="ar-SA" dirty="0" smtClean="0"/>
              <a:t>9000000         الى ح/ المشتريات</a:t>
            </a:r>
          </a:p>
          <a:p>
            <a:pPr marL="0" indent="0">
              <a:buNone/>
            </a:pPr>
            <a:r>
              <a:rPr lang="ar-SA" dirty="0" smtClean="0"/>
              <a:t>               </a:t>
            </a:r>
            <a:r>
              <a:rPr lang="ar-SA" dirty="0" smtClean="0">
                <a:solidFill>
                  <a:srgbClr val="FF0000"/>
                </a:solidFill>
              </a:rPr>
              <a:t>( سحب بضاعة بسعر الكلفة) </a:t>
            </a:r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/>
              <a:t>3.  3000000   </a:t>
            </a:r>
            <a:r>
              <a:rPr lang="ar-SA" dirty="0"/>
              <a:t>من ح/ الصندوق</a:t>
            </a:r>
          </a:p>
          <a:p>
            <a:pPr marL="0" indent="0">
              <a:buNone/>
            </a:pPr>
            <a:r>
              <a:rPr lang="ar-SA" dirty="0" smtClean="0"/>
              <a:t>3000000          الى </a:t>
            </a:r>
            <a:r>
              <a:rPr lang="ar-SA" dirty="0"/>
              <a:t>ح/ المسحوبات الشخصية</a:t>
            </a:r>
          </a:p>
          <a:p>
            <a:pPr marL="0" indent="0">
              <a:buNone/>
            </a:pPr>
            <a:r>
              <a:rPr lang="ar-SA" dirty="0" smtClean="0"/>
              <a:t>            </a:t>
            </a:r>
            <a:r>
              <a:rPr lang="ar-SA" dirty="0" smtClean="0">
                <a:solidFill>
                  <a:srgbClr val="FF0000"/>
                </a:solidFill>
              </a:rPr>
              <a:t>( </a:t>
            </a:r>
            <a:r>
              <a:rPr lang="ar-SA" dirty="0">
                <a:solidFill>
                  <a:srgbClr val="FF0000"/>
                </a:solidFill>
              </a:rPr>
              <a:t>تسديد مسحوبات شخصية )</a:t>
            </a:r>
          </a:p>
          <a:p>
            <a:pPr marL="0" indent="0">
              <a:buNone/>
            </a:pPr>
            <a:r>
              <a:rPr lang="ar-SA" dirty="0" smtClean="0"/>
              <a:t> </a:t>
            </a: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5637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</TotalTime>
  <Words>385</Words>
  <Application>Microsoft Office PowerPoint</Application>
  <PresentationFormat>عرض على الشاشة (3:4)‏</PresentationFormat>
  <Paragraphs>67</Paragraphs>
  <Slides>6</Slides>
  <Notes>0</Notes>
  <HiddenSlides>0</HiddenSlides>
  <MMClips>7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موازنة</vt:lpstr>
      <vt:lpstr>كلية المستقبل الجامعة قسم ادارة الاعمال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كلية المستقبل الجامعة قسم ادارة الاعمال</dc:title>
  <dc:creator>hp</dc:creator>
  <cp:lastModifiedBy>hp</cp:lastModifiedBy>
  <cp:revision>9</cp:revision>
  <dcterms:created xsi:type="dcterms:W3CDTF">2020-05-30T11:33:18Z</dcterms:created>
  <dcterms:modified xsi:type="dcterms:W3CDTF">2020-06-03T12:25:54Z</dcterms:modified>
</cp:coreProperties>
</file>