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CB453B5-538A-4CE7-A4C4-B5C0710BB880}" type="datetimeFigureOut">
              <a:rPr lang="ar-IQ" smtClean="0"/>
              <a:t>10/05/1442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669B26F-793C-4957-B768-EB77463AC7D7}" type="slidenum">
              <a:rPr lang="ar-IQ" smtClean="0"/>
              <a:t>‹#›</a:t>
            </a:fld>
            <a:endParaRPr lang="ar-IQ"/>
          </a:p>
        </p:txBody>
      </p:sp>
    </p:spTree>
    <p:extLst>
      <p:ext uri="{BB962C8B-B14F-4D97-AF65-F5344CB8AC3E}">
        <p14:creationId xmlns:p14="http://schemas.microsoft.com/office/powerpoint/2010/main" val="25507746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CB453B5-538A-4CE7-A4C4-B5C0710BB880}" type="datetimeFigureOut">
              <a:rPr lang="ar-IQ" smtClean="0"/>
              <a:t>10/05/1442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669B26F-793C-4957-B768-EB77463AC7D7}" type="slidenum">
              <a:rPr lang="ar-IQ" smtClean="0"/>
              <a:t>‹#›</a:t>
            </a:fld>
            <a:endParaRPr lang="ar-IQ"/>
          </a:p>
        </p:txBody>
      </p:sp>
    </p:spTree>
    <p:extLst>
      <p:ext uri="{BB962C8B-B14F-4D97-AF65-F5344CB8AC3E}">
        <p14:creationId xmlns:p14="http://schemas.microsoft.com/office/powerpoint/2010/main" val="1637078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9CB453B5-538A-4CE7-A4C4-B5C0710BB880}" type="datetimeFigureOut">
              <a:rPr lang="ar-IQ" smtClean="0"/>
              <a:t>10/05/1442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669B26F-793C-4957-B768-EB77463AC7D7}" type="slidenum">
              <a:rPr lang="ar-IQ" smtClean="0"/>
              <a:t>‹#›</a:t>
            </a:fld>
            <a:endParaRPr lang="ar-IQ"/>
          </a:p>
        </p:txBody>
      </p:sp>
    </p:spTree>
    <p:extLst>
      <p:ext uri="{BB962C8B-B14F-4D97-AF65-F5344CB8AC3E}">
        <p14:creationId xmlns:p14="http://schemas.microsoft.com/office/powerpoint/2010/main" val="18636785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9CB453B5-538A-4CE7-A4C4-B5C0710BB880}" type="datetimeFigureOut">
              <a:rPr lang="ar-IQ" smtClean="0"/>
              <a:t>10/05/1442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669B26F-793C-4957-B768-EB77463AC7D7}" type="slidenum">
              <a:rPr lang="ar-IQ" smtClean="0"/>
              <a:t>‹#›</a:t>
            </a:fld>
            <a:endParaRPr lang="ar-IQ"/>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41773114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CB453B5-538A-4CE7-A4C4-B5C0710BB880}" type="datetimeFigureOut">
              <a:rPr lang="ar-IQ" smtClean="0"/>
              <a:t>10/05/1442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669B26F-793C-4957-B768-EB77463AC7D7}" type="slidenum">
              <a:rPr lang="ar-IQ" smtClean="0"/>
              <a:t>‹#›</a:t>
            </a:fld>
            <a:endParaRPr lang="ar-IQ"/>
          </a:p>
        </p:txBody>
      </p:sp>
    </p:spTree>
    <p:extLst>
      <p:ext uri="{BB962C8B-B14F-4D97-AF65-F5344CB8AC3E}">
        <p14:creationId xmlns:p14="http://schemas.microsoft.com/office/powerpoint/2010/main" val="12319720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CB453B5-538A-4CE7-A4C4-B5C0710BB880}" type="datetimeFigureOut">
              <a:rPr lang="ar-IQ" smtClean="0"/>
              <a:t>10/05/1442</a:t>
            </a:fld>
            <a:endParaRPr lang="ar-IQ"/>
          </a:p>
        </p:txBody>
      </p:sp>
      <p:sp>
        <p:nvSpPr>
          <p:cNvPr id="4"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669B26F-793C-4957-B768-EB77463AC7D7}" type="slidenum">
              <a:rPr lang="ar-IQ" smtClean="0"/>
              <a:t>‹#›</a:t>
            </a:fld>
            <a:endParaRPr lang="ar-IQ"/>
          </a:p>
        </p:txBody>
      </p:sp>
    </p:spTree>
    <p:extLst>
      <p:ext uri="{BB962C8B-B14F-4D97-AF65-F5344CB8AC3E}">
        <p14:creationId xmlns:p14="http://schemas.microsoft.com/office/powerpoint/2010/main" val="30165257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CB453B5-538A-4CE7-A4C4-B5C0710BB880}" type="datetimeFigureOut">
              <a:rPr lang="ar-IQ" smtClean="0"/>
              <a:t>10/05/1442</a:t>
            </a:fld>
            <a:endParaRPr lang="ar-IQ"/>
          </a:p>
        </p:txBody>
      </p:sp>
      <p:sp>
        <p:nvSpPr>
          <p:cNvPr id="4"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669B26F-793C-4957-B768-EB77463AC7D7}" type="slidenum">
              <a:rPr lang="ar-IQ" smtClean="0"/>
              <a:t>‹#›</a:t>
            </a:fld>
            <a:endParaRPr lang="ar-IQ"/>
          </a:p>
        </p:txBody>
      </p:sp>
    </p:spTree>
    <p:extLst>
      <p:ext uri="{BB962C8B-B14F-4D97-AF65-F5344CB8AC3E}">
        <p14:creationId xmlns:p14="http://schemas.microsoft.com/office/powerpoint/2010/main" val="18102264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CB453B5-538A-4CE7-A4C4-B5C0710BB880}" type="datetimeFigureOut">
              <a:rPr lang="ar-IQ" smtClean="0"/>
              <a:t>10/05/1442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669B26F-793C-4957-B768-EB77463AC7D7}" type="slidenum">
              <a:rPr lang="ar-IQ" smtClean="0"/>
              <a:t>‹#›</a:t>
            </a:fld>
            <a:endParaRPr lang="ar-IQ"/>
          </a:p>
        </p:txBody>
      </p:sp>
    </p:spTree>
    <p:extLst>
      <p:ext uri="{BB962C8B-B14F-4D97-AF65-F5344CB8AC3E}">
        <p14:creationId xmlns:p14="http://schemas.microsoft.com/office/powerpoint/2010/main" val="975695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CB453B5-538A-4CE7-A4C4-B5C0710BB880}" type="datetimeFigureOut">
              <a:rPr lang="ar-IQ" smtClean="0"/>
              <a:t>10/05/1442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669B26F-793C-4957-B768-EB77463AC7D7}" type="slidenum">
              <a:rPr lang="ar-IQ" smtClean="0"/>
              <a:t>‹#›</a:t>
            </a:fld>
            <a:endParaRPr lang="ar-IQ"/>
          </a:p>
        </p:txBody>
      </p:sp>
    </p:spTree>
    <p:extLst>
      <p:ext uri="{BB962C8B-B14F-4D97-AF65-F5344CB8AC3E}">
        <p14:creationId xmlns:p14="http://schemas.microsoft.com/office/powerpoint/2010/main" val="1627968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9CB453B5-538A-4CE7-A4C4-B5C0710BB880}" type="datetimeFigureOut">
              <a:rPr lang="ar-IQ" smtClean="0"/>
              <a:t>10/05/1442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669B26F-793C-4957-B768-EB77463AC7D7}" type="slidenum">
              <a:rPr lang="ar-IQ" smtClean="0"/>
              <a:t>‹#›</a:t>
            </a:fld>
            <a:endParaRPr lang="ar-IQ"/>
          </a:p>
        </p:txBody>
      </p:sp>
    </p:spTree>
    <p:extLst>
      <p:ext uri="{BB962C8B-B14F-4D97-AF65-F5344CB8AC3E}">
        <p14:creationId xmlns:p14="http://schemas.microsoft.com/office/powerpoint/2010/main" val="495633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CB453B5-538A-4CE7-A4C4-B5C0710BB880}" type="datetimeFigureOut">
              <a:rPr lang="ar-IQ" smtClean="0"/>
              <a:t>10/05/1442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669B26F-793C-4957-B768-EB77463AC7D7}" type="slidenum">
              <a:rPr lang="ar-IQ" smtClean="0"/>
              <a:t>‹#›</a:t>
            </a:fld>
            <a:endParaRPr lang="ar-IQ"/>
          </a:p>
        </p:txBody>
      </p:sp>
    </p:spTree>
    <p:extLst>
      <p:ext uri="{BB962C8B-B14F-4D97-AF65-F5344CB8AC3E}">
        <p14:creationId xmlns:p14="http://schemas.microsoft.com/office/powerpoint/2010/main" val="783913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CB453B5-538A-4CE7-A4C4-B5C0710BB880}" type="datetimeFigureOut">
              <a:rPr lang="ar-IQ" smtClean="0"/>
              <a:t>10/05/1442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669B26F-793C-4957-B768-EB77463AC7D7}" type="slidenum">
              <a:rPr lang="ar-IQ" smtClean="0"/>
              <a:t>‹#›</a:t>
            </a:fld>
            <a:endParaRPr lang="ar-IQ"/>
          </a:p>
        </p:txBody>
      </p:sp>
    </p:spTree>
    <p:extLst>
      <p:ext uri="{BB962C8B-B14F-4D97-AF65-F5344CB8AC3E}">
        <p14:creationId xmlns:p14="http://schemas.microsoft.com/office/powerpoint/2010/main" val="2291315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CB453B5-538A-4CE7-A4C4-B5C0710BB880}" type="datetimeFigureOut">
              <a:rPr lang="ar-IQ" smtClean="0"/>
              <a:t>10/05/1442</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2669B26F-793C-4957-B768-EB77463AC7D7}" type="slidenum">
              <a:rPr lang="ar-IQ" smtClean="0"/>
              <a:t>‹#›</a:t>
            </a:fld>
            <a:endParaRPr lang="ar-IQ"/>
          </a:p>
        </p:txBody>
      </p:sp>
    </p:spTree>
    <p:extLst>
      <p:ext uri="{BB962C8B-B14F-4D97-AF65-F5344CB8AC3E}">
        <p14:creationId xmlns:p14="http://schemas.microsoft.com/office/powerpoint/2010/main" val="2371917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9CB453B5-538A-4CE7-A4C4-B5C0710BB880}" type="datetimeFigureOut">
              <a:rPr lang="ar-IQ" smtClean="0"/>
              <a:t>10/05/1442</a:t>
            </a:fld>
            <a:endParaRPr lang="ar-IQ"/>
          </a:p>
        </p:txBody>
      </p:sp>
      <p:sp>
        <p:nvSpPr>
          <p:cNvPr id="5" name="Footer Placeholder 3"/>
          <p:cNvSpPr>
            <a:spLocks noGrp="1"/>
          </p:cNvSpPr>
          <p:nvPr>
            <p:ph type="ftr" sz="quarter" idx="11"/>
          </p:nvPr>
        </p:nvSpPr>
        <p:spPr/>
        <p:txBody>
          <a:bodyPr/>
          <a:lstStyle/>
          <a:p>
            <a:endParaRPr lang="ar-IQ"/>
          </a:p>
        </p:txBody>
      </p:sp>
      <p:sp>
        <p:nvSpPr>
          <p:cNvPr id="6" name="Slide Number Placeholder 4"/>
          <p:cNvSpPr>
            <a:spLocks noGrp="1"/>
          </p:cNvSpPr>
          <p:nvPr>
            <p:ph type="sldNum" sz="quarter" idx="12"/>
          </p:nvPr>
        </p:nvSpPr>
        <p:spPr/>
        <p:txBody>
          <a:bodyPr/>
          <a:lstStyle/>
          <a:p>
            <a:fld id="{2669B26F-793C-4957-B768-EB77463AC7D7}" type="slidenum">
              <a:rPr lang="ar-IQ" smtClean="0"/>
              <a:t>‹#›</a:t>
            </a:fld>
            <a:endParaRPr lang="ar-IQ"/>
          </a:p>
        </p:txBody>
      </p:sp>
    </p:spTree>
    <p:extLst>
      <p:ext uri="{BB962C8B-B14F-4D97-AF65-F5344CB8AC3E}">
        <p14:creationId xmlns:p14="http://schemas.microsoft.com/office/powerpoint/2010/main" val="1239884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9CB453B5-538A-4CE7-A4C4-B5C0710BB880}" type="datetimeFigureOut">
              <a:rPr lang="ar-IQ" smtClean="0"/>
              <a:t>10/05/1442</a:t>
            </a:fld>
            <a:endParaRPr lang="ar-IQ"/>
          </a:p>
        </p:txBody>
      </p:sp>
      <p:sp>
        <p:nvSpPr>
          <p:cNvPr id="5" name="Footer Placeholder 2"/>
          <p:cNvSpPr>
            <a:spLocks noGrp="1"/>
          </p:cNvSpPr>
          <p:nvPr>
            <p:ph type="ftr" sz="quarter" idx="11"/>
          </p:nvPr>
        </p:nvSpPr>
        <p:spPr/>
        <p:txBody>
          <a:bodyPr/>
          <a:lstStyle/>
          <a:p>
            <a:endParaRPr lang="ar-IQ"/>
          </a:p>
        </p:txBody>
      </p:sp>
      <p:sp>
        <p:nvSpPr>
          <p:cNvPr id="6" name="Slide Number Placeholder 3"/>
          <p:cNvSpPr>
            <a:spLocks noGrp="1"/>
          </p:cNvSpPr>
          <p:nvPr>
            <p:ph type="sldNum" sz="quarter" idx="12"/>
          </p:nvPr>
        </p:nvSpPr>
        <p:spPr/>
        <p:txBody>
          <a:bodyPr/>
          <a:lstStyle/>
          <a:p>
            <a:fld id="{2669B26F-793C-4957-B768-EB77463AC7D7}" type="slidenum">
              <a:rPr lang="ar-IQ" smtClean="0"/>
              <a:t>‹#›</a:t>
            </a:fld>
            <a:endParaRPr lang="ar-IQ"/>
          </a:p>
        </p:txBody>
      </p:sp>
    </p:spTree>
    <p:extLst>
      <p:ext uri="{BB962C8B-B14F-4D97-AF65-F5344CB8AC3E}">
        <p14:creationId xmlns:p14="http://schemas.microsoft.com/office/powerpoint/2010/main" val="3396301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9CB453B5-538A-4CE7-A4C4-B5C0710BB880}" type="datetimeFigureOut">
              <a:rPr lang="ar-IQ" smtClean="0"/>
              <a:t>10/05/1442</a:t>
            </a:fld>
            <a:endParaRPr lang="ar-IQ"/>
          </a:p>
        </p:txBody>
      </p:sp>
      <p:sp>
        <p:nvSpPr>
          <p:cNvPr id="5" name="Footer Placeholder 5"/>
          <p:cNvSpPr>
            <a:spLocks noGrp="1"/>
          </p:cNvSpPr>
          <p:nvPr>
            <p:ph type="ftr" sz="quarter" idx="11"/>
          </p:nvPr>
        </p:nvSpPr>
        <p:spPr/>
        <p:txBody>
          <a:bodyPr/>
          <a:lstStyle/>
          <a:p>
            <a:endParaRPr lang="ar-IQ"/>
          </a:p>
        </p:txBody>
      </p:sp>
      <p:sp>
        <p:nvSpPr>
          <p:cNvPr id="6" name="Slide Number Placeholder 6"/>
          <p:cNvSpPr>
            <a:spLocks noGrp="1"/>
          </p:cNvSpPr>
          <p:nvPr>
            <p:ph type="sldNum" sz="quarter" idx="12"/>
          </p:nvPr>
        </p:nvSpPr>
        <p:spPr/>
        <p:txBody>
          <a:bodyPr/>
          <a:lstStyle/>
          <a:p>
            <a:fld id="{2669B26F-793C-4957-B768-EB77463AC7D7}" type="slidenum">
              <a:rPr lang="ar-IQ" smtClean="0"/>
              <a:t>‹#›</a:t>
            </a:fld>
            <a:endParaRPr lang="ar-IQ"/>
          </a:p>
        </p:txBody>
      </p:sp>
    </p:spTree>
    <p:extLst>
      <p:ext uri="{BB962C8B-B14F-4D97-AF65-F5344CB8AC3E}">
        <p14:creationId xmlns:p14="http://schemas.microsoft.com/office/powerpoint/2010/main" val="4183226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CB453B5-538A-4CE7-A4C4-B5C0710BB880}" type="datetimeFigureOut">
              <a:rPr lang="ar-IQ" smtClean="0"/>
              <a:t>10/05/1442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669B26F-793C-4957-B768-EB77463AC7D7}" type="slidenum">
              <a:rPr lang="ar-IQ" smtClean="0"/>
              <a:t>‹#›</a:t>
            </a:fld>
            <a:endParaRPr lang="ar-IQ"/>
          </a:p>
        </p:txBody>
      </p:sp>
    </p:spTree>
    <p:extLst>
      <p:ext uri="{BB962C8B-B14F-4D97-AF65-F5344CB8AC3E}">
        <p14:creationId xmlns:p14="http://schemas.microsoft.com/office/powerpoint/2010/main" val="142134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9CB453B5-538A-4CE7-A4C4-B5C0710BB880}" type="datetimeFigureOut">
              <a:rPr lang="ar-IQ" smtClean="0"/>
              <a:t>10/05/1442</a:t>
            </a:fld>
            <a:endParaRPr lang="ar-IQ"/>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ar-IQ"/>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2669B26F-793C-4957-B768-EB77463AC7D7}" type="slidenum">
              <a:rPr lang="ar-IQ" smtClean="0"/>
              <a:t>‹#›</a:t>
            </a:fld>
            <a:endParaRPr lang="ar-IQ"/>
          </a:p>
        </p:txBody>
      </p:sp>
    </p:spTree>
    <p:extLst>
      <p:ext uri="{BB962C8B-B14F-4D97-AF65-F5344CB8AC3E}">
        <p14:creationId xmlns:p14="http://schemas.microsoft.com/office/powerpoint/2010/main" val="13147217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1" eaLnBrk="1" latinLnBrk="0" hangingPunct="1">
        <a:spcBef>
          <a:spcPct val="0"/>
        </a:spcBef>
        <a:buNone/>
        <a:defRPr sz="4200" b="0" i="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smtClean="0">
                <a:solidFill>
                  <a:srgbClr val="FF0000"/>
                </a:solidFill>
                <a:latin typeface="Times New Roman" panose="02020603050405020304" pitchFamily="18" charset="0"/>
              </a:rPr>
              <a:t>Rheumatoid </a:t>
            </a:r>
            <a:r>
              <a:rPr lang="en-US" sz="4000" dirty="0">
                <a:solidFill>
                  <a:srgbClr val="FF0000"/>
                </a:solidFill>
                <a:latin typeface="Times New Roman" panose="02020603050405020304" pitchFamily="18" charset="0"/>
              </a:rPr>
              <a:t>arthritis</a:t>
            </a:r>
            <a:endParaRPr lang="ar-IQ" sz="4000" dirty="0"/>
          </a:p>
        </p:txBody>
      </p:sp>
      <p:sp>
        <p:nvSpPr>
          <p:cNvPr id="3" name="Subtitle 2"/>
          <p:cNvSpPr>
            <a:spLocks noGrp="1"/>
          </p:cNvSpPr>
          <p:nvPr>
            <p:ph type="subTitle" idx="1"/>
          </p:nvPr>
        </p:nvSpPr>
        <p:spPr>
          <a:xfrm>
            <a:off x="1524000" y="1205345"/>
            <a:ext cx="9144000" cy="4738255"/>
          </a:xfrm>
        </p:spPr>
        <p:txBody>
          <a:bodyPr>
            <a:noAutofit/>
          </a:bodyPr>
          <a:lstStyle/>
          <a:p>
            <a:pPr algn="r"/>
            <a:r>
              <a:rPr lang="ar-IQ" sz="2800" dirty="0" smtClean="0"/>
              <a:t>كلية المستقبل الجامعة / قسم المختبرات الطبية</a:t>
            </a:r>
          </a:p>
          <a:p>
            <a:pPr algn="r"/>
            <a:r>
              <a:rPr lang="ar-IQ" sz="2800" dirty="0" smtClean="0"/>
              <a:t>( التحليلات المرضية)           </a:t>
            </a:r>
          </a:p>
          <a:p>
            <a:pPr algn="r"/>
            <a:r>
              <a:rPr lang="ar-IQ" sz="2800" dirty="0" smtClean="0"/>
              <a:t>المرحلة الرابعة / المحاظرة الثالثة</a:t>
            </a:r>
          </a:p>
          <a:p>
            <a:pPr algn="r"/>
            <a:r>
              <a:rPr lang="ar-IQ" sz="2800" dirty="0" smtClean="0"/>
              <a:t>2021-2020</a:t>
            </a:r>
          </a:p>
          <a:p>
            <a:pPr algn="r"/>
            <a:r>
              <a:rPr lang="ar-IQ" sz="2800" dirty="0" smtClean="0"/>
              <a:t>م. م اسراء حبيب ناصر</a:t>
            </a:r>
            <a:endParaRPr lang="en-US" sz="2800" dirty="0" smtClean="0"/>
          </a:p>
          <a:p>
            <a:pPr algn="r"/>
            <a:endParaRPr lang="ar-IQ" sz="2800" dirty="0"/>
          </a:p>
        </p:txBody>
      </p:sp>
    </p:spTree>
    <p:extLst>
      <p:ext uri="{BB962C8B-B14F-4D97-AF65-F5344CB8AC3E}">
        <p14:creationId xmlns:p14="http://schemas.microsoft.com/office/powerpoint/2010/main" val="1820014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latin typeface="Times New Roman" panose="02020603050405020304" pitchFamily="18" charset="0"/>
              </a:rPr>
              <a:t>INTRODUCTION</a:t>
            </a:r>
            <a:endParaRPr lang="ar-IQ" dirty="0"/>
          </a:p>
        </p:txBody>
      </p:sp>
      <p:sp>
        <p:nvSpPr>
          <p:cNvPr id="3" name="Content Placeholder 2"/>
          <p:cNvSpPr>
            <a:spLocks noGrp="1"/>
          </p:cNvSpPr>
          <p:nvPr>
            <p:ph idx="1"/>
          </p:nvPr>
        </p:nvSpPr>
        <p:spPr/>
        <p:txBody>
          <a:bodyPr>
            <a:normAutofit/>
          </a:bodyPr>
          <a:lstStyle/>
          <a:p>
            <a:pPr marL="0" indent="0" algn="l">
              <a:buNone/>
            </a:pPr>
            <a:r>
              <a:rPr lang="en-US" sz="2800" dirty="0">
                <a:latin typeface="Times New Roman" panose="02020603050405020304" pitchFamily="18" charset="0"/>
              </a:rPr>
              <a:t>Rheumatoid arthritis (RA) is one of the more common types of arthritis, affecting about 1 in 100 people. It is twice as common in women as in men. It typically begins in people in their 40s, 50s and 60s, but it can start at much younger or at much older ages. In patients with RA, their immune system attacks the lining of their joints, causing inflammation. Their joints become painful, swollen and stiff. In most patients, lots of joints are affected</a:t>
            </a:r>
            <a:endParaRPr lang="ar-IQ" sz="2800" dirty="0"/>
          </a:p>
        </p:txBody>
      </p:sp>
    </p:spTree>
    <p:extLst>
      <p:ext uri="{BB962C8B-B14F-4D97-AF65-F5344CB8AC3E}">
        <p14:creationId xmlns:p14="http://schemas.microsoft.com/office/powerpoint/2010/main" val="30096545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a:bodyPr>
          <a:lstStyle/>
          <a:p>
            <a:pPr marL="0" indent="0" algn="l">
              <a:buNone/>
            </a:pPr>
            <a:r>
              <a:rPr lang="en-US" sz="2800" dirty="0">
                <a:latin typeface="Times New Roman" panose="02020603050405020304" pitchFamily="18" charset="0"/>
              </a:rPr>
              <a:t>RA often begins by affecting the joints of the hands and feet and can then spread to affect larger joints such as the knees, hips, elbows and shoulders. If untreated, the arthritis often causes irreversible damage to the joints. Some patients can develop problems outside the joints, for example heart disease (e.g. angina and heart attacks), thinning of the bones (e.g. osteoporosis) and scarring of the lungs.</a:t>
            </a:r>
            <a:endParaRPr lang="ar-IQ" sz="2800" dirty="0"/>
          </a:p>
        </p:txBody>
      </p:sp>
    </p:spTree>
    <p:extLst>
      <p:ext uri="{BB962C8B-B14F-4D97-AF65-F5344CB8AC3E}">
        <p14:creationId xmlns:p14="http://schemas.microsoft.com/office/powerpoint/2010/main" val="3510776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a:bodyPr>
          <a:lstStyle/>
          <a:p>
            <a:pPr marL="0" indent="0" algn="l">
              <a:buNone/>
            </a:pPr>
            <a:r>
              <a:rPr lang="en-US" sz="2800" dirty="0">
                <a:latin typeface="Times New Roman" panose="02020603050405020304" pitchFamily="18" charset="0"/>
              </a:rPr>
              <a:t>.Rheumatoid factors are antibodies against the Fc fragment of IgG. Rheumatoid factors react against different species of IgG, including human and rabbit .It can involve different immunoglobulin classes, giving IgM, IgG and IgA rheumatoid factors</a:t>
            </a:r>
            <a:r>
              <a:rPr lang="en-US" sz="2800" dirty="0" smtClean="0">
                <a:latin typeface="Times New Roman" panose="02020603050405020304" pitchFamily="18" charset="0"/>
              </a:rPr>
              <a:t>.</a:t>
            </a:r>
            <a:endParaRPr lang="ar-IQ" sz="2800" dirty="0" smtClean="0">
              <a:latin typeface="Times New Roman" panose="02020603050405020304" pitchFamily="18" charset="0"/>
            </a:endParaRPr>
          </a:p>
          <a:p>
            <a:pPr marL="0" indent="0" algn="l">
              <a:buNone/>
            </a:pPr>
            <a:r>
              <a:rPr lang="en-US" sz="2800" dirty="0">
                <a:latin typeface="Times New Roman" panose="02020603050405020304" pitchFamily="18" charset="0"/>
              </a:rPr>
              <a:t>Different subclasses of </a:t>
            </a:r>
            <a:r>
              <a:rPr lang="en-US" sz="2800" dirty="0" smtClean="0">
                <a:latin typeface="Times New Roman" panose="02020603050405020304" pitchFamily="18" charset="0"/>
              </a:rPr>
              <a:t>rheumatoid IgA </a:t>
            </a:r>
            <a:r>
              <a:rPr lang="en-US" sz="2800" b="0" i="0" u="none" strike="noStrike" baseline="0" dirty="0" smtClean="0">
                <a:latin typeface="Times New Roman" panose="02020603050405020304" pitchFamily="18" charset="0"/>
              </a:rPr>
              <a:t>2</a:t>
            </a:r>
            <a:r>
              <a:rPr lang="en-US" sz="2800" dirty="0">
                <a:latin typeface="Times New Roman" panose="02020603050405020304" pitchFamily="18" charset="0"/>
              </a:rPr>
              <a:t>and IgA </a:t>
            </a:r>
            <a:r>
              <a:rPr lang="en-US" sz="2800" b="0" i="0" u="none" strike="noStrike" baseline="0" dirty="0" smtClean="0">
                <a:latin typeface="Times New Roman" panose="02020603050405020304" pitchFamily="18" charset="0"/>
              </a:rPr>
              <a:t>1</a:t>
            </a:r>
            <a:r>
              <a:rPr lang="en-US" sz="2800" dirty="0">
                <a:latin typeface="Times New Roman" panose="02020603050405020304" pitchFamily="18" charset="0"/>
              </a:rPr>
              <a:t>antibody can also be involved, such as </a:t>
            </a:r>
            <a:r>
              <a:rPr lang="en-US" sz="2800" dirty="0" smtClean="0">
                <a:latin typeface="Times New Roman" panose="02020603050405020304" pitchFamily="18" charset="0"/>
              </a:rPr>
              <a:t>IgA factors</a:t>
            </a:r>
            <a:r>
              <a:rPr lang="en-US" sz="2800" dirty="0">
                <a:latin typeface="Times New Roman" panose="02020603050405020304" pitchFamily="18" charset="0"/>
              </a:rPr>
              <a:t>. Most tests detect IgM rheumatoid factor</a:t>
            </a:r>
            <a:endParaRPr lang="ar-IQ" sz="2800" dirty="0"/>
          </a:p>
        </p:txBody>
      </p:sp>
    </p:spTree>
    <p:extLst>
      <p:ext uri="{BB962C8B-B14F-4D97-AF65-F5344CB8AC3E}">
        <p14:creationId xmlns:p14="http://schemas.microsoft.com/office/powerpoint/2010/main" val="2948699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Composition of IgG</a:t>
            </a:r>
            <a:endParaRPr lang="ar-IQ" dirty="0">
              <a:solidFill>
                <a:srgbClr val="FF0000"/>
              </a:solidFill>
            </a:endParaRPr>
          </a:p>
        </p:txBody>
      </p:sp>
      <p:pic>
        <p:nvPicPr>
          <p:cNvPr id="6" name="Content Placeholder 5"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04109" y="1427018"/>
            <a:ext cx="8742218" cy="4987637"/>
          </a:xfrm>
        </p:spPr>
      </p:pic>
    </p:spTree>
    <p:extLst>
      <p:ext uri="{BB962C8B-B14F-4D97-AF65-F5344CB8AC3E}">
        <p14:creationId xmlns:p14="http://schemas.microsoft.com/office/powerpoint/2010/main" val="455972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rgbClr val="FF0000"/>
                </a:solidFill>
              </a:rPr>
              <a:t>PROCEDURE</a:t>
            </a:r>
            <a:endParaRPr lang="ar-IQ" sz="4000" dirty="0">
              <a:solidFill>
                <a:srgbClr val="FF0000"/>
              </a:solidFill>
            </a:endParaRPr>
          </a:p>
        </p:txBody>
      </p:sp>
      <p:sp>
        <p:nvSpPr>
          <p:cNvPr id="3" name="Content Placeholder 2"/>
          <p:cNvSpPr>
            <a:spLocks noGrp="1"/>
          </p:cNvSpPr>
          <p:nvPr>
            <p:ph idx="1"/>
          </p:nvPr>
        </p:nvSpPr>
        <p:spPr/>
        <p:txBody>
          <a:bodyPr>
            <a:normAutofit/>
          </a:bodyPr>
          <a:lstStyle/>
          <a:p>
            <a:pPr algn="l" rtl="0"/>
            <a:r>
              <a:rPr lang="en-US" dirty="0" smtClean="0"/>
              <a:t>Bring the test reagents and samples to room temperature .</a:t>
            </a:r>
          </a:p>
          <a:p>
            <a:pPr algn="l" rtl="0"/>
            <a:r>
              <a:rPr lang="en-US" dirty="0" smtClean="0"/>
              <a:t>Mix the Reagent vial gently. Aspirate dropper several times to obtain a thorough mixing. </a:t>
            </a:r>
          </a:p>
          <a:p>
            <a:pPr algn="l" rtl="0"/>
            <a:r>
              <a:rPr lang="en-US" dirty="0" smtClean="0"/>
              <a:t>Place 1 drop (50 m) of the serum under test into one of the circles on the card. </a:t>
            </a:r>
          </a:p>
          <a:p>
            <a:pPr algn="l" rtl="0"/>
            <a:r>
              <a:rPr lang="en-US" dirty="0" smtClean="0"/>
              <a:t>Add 1 drop of RF-Latex Reagent to each circle next to the sample to be tested. </a:t>
            </a:r>
          </a:p>
          <a:p>
            <a:pPr algn="l" rtl="0"/>
            <a:r>
              <a:rPr lang="en-US" dirty="0" smtClean="0"/>
              <a:t>Mix the contents of each circle with a disposable stirrer while spreading over the entire area enclosed by the ring. </a:t>
            </a:r>
          </a:p>
          <a:p>
            <a:pPr algn="l" rtl="0"/>
            <a:r>
              <a:rPr lang="en-US" dirty="0" smtClean="0"/>
              <a:t>Use separate stirrers for each mixture, Observe immediately under a suitable light source for any degree of agglutination. </a:t>
            </a:r>
            <a:endParaRPr lang="ar-IQ" dirty="0"/>
          </a:p>
        </p:txBody>
      </p:sp>
    </p:spTree>
    <p:extLst>
      <p:ext uri="{BB962C8B-B14F-4D97-AF65-F5344CB8AC3E}">
        <p14:creationId xmlns:p14="http://schemas.microsoft.com/office/powerpoint/2010/main" val="31057822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47224" y="2931149"/>
            <a:ext cx="8259328" cy="2438740"/>
          </a:xfrm>
        </p:spPr>
      </p:pic>
    </p:spTree>
    <p:extLst>
      <p:ext uri="{BB962C8B-B14F-4D97-AF65-F5344CB8AC3E}">
        <p14:creationId xmlns:p14="http://schemas.microsoft.com/office/powerpoint/2010/main" val="28202662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78</TotalTime>
  <Words>376</Words>
  <Application>Microsoft Office PowerPoint</Application>
  <PresentationFormat>Widescreen</PresentationFormat>
  <Paragraphs>19</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Century Gothic</vt:lpstr>
      <vt:lpstr>Times New Roman</vt:lpstr>
      <vt:lpstr>Wingdings 3</vt:lpstr>
      <vt:lpstr>Ion</vt:lpstr>
      <vt:lpstr>Rheumatoid arthritis</vt:lpstr>
      <vt:lpstr>INTRODUCTION</vt:lpstr>
      <vt:lpstr>PowerPoint Presentation</vt:lpstr>
      <vt:lpstr>PowerPoint Presentation</vt:lpstr>
      <vt:lpstr>Composition of IgG</vt:lpstr>
      <vt:lpstr>PROCEDURE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Rheumatoid arthritis</dc:title>
  <dc:creator>Israa</dc:creator>
  <cp:lastModifiedBy>Israa</cp:lastModifiedBy>
  <cp:revision>6</cp:revision>
  <dcterms:created xsi:type="dcterms:W3CDTF">2020-12-24T18:25:20Z</dcterms:created>
  <dcterms:modified xsi:type="dcterms:W3CDTF">2020-12-24T19:45:12Z</dcterms:modified>
</cp:coreProperties>
</file>