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73" r:id="rId2"/>
    <p:sldId id="275" r:id="rId3"/>
    <p:sldId id="258" r:id="rId4"/>
    <p:sldId id="259" r:id="rId5"/>
    <p:sldId id="260" r:id="rId6"/>
    <p:sldId id="264" r:id="rId7"/>
    <p:sldId id="266" r:id="rId8"/>
    <p:sldId id="267" r:id="rId9"/>
    <p:sldId id="268" r:id="rId10"/>
    <p:sldId id="270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412" autoAdjust="0"/>
    <p:restoredTop sz="94671" autoAdjust="0"/>
  </p:normalViewPr>
  <p:slideViewPr>
    <p:cSldViewPr>
      <p:cViewPr>
        <p:scale>
          <a:sx n="90" d="100"/>
          <a:sy n="90" d="100"/>
        </p:scale>
        <p:origin x="-81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29/08/1442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5084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29/08/1442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86263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29/08/1442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86248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29/08/1442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52806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29/08/1442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41387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29/08/1442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50870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29/08/1442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87771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29/08/1442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83329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29/08/1442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38917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29/08/1442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443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29/08/1442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42170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29/08/1442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29886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 smtClean="0">
                <a:solidFill>
                  <a:srgbClr val="FF0000"/>
                </a:solidFill>
              </a:rPr>
              <a:t>القبض على المتهم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pPr algn="ctr"/>
            <a:r>
              <a:rPr lang="ar-IQ" sz="4400" b="1" dirty="0" smtClean="0"/>
              <a:t>المحاضر</a:t>
            </a:r>
          </a:p>
          <a:p>
            <a:pPr algn="ctr"/>
            <a:r>
              <a:rPr lang="ar-IQ" sz="4400" b="1" dirty="0" err="1" smtClean="0"/>
              <a:t>م.م</a:t>
            </a:r>
            <a:r>
              <a:rPr lang="ar-IQ" sz="4400" b="1" dirty="0" smtClean="0"/>
              <a:t> مصطفى جمال صاحب </a:t>
            </a:r>
          </a:p>
          <a:p>
            <a:pPr marL="0" indent="0" algn="ctr">
              <a:buNone/>
            </a:pPr>
            <a:endParaRPr lang="ar-IQ" sz="4400" b="1" dirty="0" smtClean="0"/>
          </a:p>
          <a:p>
            <a:pPr marL="0" indent="0" algn="ctr">
              <a:buNone/>
            </a:pPr>
            <a:endParaRPr lang="ar-IQ" sz="4400" b="1" dirty="0"/>
          </a:p>
          <a:p>
            <a:pPr marL="0" indent="0" algn="ctr">
              <a:buNone/>
            </a:pPr>
            <a:r>
              <a:rPr lang="ar-IQ" sz="4400" b="1" dirty="0" smtClean="0"/>
              <a:t>كلية المستقبل الجامعة</a:t>
            </a:r>
            <a:endParaRPr lang="ar-IQ" sz="4400" b="1" dirty="0"/>
          </a:p>
        </p:txBody>
      </p:sp>
    </p:spTree>
    <p:extLst>
      <p:ext uri="{BB962C8B-B14F-4D97-AF65-F5344CB8AC3E}">
        <p14:creationId xmlns:p14="http://schemas.microsoft.com/office/powerpoint/2010/main" val="2111215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13800" b="1" dirty="0" smtClean="0"/>
              <a:t>شكراً لحسن الاصغاء </a:t>
            </a:r>
            <a:endParaRPr lang="ar-IQ" sz="13800" b="1" dirty="0"/>
          </a:p>
        </p:txBody>
      </p:sp>
    </p:spTree>
    <p:extLst>
      <p:ext uri="{BB962C8B-B14F-4D97-AF65-F5344CB8AC3E}">
        <p14:creationId xmlns:p14="http://schemas.microsoft.com/office/powerpoint/2010/main" val="3813232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محاور المحاضرة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تعُريف </a:t>
            </a:r>
            <a:r>
              <a:rPr lang="ar-IQ" dirty="0"/>
              <a:t>أمر القبض .</a:t>
            </a:r>
          </a:p>
          <a:p>
            <a:r>
              <a:rPr lang="ar-IQ" dirty="0"/>
              <a:t>تحديد الجهة المختصة بإصدار أمر القبض .</a:t>
            </a:r>
          </a:p>
          <a:p>
            <a:r>
              <a:rPr lang="ar-IQ" dirty="0" smtClean="0"/>
              <a:t>البيانات </a:t>
            </a:r>
            <a:r>
              <a:rPr lang="ar-IQ" dirty="0"/>
              <a:t>التي يتضمنها أمر القبض .</a:t>
            </a:r>
          </a:p>
          <a:p>
            <a:r>
              <a:rPr lang="ar-IQ" dirty="0" smtClean="0"/>
              <a:t>أسباب صدور أمر القبض .</a:t>
            </a:r>
          </a:p>
          <a:p>
            <a:r>
              <a:rPr lang="ar-IQ" dirty="0" smtClean="0"/>
              <a:t>حالات صدور أمر القبض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945696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b="1" dirty="0" smtClean="0">
                <a:solidFill>
                  <a:srgbClr val="FF0000"/>
                </a:solidFill>
                <a:latin typeface="+mn-lt"/>
              </a:rPr>
              <a:t>تعُريف أمر القبض</a:t>
            </a:r>
            <a:endParaRPr lang="ar-IQ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1556793"/>
            <a:ext cx="7704856" cy="530120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ar-IQ" sz="3200" b="1" dirty="0">
                <a:solidFill>
                  <a:srgbClr val="FF0000"/>
                </a:solidFill>
              </a:rPr>
              <a:t>أمر القبض </a:t>
            </a:r>
            <a:r>
              <a:rPr lang="ar-IQ" sz="3200" dirty="0" smtClean="0"/>
              <a:t>: الامساك </a:t>
            </a:r>
            <a:r>
              <a:rPr lang="ar-IQ" sz="3200" dirty="0"/>
              <a:t>بالمتهم من قبل المكلف بألقاء القبض عليه ووضعه تحت تصرفه لفتره من الزمن تمهيداً لا حضارة امام سلطة التحقيق لاستجوابه والتصرف بشأنه </a:t>
            </a:r>
            <a:r>
              <a:rPr lang="ar-IQ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8456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ar-IQ" sz="3600" b="1" dirty="0" smtClean="0">
                <a:solidFill>
                  <a:srgbClr val="FF0000"/>
                </a:solidFill>
              </a:rPr>
              <a:t>الجهة المختصة بإصدار أمر القبض</a:t>
            </a:r>
            <a:endParaRPr lang="ar-IQ" sz="3600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39552" y="1600200"/>
            <a:ext cx="7416824" cy="5573216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ar-IQ" sz="2000" dirty="0" smtClean="0"/>
              <a:t>لخطورة هذا الإجراء ولأنه يخالف الأصل المتمثل بمنع الاعتداء على حرية الإنسان إلا بمسوغ قانوني ، فقد حدد قانون أصول المحاكمات الجزائية في المادة (92) الجهات التي لها صلاحية إصدار أمر القبض </a:t>
            </a:r>
            <a:r>
              <a:rPr lang="ar-IQ" sz="2000" b="1" u="sng" dirty="0" smtClean="0"/>
              <a:t>بقضاة التحقيق والمحاكم الجزائية .</a:t>
            </a:r>
          </a:p>
          <a:p>
            <a:pPr marL="36576" indent="0" algn="just">
              <a:buNone/>
            </a:pPr>
            <a:r>
              <a:rPr lang="ar-IQ" sz="2000" dirty="0" smtClean="0"/>
              <a:t>ومع ذلك فقد أجاز القانون _ استثناء _ للأشخاص الاتي ذكرهم إصدار أمر القبض في حالات محددة اقتضتها الضرورات العملية لضبط الجرائم ومرتكبيها حال ارتكابها ، وهؤلاء هم : </a:t>
            </a:r>
          </a:p>
          <a:p>
            <a:pPr marL="36576" indent="0" algn="just">
              <a:buNone/>
            </a:pPr>
            <a:r>
              <a:rPr lang="ar-IQ" sz="2000" b="1" u="sng" dirty="0" smtClean="0"/>
              <a:t>القضاة :</a:t>
            </a:r>
            <a:r>
              <a:rPr lang="ar-IQ" sz="2000" dirty="0"/>
              <a:t> </a:t>
            </a:r>
            <a:r>
              <a:rPr lang="ar-IQ" sz="2000" dirty="0" smtClean="0"/>
              <a:t>كافة القضاة بدون استثناء ومهما كان منصب القاضي فهؤلاء لهم صلاحية إصدار أمر القبض على اي شخص يرتكب جريمة في حضوره . ولم يحدد نص المادة (98) من قانون أصول المحاكمات الجزائية نوع الجريمة ، لذلك يجوز إصدار مثل هذا الأمر في الجرائم كافة.</a:t>
            </a:r>
            <a:endParaRPr lang="ar-IQ" sz="2000" b="1" u="sng" dirty="0" smtClean="0"/>
          </a:p>
          <a:p>
            <a:pPr marL="36576" indent="0" algn="just">
              <a:buNone/>
            </a:pPr>
            <a:r>
              <a:rPr lang="ar-IQ" sz="2800" b="1" u="sng" dirty="0" smtClean="0"/>
              <a:t>أعضاء </a:t>
            </a:r>
            <a:r>
              <a:rPr lang="ar-IQ" sz="2800" b="1" u="sng" dirty="0" err="1" smtClean="0"/>
              <a:t>الإدعاء</a:t>
            </a:r>
            <a:r>
              <a:rPr lang="ar-IQ" sz="2800" b="1" u="sng" dirty="0" smtClean="0"/>
              <a:t> العام : </a:t>
            </a:r>
            <a:r>
              <a:rPr lang="ar-IQ" sz="2000" dirty="0" smtClean="0"/>
              <a:t>حيث خول قانون الادعاء العام أعضاءه صلاحية قاضي تحقيق في مكان الحادث عند غياب القاضي ، وبما أنه يمارس صلاحية قاضي تحقيق ، فهذه الصلاحية تخوله سلطة إصدار أمر القبض ، غير أنه تزول عنه عند حضور قاضي التحقيق المختص مالم يطلب منه الأخير مواصلة التحقيق كلاً او جزءاً فيما تولى القيام به .</a:t>
            </a:r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3855412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95536" y="125760"/>
            <a:ext cx="8229600" cy="114300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just"/>
            <a:r>
              <a:rPr lang="ar-IQ" sz="3200" b="1" dirty="0" smtClean="0">
                <a:solidFill>
                  <a:srgbClr val="FF0000"/>
                </a:solidFill>
                <a:latin typeface="+mn-lt"/>
              </a:rPr>
              <a:t>البيانات التي يشتمل عليها أمر القبض</a:t>
            </a:r>
            <a:endParaRPr lang="ar-IQ" sz="3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1268760"/>
            <a:ext cx="7467600" cy="4525963"/>
          </a:xfrm>
        </p:spPr>
        <p:txBody>
          <a:bodyPr>
            <a:normAutofit/>
          </a:bodyPr>
          <a:lstStyle/>
          <a:p>
            <a:pPr algn="just"/>
            <a:r>
              <a:rPr lang="ar-IQ" sz="2000" dirty="0" smtClean="0"/>
              <a:t>حددت المادة (93) من قانون أصول المحاكمات الجزائية البينات التي يتضمنها أمر القبض ، ويمكن </a:t>
            </a:r>
            <a:r>
              <a:rPr lang="ar-IQ" sz="2000" dirty="0"/>
              <a:t>إ</a:t>
            </a:r>
            <a:r>
              <a:rPr lang="ar-IQ" sz="2000" dirty="0" smtClean="0"/>
              <a:t>دراجها ضمن أربع مجاميع وكالآتي :</a:t>
            </a:r>
          </a:p>
          <a:p>
            <a:pPr algn="just"/>
            <a:r>
              <a:rPr lang="ar-IQ" sz="2000" b="1" dirty="0" smtClean="0"/>
              <a:t>بيانات تتعلق بشخصية المتهم : </a:t>
            </a:r>
            <a:r>
              <a:rPr lang="ar-IQ" sz="2000" dirty="0" err="1" smtClean="0"/>
              <a:t>إسمه</a:t>
            </a:r>
            <a:r>
              <a:rPr lang="ar-IQ" sz="2000" dirty="0" smtClean="0"/>
              <a:t> الثلاثي ولقبه وهويته واوصافه ان كانت معروفة ومحل اقامته ومهنته .</a:t>
            </a:r>
          </a:p>
          <a:p>
            <a:pPr algn="just"/>
            <a:r>
              <a:rPr lang="ar-IQ" sz="2000" b="1" dirty="0" smtClean="0"/>
              <a:t>بيانات تتعلق بالجريمة : </a:t>
            </a:r>
            <a:r>
              <a:rPr lang="ar-IQ" sz="2000" dirty="0" smtClean="0"/>
              <a:t>وتتضمن نوع الجريمة ومادتها القانونية ، كأن تكون الجريمة قتل عمد مع سبق الاصرار ، والمادة القانونية في هذه الحالة هي </a:t>
            </a:r>
            <a:r>
              <a:rPr lang="ar-IQ" sz="2000" dirty="0" smtClean="0"/>
              <a:t>406 </a:t>
            </a:r>
            <a:r>
              <a:rPr lang="ar-IQ" sz="2000" dirty="0" smtClean="0"/>
              <a:t>/ 1 _ أ من قانون العقوبات العراقي ، حتى يكون المتهم عند القبض عليه على بينة من أمره فيهيئ نفسه للدفاع .</a:t>
            </a:r>
          </a:p>
          <a:p>
            <a:pPr algn="just"/>
            <a:r>
              <a:rPr lang="ar-IQ" sz="2000" b="1" dirty="0" smtClean="0"/>
              <a:t>بيانات تتعلق بالجهة المصدرة للأمر :</a:t>
            </a:r>
            <a:r>
              <a:rPr lang="ar-IQ" sz="2000" dirty="0" smtClean="0"/>
              <a:t> وتشمل تاريخ الأمر وتوقيع من </a:t>
            </a:r>
            <a:r>
              <a:rPr lang="ar-IQ" sz="2000" dirty="0"/>
              <a:t>أ</a:t>
            </a:r>
            <a:r>
              <a:rPr lang="ar-IQ" sz="2000" dirty="0" smtClean="0"/>
              <a:t>صدره وختم المحكمة .</a:t>
            </a:r>
          </a:p>
          <a:p>
            <a:pPr algn="just"/>
            <a:r>
              <a:rPr lang="ar-IQ" sz="2000" b="1" dirty="0" smtClean="0"/>
              <a:t>بيانات موجهة الى الجهة المنفذة : </a:t>
            </a:r>
            <a:r>
              <a:rPr lang="ar-IQ" sz="2000" dirty="0" smtClean="0"/>
              <a:t>وتشمل تكليف أعضاء الضبط القضائي وأفراد الشرطة بالقبض على المتهم وتخويلهم صلاحية إرغامه على الحضور في الحال إذا رفض ذلك طوعاً .</a:t>
            </a:r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535414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2394" y="1600200"/>
            <a:ext cx="4559211" cy="4525963"/>
          </a:xfrm>
        </p:spPr>
      </p:pic>
    </p:spTree>
    <p:extLst>
      <p:ext uri="{BB962C8B-B14F-4D97-AF65-F5344CB8AC3E}">
        <p14:creationId xmlns:p14="http://schemas.microsoft.com/office/powerpoint/2010/main" val="1300234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b="1" dirty="0" smtClean="0">
                <a:solidFill>
                  <a:srgbClr val="FF0000"/>
                </a:solidFill>
                <a:latin typeface="+mn-lt"/>
              </a:rPr>
              <a:t>أسباب صدور أمر القبض </a:t>
            </a:r>
            <a:endParaRPr lang="ar-IQ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lnSpc>
                <a:spcPct val="150000"/>
              </a:lnSpc>
            </a:pPr>
            <a:r>
              <a:rPr lang="ar-IQ" sz="2800" dirty="0" smtClean="0"/>
              <a:t>إذا لم يحضر الشخص بعد تبليغه ورقة التكليف بالحضور دون </a:t>
            </a:r>
            <a:r>
              <a:rPr lang="ar-IQ" sz="2800" dirty="0"/>
              <a:t>عذر </a:t>
            </a:r>
            <a:r>
              <a:rPr lang="ar-IQ" sz="2800" dirty="0" smtClean="0"/>
              <a:t>مشروع .</a:t>
            </a:r>
          </a:p>
          <a:p>
            <a:pPr lvl="0" algn="just">
              <a:lnSpc>
                <a:spcPct val="150000"/>
              </a:lnSpc>
            </a:pPr>
            <a:r>
              <a:rPr lang="ar-IQ" sz="2800" dirty="0" smtClean="0"/>
              <a:t>إذا خيف </a:t>
            </a:r>
            <a:r>
              <a:rPr lang="ar-IQ" sz="2800" dirty="0"/>
              <a:t>من هروب المتهم </a:t>
            </a:r>
            <a:r>
              <a:rPr lang="ar-IQ" sz="2800" dirty="0" smtClean="0"/>
              <a:t>أو تأثيره </a:t>
            </a:r>
            <a:r>
              <a:rPr lang="ar-IQ" sz="2800" dirty="0"/>
              <a:t>على سير التحقيق .</a:t>
            </a:r>
            <a:endParaRPr lang="en-US" sz="2800" dirty="0"/>
          </a:p>
          <a:p>
            <a:pPr lvl="0" algn="just">
              <a:lnSpc>
                <a:spcPct val="150000"/>
              </a:lnSpc>
            </a:pPr>
            <a:r>
              <a:rPr lang="ar-IQ" sz="2800" dirty="0"/>
              <a:t>إ</a:t>
            </a:r>
            <a:r>
              <a:rPr lang="ar-IQ" sz="2800" dirty="0" smtClean="0"/>
              <a:t>ذا </a:t>
            </a:r>
            <a:r>
              <a:rPr lang="ar-IQ" sz="2800" dirty="0"/>
              <a:t>كانت الجريمة معاقب عليها بالإعدام او سجن المؤبد .</a:t>
            </a:r>
            <a:endParaRPr lang="en-US" sz="2800" dirty="0"/>
          </a:p>
          <a:p>
            <a:pPr lvl="0" algn="just">
              <a:lnSpc>
                <a:spcPct val="150000"/>
              </a:lnSpc>
            </a:pPr>
            <a:r>
              <a:rPr lang="ar-IQ" sz="2800" dirty="0"/>
              <a:t>إ</a:t>
            </a:r>
            <a:r>
              <a:rPr lang="ar-IQ" sz="2800" dirty="0" smtClean="0"/>
              <a:t>ذا </a:t>
            </a:r>
            <a:r>
              <a:rPr lang="ar-IQ" sz="2800" dirty="0"/>
              <a:t>لم يكن للمتهم مكان اقامة معين او كان مجهول الاقامة </a:t>
            </a:r>
            <a:r>
              <a:rPr lang="ar-IQ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79371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7704856" cy="1656184"/>
          </a:xfrm>
        </p:spPr>
        <p:txBody>
          <a:bodyPr>
            <a:normAutofit fontScale="90000"/>
          </a:bodyPr>
          <a:lstStyle/>
          <a:p>
            <a:pPr algn="justLow">
              <a:lnSpc>
                <a:spcPct val="150000"/>
              </a:lnSpc>
            </a:pPr>
            <a:r>
              <a:rPr lang="ar-IQ" sz="2400" b="1" dirty="0">
                <a:solidFill>
                  <a:srgbClr val="FF0000"/>
                </a:solidFill>
                <a:latin typeface="+mn-lt"/>
              </a:rPr>
              <a:t>حالات القبض</a:t>
            </a:r>
            <a:r>
              <a:rPr lang="ar-IQ" sz="2400" b="1" dirty="0">
                <a:solidFill>
                  <a:srgbClr val="FF0000"/>
                </a:solidFill>
              </a:rPr>
              <a:t/>
            </a:r>
            <a:br>
              <a:rPr lang="ar-IQ" sz="2400" b="1" dirty="0">
                <a:solidFill>
                  <a:srgbClr val="FF0000"/>
                </a:solidFill>
              </a:rPr>
            </a:br>
            <a:r>
              <a:rPr lang="ar-IQ" sz="2400" dirty="0" smtClean="0"/>
              <a:t>قانون أصول المحاكمات الجزائية حالات أجاز فيها القبض _ ولو بغير أمر من السلطة المختصة _ وحالات أوجب فيها ذلك ، وعلى التفصيل الآتي :</a:t>
            </a:r>
            <a:endParaRPr lang="ar-IQ" sz="24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11560" y="2276872"/>
            <a:ext cx="7704856" cy="3633267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ar-IQ" b="1" u="sng" dirty="0" smtClean="0">
                <a:solidFill>
                  <a:srgbClr val="FFFF00"/>
                </a:solidFill>
              </a:rPr>
              <a:t>حالات القبض </a:t>
            </a:r>
            <a:r>
              <a:rPr lang="ar-IQ" b="1" u="sng" dirty="0" err="1" smtClean="0">
                <a:solidFill>
                  <a:srgbClr val="FFFF00"/>
                </a:solidFill>
              </a:rPr>
              <a:t>الجوازي</a:t>
            </a:r>
            <a:r>
              <a:rPr lang="ar-IQ" b="1" u="sng" dirty="0" smtClean="0">
                <a:solidFill>
                  <a:srgbClr val="FFFF00"/>
                </a:solidFill>
              </a:rPr>
              <a:t> :</a:t>
            </a:r>
          </a:p>
          <a:p>
            <a:pPr algn="just">
              <a:lnSpc>
                <a:spcPct val="150000"/>
              </a:lnSpc>
            </a:pPr>
            <a:r>
              <a:rPr lang="ar-IQ" sz="3200" dirty="0" smtClean="0"/>
              <a:t>إذا كانت الجريمة مشهودة .</a:t>
            </a:r>
          </a:p>
          <a:p>
            <a:pPr algn="just">
              <a:lnSpc>
                <a:spcPct val="150000"/>
              </a:lnSpc>
            </a:pPr>
            <a:r>
              <a:rPr lang="ar-IQ" sz="3200" dirty="0" smtClean="0"/>
              <a:t>إذا كان قد فر بعد القبض عليه قانوناً .</a:t>
            </a:r>
          </a:p>
          <a:p>
            <a:pPr algn="just">
              <a:lnSpc>
                <a:spcPct val="150000"/>
              </a:lnSpc>
            </a:pPr>
            <a:r>
              <a:rPr lang="ar-IQ" sz="3200" dirty="0" smtClean="0"/>
              <a:t>إذا كان قد حكم عليه غياباً بعقوبة مقيدة للحرية .</a:t>
            </a:r>
          </a:p>
          <a:p>
            <a:pPr lvl="0" algn="just">
              <a:lnSpc>
                <a:spcPct val="150000"/>
              </a:lnSpc>
            </a:pPr>
            <a:r>
              <a:rPr lang="ar-IQ" sz="3200" dirty="0"/>
              <a:t>كل من وجد في محل عام وكان في حالة سكر واحدث شغبا او كان فاقد </a:t>
            </a:r>
            <a:r>
              <a:rPr lang="ar-IQ" sz="3200" dirty="0" smtClean="0"/>
              <a:t>لصوابه .</a:t>
            </a:r>
          </a:p>
          <a:p>
            <a:pPr lvl="0" algn="just"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576551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IQ" b="1" u="sng" dirty="0">
                <a:solidFill>
                  <a:srgbClr val="FFFF00"/>
                </a:solidFill>
              </a:rPr>
              <a:t>حالات القبض الوجوبي :</a:t>
            </a:r>
            <a:br>
              <a:rPr lang="ar-IQ" b="1" u="sng" dirty="0">
                <a:solidFill>
                  <a:srgbClr val="FFFF00"/>
                </a:solidFill>
              </a:rPr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1052736"/>
            <a:ext cx="7488832" cy="4741987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ar-IQ" sz="2800" b="1" dirty="0" smtClean="0"/>
              <a:t>كل </a:t>
            </a:r>
            <a:r>
              <a:rPr lang="ar-IQ" sz="2800" b="1" dirty="0"/>
              <a:t>شخص صدر أمر بالقبض عليه من </a:t>
            </a:r>
            <a:r>
              <a:rPr lang="ar-IQ" sz="2800" b="1" dirty="0" smtClean="0"/>
              <a:t>سلطة مختصة </a:t>
            </a:r>
            <a:r>
              <a:rPr lang="ar-IQ" sz="2800" b="1" dirty="0"/>
              <a:t>.</a:t>
            </a:r>
          </a:p>
          <a:p>
            <a:pPr algn="just">
              <a:lnSpc>
                <a:spcPct val="150000"/>
              </a:lnSpc>
            </a:pPr>
            <a:r>
              <a:rPr lang="ar-IQ" sz="2800" b="1" dirty="0"/>
              <a:t>كل من كان حاملاً سلاحاً ظاهراً أو مخبأ خلافاً لأحكام </a:t>
            </a:r>
            <a:r>
              <a:rPr lang="ar-IQ" sz="2800" b="1" dirty="0" smtClean="0"/>
              <a:t>القانون.</a:t>
            </a:r>
            <a:endParaRPr lang="ar-IQ" sz="2800" b="1" dirty="0"/>
          </a:p>
          <a:p>
            <a:pPr algn="just">
              <a:lnSpc>
                <a:spcPct val="150000"/>
              </a:lnSpc>
            </a:pPr>
            <a:r>
              <a:rPr lang="ar-IQ" sz="2800" b="1" dirty="0"/>
              <a:t>كل شخص ظن لأسباب معقولة أنه ارتكب جناية أو جنحة عمدية ولم يكن له محل إقامة معين </a:t>
            </a:r>
            <a:r>
              <a:rPr lang="ar-IQ" sz="2800" b="1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ar-IQ" sz="2800" b="1" dirty="0" smtClean="0"/>
              <a:t>كل من تعرض لأحد أعضاء الضبط القضائي أو أي مكلف بخدمة عامة في أداء واجبه .</a:t>
            </a:r>
            <a:endParaRPr lang="ar-IQ" sz="2800" b="1" dirty="0"/>
          </a:p>
        </p:txBody>
      </p:sp>
    </p:spTree>
    <p:extLst>
      <p:ext uri="{BB962C8B-B14F-4D97-AF65-F5344CB8AC3E}">
        <p14:creationId xmlns:p14="http://schemas.microsoft.com/office/powerpoint/2010/main" val="73904337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731</TotalTime>
  <Words>548</Words>
  <Application>Microsoft Office PowerPoint</Application>
  <PresentationFormat>عرض على الشاشة (3:4)‏</PresentationFormat>
  <Paragraphs>42</Paragraphs>
  <Slides>10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نسق Office</vt:lpstr>
      <vt:lpstr>القبض على المتهم</vt:lpstr>
      <vt:lpstr>محاور المحاضرة</vt:lpstr>
      <vt:lpstr>تعُريف أمر القبض</vt:lpstr>
      <vt:lpstr>الجهة المختصة بإصدار أمر القبض</vt:lpstr>
      <vt:lpstr>البيانات التي يشتمل عليها أمر القبض</vt:lpstr>
      <vt:lpstr>عرض تقديمي في PowerPoint</vt:lpstr>
      <vt:lpstr>أسباب صدور أمر القبض </vt:lpstr>
      <vt:lpstr>حالات القبض قانون أصول المحاكمات الجزائية حالات أجاز فيها القبض _ ولو بغير أمر من السلطة المختصة _ وحالات أوجب فيها ذلك ، وعلى التفصيل الآتي :</vt:lpstr>
      <vt:lpstr>حالات القبض الوجوبي : 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القبض على المتهم</dc:title>
  <dc:creator>alnaseem</dc:creator>
  <cp:lastModifiedBy>DR.Ahmed Saker 2O11</cp:lastModifiedBy>
  <cp:revision>54</cp:revision>
  <dcterms:created xsi:type="dcterms:W3CDTF">2020-08-22T16:53:00Z</dcterms:created>
  <dcterms:modified xsi:type="dcterms:W3CDTF">2021-04-11T06:22:52Z</dcterms:modified>
</cp:coreProperties>
</file>