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6"/>
  </p:notesMasterIdLst>
  <p:sldIdLst>
    <p:sldId id="256" r:id="rId2"/>
    <p:sldId id="287" r:id="rId3"/>
    <p:sldId id="339" r:id="rId4"/>
    <p:sldId id="340" r:id="rId5"/>
    <p:sldId id="341" r:id="rId6"/>
    <p:sldId id="342" r:id="rId7"/>
    <p:sldId id="343" r:id="rId8"/>
    <p:sldId id="344" r:id="rId9"/>
    <p:sldId id="345" r:id="rId10"/>
    <p:sldId id="346" r:id="rId11"/>
    <p:sldId id="347" r:id="rId12"/>
    <p:sldId id="349" r:id="rId13"/>
    <p:sldId id="350" r:id="rId14"/>
    <p:sldId id="35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55" autoAdjust="0"/>
  </p:normalViewPr>
  <p:slideViewPr>
    <p:cSldViewPr snapToGrid="0" snapToObjects="1">
      <p:cViewPr>
        <p:scale>
          <a:sx n="90" d="100"/>
          <a:sy n="90" d="100"/>
        </p:scale>
        <p:origin x="-12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F21E8-2461-432C-A88E-4B45191085E4}" type="datetimeFigureOut">
              <a:rPr lang="en-US" smtClean="0"/>
              <a:t>11/2/2021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EE8FB-FFCD-43FC-A716-F63C5F75D825}" type="slidenum">
              <a:rPr lang="en-US" smtClean="0"/>
              <a:t>‹#›</a:t>
            </a:fld>
            <a:endParaRPr lang="en-US"/>
          </a:p>
        </p:txBody>
      </p:sp>
    </p:spTree>
    <p:extLst>
      <p:ext uri="{BB962C8B-B14F-4D97-AF65-F5344CB8AC3E}">
        <p14:creationId xmlns:p14="http://schemas.microsoft.com/office/powerpoint/2010/main" val="2679279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39EE8FB-FFCD-43FC-A716-F63C5F75D825}" type="slidenum">
              <a:rPr lang="en-US" smtClean="0"/>
              <a:t>1</a:t>
            </a:fld>
            <a:endParaRPr lang="en-US"/>
          </a:p>
        </p:txBody>
      </p:sp>
    </p:spTree>
    <p:extLst>
      <p:ext uri="{BB962C8B-B14F-4D97-AF65-F5344CB8AC3E}">
        <p14:creationId xmlns:p14="http://schemas.microsoft.com/office/powerpoint/2010/main" val="3939618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1A24CD3-204F-4468-8EE4-28A6668D006A}" type="datetimeFigureOut">
              <a:rPr lang="en-US" smtClean="0"/>
              <a:t>11/2/2021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76478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A24CD3-204F-4468-8EE4-28A6668D006A}" type="datetimeFigureOut">
              <a:rPr lang="en-US" smtClean="0"/>
              <a:t>11/2/2021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284508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A24CD3-204F-4468-8EE4-28A6668D006A}" type="datetimeFigureOut">
              <a:rPr lang="en-US" smtClean="0"/>
              <a:t>11/2/2021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1528122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1A24CD3-204F-4468-8EE4-28A6668D006A}" type="datetimeFigureOut">
              <a:rPr lang="en-US" smtClean="0"/>
              <a:t>11/2/2021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70447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1A24CD3-204F-4468-8EE4-28A6668D006A}" type="datetimeFigureOut">
              <a:rPr lang="en-US" smtClean="0"/>
              <a:t>11/2/2021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04787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1A24CD3-204F-4468-8EE4-28A6668D006A}" type="datetimeFigureOut">
              <a:rPr lang="en-US" smtClean="0"/>
              <a:t>11/2/2021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72872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1A24CD3-204F-4468-8EE4-28A6668D006A}" type="datetimeFigureOut">
              <a:rPr lang="en-US" smtClean="0"/>
              <a:t>11/2/2021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22308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1A24CD3-204F-4468-8EE4-28A6668D006A}" type="datetimeFigureOut">
              <a:rPr lang="en-US" smtClean="0"/>
              <a:t>11/2/2021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053093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1A24CD3-204F-4468-8EE4-28A6668D006A}" type="datetimeFigureOut">
              <a:rPr lang="en-US" smtClean="0"/>
              <a:t>11/2/2021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4414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A24CD3-204F-4468-8EE4-28A6668D006A}" type="datetimeFigureOut">
              <a:rPr lang="en-US" smtClean="0"/>
              <a:t>11/2/2021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2389974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1A24CD3-204F-4468-8EE4-28A6668D006A}" type="datetimeFigureOut">
              <a:rPr lang="en-US" smtClean="0"/>
              <a:t>11/2/2021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61738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24CD3-204F-4468-8EE4-28A6668D006A}" type="datetimeFigureOut">
              <a:rPr lang="en-US" smtClean="0"/>
              <a:t>11/2/2021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F16DE-A0D5-4438-950F-5B1E159C2C28}" type="slidenum">
              <a:rPr lang="en-US" smtClean="0"/>
              <a:t>‹#›</a:t>
            </a:fld>
            <a:endParaRPr lang="en-US"/>
          </a:p>
        </p:txBody>
      </p:sp>
    </p:spTree>
    <p:extLst>
      <p:ext uri="{BB962C8B-B14F-4D97-AF65-F5344CB8AC3E}">
        <p14:creationId xmlns:p14="http://schemas.microsoft.com/office/powerpoint/2010/main" val="146000071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770" y="2821632"/>
            <a:ext cx="8802476" cy="1886169"/>
          </a:xfrm>
        </p:spPr>
        <p:txBody>
          <a:bodyPr>
            <a:noAutofit/>
          </a:bodyPr>
          <a:lstStyle/>
          <a:p>
            <a:pPr algn="ct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Lecture </a:t>
            </a:r>
            <a:r>
              <a:rPr lang="en-US" sz="2800" b="1" dirty="0">
                <a:solidFill>
                  <a:schemeClr val="accent1">
                    <a:lumMod val="75000"/>
                  </a:schemeClr>
                </a:solidFill>
                <a:latin typeface="Times New Roman" panose="02020603050405020304" pitchFamily="18" charset="0"/>
                <a:cs typeface="Times New Roman" panose="02020603050405020304" pitchFamily="18" charset="0"/>
              </a:rPr>
              <a:t>1:</a:t>
            </a:r>
            <a:br>
              <a:rPr lang="en-US" sz="2800" b="1" dirty="0">
                <a:solidFill>
                  <a:schemeClr val="accent1">
                    <a:lumMod val="75000"/>
                  </a:schemeClr>
                </a:solidFill>
                <a:latin typeface="Times New Roman" panose="02020603050405020304" pitchFamily="18" charset="0"/>
                <a:cs typeface="Times New Roman" panose="02020603050405020304" pitchFamily="18" charset="0"/>
              </a:rPr>
            </a:br>
            <a:r>
              <a:rPr lang="en-US" sz="2800" b="1" dirty="0">
                <a:solidFill>
                  <a:schemeClr val="accent1">
                    <a:lumMod val="75000"/>
                  </a:schemeClr>
                </a:solidFill>
                <a:latin typeface="Times New Roman" panose="02020603050405020304" pitchFamily="18" charset="0"/>
                <a:cs typeface="Times New Roman" panose="02020603050405020304" pitchFamily="18" charset="0"/>
              </a:rPr>
              <a:t>Introduction to Microsoft </a:t>
            </a: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Excel</a:t>
            </a:r>
            <a:b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br>
            <a:r>
              <a:rPr lang="en-US" sz="2800" b="1" dirty="0">
                <a:solidFill>
                  <a:schemeClr val="accent1">
                    <a:lumMod val="75000"/>
                  </a:schemeClr>
                </a:solidFill>
                <a:latin typeface="Times New Roman" panose="02020603050405020304" pitchFamily="18" charset="0"/>
                <a:cs typeface="Times New Roman" panose="02020603050405020304" pitchFamily="18" charset="0"/>
              </a:rPr>
              <a:t/>
            </a:r>
            <a:br>
              <a:rPr lang="en-US" sz="2800" b="1" dirty="0">
                <a:solidFill>
                  <a:schemeClr val="accent1">
                    <a:lumMod val="75000"/>
                  </a:schemeClr>
                </a:solidFill>
                <a:latin typeface="Times New Roman" panose="02020603050405020304" pitchFamily="18" charset="0"/>
                <a:cs typeface="Times New Roman" panose="02020603050405020304" pitchFamily="18" charset="0"/>
              </a:rPr>
            </a:br>
            <a:r>
              <a:rPr lang="en-US" sz="2800" b="1" dirty="0">
                <a:solidFill>
                  <a:schemeClr val="accent1">
                    <a:lumMod val="75000"/>
                  </a:schemeClr>
                </a:solidFill>
                <a:latin typeface="Times New Roman" panose="02020603050405020304" pitchFamily="18" charset="0"/>
                <a:cs typeface="Times New Roman" panose="02020603050405020304" pitchFamily="18" charset="0"/>
              </a:rPr>
              <a:t/>
            </a:r>
            <a:br>
              <a:rPr lang="en-US" sz="2800" b="1" dirty="0">
                <a:solidFill>
                  <a:schemeClr val="accent1">
                    <a:lumMod val="75000"/>
                  </a:schemeClr>
                </a:solidFill>
                <a:latin typeface="Times New Roman" panose="02020603050405020304" pitchFamily="18" charset="0"/>
                <a:cs typeface="Times New Roman" panose="02020603050405020304" pitchFamily="18" charset="0"/>
              </a:rPr>
            </a:b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Suadad </a:t>
            </a:r>
            <a:r>
              <a:rPr lang="en-US" sz="2800" b="1" dirty="0">
                <a:solidFill>
                  <a:schemeClr val="accent1">
                    <a:lumMod val="75000"/>
                  </a:schemeClr>
                </a:solidFill>
                <a:latin typeface="Times New Roman" panose="02020603050405020304" pitchFamily="18" charset="0"/>
                <a:cs typeface="Times New Roman" panose="02020603050405020304" pitchFamily="18" charset="0"/>
              </a:rPr>
              <a:t>S. </a:t>
            </a:r>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Mahdi</a:t>
            </a:r>
            <a:endParaRPr lang="en-US" sz="2800" dirty="0"/>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305" y="270764"/>
            <a:ext cx="2304256" cy="1916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6804248" y="30676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3727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p:txBody>
          <a:bodyPr>
            <a:noAutofit/>
          </a:bodyPr>
          <a:lstStyle/>
          <a:p>
            <a:r>
              <a:rPr lang="en-US" sz="2000" b="1" dirty="0" smtClean="0">
                <a:latin typeface="Times New Roman" panose="02020603050405020304" pitchFamily="18" charset="0"/>
                <a:cs typeface="Times New Roman" panose="02020603050405020304" pitchFamily="18" charset="0"/>
              </a:rPr>
              <a:t>Review</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This tab contains tools to check spelling, translate words, add comments, or protect sheets. </a:t>
            </a:r>
          </a:p>
          <a:p>
            <a:r>
              <a:rPr lang="en-US" sz="2000" b="1" dirty="0" smtClean="0">
                <a:latin typeface="Times New Roman" panose="02020603050405020304" pitchFamily="18" charset="0"/>
                <a:cs typeface="Times New Roman" panose="02020603050405020304" pitchFamily="18" charset="0"/>
              </a:rPr>
              <a:t>View</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View tab contains commands that control various aspects of how a sheet is </a:t>
            </a:r>
            <a:r>
              <a:rPr lang="en-US" sz="2000" dirty="0" smtClean="0">
                <a:latin typeface="Times New Roman" panose="02020603050405020304" pitchFamily="18" charset="0"/>
                <a:cs typeface="Times New Roman" panose="02020603050405020304" pitchFamily="18" charset="0"/>
              </a:rPr>
              <a:t>viewed.</a:t>
            </a:r>
          </a:p>
          <a:p>
            <a:r>
              <a:rPr lang="en-US" sz="2000" b="1" dirty="0" smtClean="0">
                <a:latin typeface="Times New Roman" panose="02020603050405020304" pitchFamily="18" charset="0"/>
                <a:cs typeface="Times New Roman" panose="02020603050405020304" pitchFamily="18" charset="0"/>
              </a:rPr>
              <a:t>Developer</a:t>
            </a:r>
            <a:r>
              <a:rPr lang="en-US" sz="2000" b="1"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This tab isn’t visible by default</a:t>
            </a:r>
            <a:r>
              <a:rPr lang="en-US" sz="2000" dirty="0">
                <a:latin typeface="Times New Roman" panose="02020603050405020304" pitchFamily="18" charset="0"/>
                <a:cs typeface="Times New Roman" panose="02020603050405020304" pitchFamily="18" charset="0"/>
              </a:rPr>
              <a:t>. It contains commands that are useful for programmers. </a:t>
            </a:r>
            <a:endParaRPr lang="en-US" sz="2000" dirty="0" smtClean="0">
              <a:latin typeface="Times New Roman" panose="02020603050405020304" pitchFamily="18" charset="0"/>
              <a:cs typeface="Times New Roman" panose="02020603050405020304" pitchFamily="18" charset="0"/>
            </a:endParaRPr>
          </a:p>
          <a:p>
            <a:pPr lvl="1"/>
            <a:r>
              <a:rPr lang="en-US" sz="1800" dirty="0" smtClean="0">
                <a:latin typeface="Times New Roman" panose="02020603050405020304" pitchFamily="18" charset="0"/>
                <a:cs typeface="Times New Roman" panose="02020603050405020304" pitchFamily="18" charset="0"/>
              </a:rPr>
              <a:t>To </a:t>
            </a:r>
            <a:r>
              <a:rPr lang="en-US" sz="1800" dirty="0">
                <a:latin typeface="Times New Roman" panose="02020603050405020304" pitchFamily="18" charset="0"/>
                <a:cs typeface="Times New Roman" panose="02020603050405020304" pitchFamily="18" charset="0"/>
              </a:rPr>
              <a:t>display the Developer tab, choose File ➪ Options and then select Customize Ribbon</a:t>
            </a:r>
            <a:r>
              <a:rPr lang="en-US" sz="1600" dirty="0">
                <a:latin typeface="Times New Roman" panose="02020603050405020304" pitchFamily="18" charset="0"/>
                <a:cs typeface="Times New Roman" panose="02020603050405020304" pitchFamily="18" charset="0"/>
              </a:rPr>
              <a:t>. </a:t>
            </a:r>
          </a:p>
          <a:p>
            <a:r>
              <a:rPr lang="en-US" sz="2000" b="1" dirty="0" smtClean="0">
                <a:latin typeface="Times New Roman" panose="02020603050405020304" pitchFamily="18" charset="0"/>
                <a:cs typeface="Times New Roman" panose="02020603050405020304" pitchFamily="18" charset="0"/>
              </a:rPr>
              <a:t>Add-Ins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This tab is visible only if you loaded an older workbook or add-in that customizes the menu or toolbars. Because menus and toolbars are no longer available in Excel 2016, these user interface customizations appear on the Add-Ins </a:t>
            </a:r>
            <a:r>
              <a:rPr lang="en-US" sz="2000" dirty="0" smtClean="0">
                <a:latin typeface="Times New Roman" panose="02020603050405020304" pitchFamily="18" charset="0"/>
                <a:cs typeface="Times New Roman" panose="02020603050405020304" pitchFamily="18" charset="0"/>
              </a:rPr>
              <a:t>tab.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355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p:txBody>
          <a:bodyPr>
            <a:noAutofit/>
          </a:bodyPr>
          <a:lstStyle/>
          <a:p>
            <a:r>
              <a:rPr lang="en-US" sz="2000" dirty="0">
                <a:latin typeface="Times New Roman" panose="02020603050405020304" pitchFamily="18" charset="0"/>
                <a:cs typeface="Times New Roman" panose="02020603050405020304" pitchFamily="18" charset="0"/>
              </a:rPr>
              <a:t>Figure 3. shows the Home tab of the </a:t>
            </a:r>
            <a:r>
              <a:rPr lang="en-US" sz="2000" dirty="0" smtClean="0">
                <a:latin typeface="Times New Roman" panose="02020603050405020304" pitchFamily="18" charset="0"/>
                <a:cs typeface="Times New Roman" panose="02020603050405020304" pitchFamily="18" charset="0"/>
              </a:rPr>
              <a:t>Ribbon.</a:t>
            </a:r>
          </a:p>
          <a:p>
            <a:endParaRPr lang="en-US" sz="2000" dirty="0">
              <a:latin typeface="Times New Roman" panose="02020603050405020304" pitchFamily="18" charset="0"/>
              <a:cs typeface="Times New Roman" panose="02020603050405020304" pitchFamily="18" charset="0"/>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2263366"/>
            <a:ext cx="8350250" cy="1837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2795712" y="4240215"/>
            <a:ext cx="3552576" cy="369332"/>
          </a:xfrm>
          <a:prstGeom prst="rect">
            <a:avLst/>
          </a:prstGeom>
        </p:spPr>
        <p:txBody>
          <a:bodyPr wrap="none">
            <a:spAutoFit/>
          </a:bodyPr>
          <a:lstStyle/>
          <a:p>
            <a:r>
              <a:rPr lang="en-US" b="1" dirty="0"/>
              <a:t>Figure (3): Home tab of the Ribbon </a:t>
            </a:r>
            <a:endParaRPr lang="en-US" dirty="0"/>
          </a:p>
        </p:txBody>
      </p:sp>
    </p:spTree>
    <p:extLst>
      <p:ext uri="{BB962C8B-B14F-4D97-AF65-F5344CB8AC3E}">
        <p14:creationId xmlns:p14="http://schemas.microsoft.com/office/powerpoint/2010/main" val="3835140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a:xfrm>
            <a:off x="330458" y="1600200"/>
            <a:ext cx="4752881" cy="4525963"/>
          </a:xfrm>
        </p:spPr>
        <p:txBody>
          <a:bodyPr>
            <a:noAutofit/>
          </a:bodyPr>
          <a:lstStyle/>
          <a:p>
            <a:pPr algn="just"/>
            <a:r>
              <a:rPr lang="en-US" sz="2000" dirty="0">
                <a:solidFill>
                  <a:srgbClr val="FF0000"/>
                </a:solidFill>
                <a:latin typeface="Times New Roman" panose="02020603050405020304" pitchFamily="18" charset="0"/>
                <a:cs typeface="Times New Roman" panose="02020603050405020304" pitchFamily="18" charset="0"/>
              </a:rPr>
              <a:t>Using </a:t>
            </a:r>
            <a:r>
              <a:rPr lang="en-US" sz="2000" u="sng" dirty="0">
                <a:solidFill>
                  <a:srgbClr val="FF0000"/>
                </a:solidFill>
                <a:latin typeface="Times New Roman" panose="02020603050405020304" pitchFamily="18" charset="0"/>
                <a:cs typeface="Times New Roman" panose="02020603050405020304" pitchFamily="18" charset="0"/>
              </a:rPr>
              <a:t>Shortcut Menus </a:t>
            </a:r>
            <a:r>
              <a:rPr lang="en-US" sz="2000" dirty="0">
                <a:solidFill>
                  <a:srgbClr val="FF0000"/>
                </a:solidFill>
                <a:latin typeface="Times New Roman" panose="02020603050405020304" pitchFamily="18" charset="0"/>
                <a:cs typeface="Times New Roman" panose="02020603050405020304" pitchFamily="18" charset="0"/>
              </a:rPr>
              <a:t>in addition to the Ribbon</a:t>
            </a:r>
            <a:r>
              <a:rPr lang="en-US" sz="2000" dirty="0">
                <a:latin typeface="Times New Roman" panose="02020603050405020304" pitchFamily="18" charset="0"/>
                <a:cs typeface="Times New Roman" panose="02020603050405020304" pitchFamily="18" charset="0"/>
              </a:rPr>
              <a:t>, Excel features many shortcut menus, which you access by right clicking just about anything within Excel.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solidFill>
                  <a:srgbClr val="FF0000"/>
                </a:solidFill>
                <a:latin typeface="Times New Roman" panose="02020603050405020304" pitchFamily="18" charset="0"/>
                <a:cs typeface="Times New Roman" panose="02020603050405020304" pitchFamily="18" charset="0"/>
              </a:rPr>
              <a:t>Shortcut </a:t>
            </a:r>
            <a:r>
              <a:rPr lang="en-US" sz="2000" dirty="0">
                <a:solidFill>
                  <a:srgbClr val="FF0000"/>
                </a:solidFill>
                <a:latin typeface="Times New Roman" panose="02020603050405020304" pitchFamily="18" charset="0"/>
                <a:cs typeface="Times New Roman" panose="02020603050405020304" pitchFamily="18" charset="0"/>
              </a:rPr>
              <a:t>menus don’t contain every relevant command, just those that are most commonly used for whatever is selected</a:t>
            </a:r>
            <a:r>
              <a:rPr lang="en-US" sz="2000" dirty="0">
                <a:latin typeface="Times New Roman" panose="02020603050405020304" pitchFamily="18" charset="0"/>
                <a:cs typeface="Times New Roman" panose="02020603050405020304" pitchFamily="18" charset="0"/>
              </a:rPr>
              <a:t>. </a:t>
            </a:r>
          </a:p>
          <a:p>
            <a:pPr algn="just"/>
            <a:r>
              <a:rPr lang="en-US" sz="2000" dirty="0">
                <a:solidFill>
                  <a:srgbClr val="FF0000"/>
                </a:solidFill>
                <a:latin typeface="Times New Roman" panose="02020603050405020304" pitchFamily="18" charset="0"/>
                <a:cs typeface="Times New Roman" panose="02020603050405020304" pitchFamily="18" charset="0"/>
              </a:rPr>
              <a:t>Click the right mouse button to display a shortcut menu of commands you’re most likely to use as shown in Figure </a:t>
            </a:r>
            <a:r>
              <a:rPr lang="en-US" sz="2000" dirty="0" smtClean="0">
                <a:solidFill>
                  <a:srgbClr val="FF0000"/>
                </a:solidFill>
                <a:latin typeface="Times New Roman" panose="02020603050405020304" pitchFamily="18" charset="0"/>
                <a:cs typeface="Times New Roman" panose="02020603050405020304" pitchFamily="18" charset="0"/>
              </a:rPr>
              <a:t>4. </a:t>
            </a:r>
            <a:endParaRPr lang="en-US" sz="2000" dirty="0">
              <a:solidFill>
                <a:srgbClr val="FF0000"/>
              </a:solidFill>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146710" y="1391535"/>
            <a:ext cx="3848100" cy="501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مستطيل 2"/>
          <p:cNvSpPr/>
          <p:nvPr/>
        </p:nvSpPr>
        <p:spPr>
          <a:xfrm>
            <a:off x="5726064" y="6322952"/>
            <a:ext cx="2847896"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Figure </a:t>
            </a:r>
            <a:r>
              <a:rPr lang="en-US" b="1" dirty="0" smtClean="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Shortcut Menu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33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a:xfrm>
            <a:off x="330458" y="1600200"/>
            <a:ext cx="8587205" cy="4525963"/>
          </a:xfrm>
        </p:spPr>
        <p:txBody>
          <a:bodyPr>
            <a:noAutofit/>
          </a:bodyPr>
          <a:lstStyle/>
          <a:p>
            <a:r>
              <a:rPr lang="en-US" sz="2000" b="1" dirty="0"/>
              <a:t>Getting started on your worksheet </a:t>
            </a:r>
            <a:endParaRPr lang="en-US" sz="2000" dirty="0"/>
          </a:p>
          <a:p>
            <a:pPr algn="just"/>
            <a:r>
              <a:rPr lang="en-US" sz="2000" dirty="0">
                <a:latin typeface="Times New Roman" panose="02020603050405020304" pitchFamily="18" charset="0"/>
                <a:cs typeface="Times New Roman" panose="02020603050405020304" pitchFamily="18" charset="0"/>
              </a:rPr>
              <a:t>Start Excel and make sure that you have an empty workbook displayed. To create a new, blank workbook, press </a:t>
            </a:r>
            <a:r>
              <a:rPr lang="en-US" sz="2000" dirty="0" err="1">
                <a:latin typeface="Times New Roman" panose="02020603050405020304" pitchFamily="18" charset="0"/>
                <a:cs typeface="Times New Roman" panose="02020603050405020304" pitchFamily="18" charset="0"/>
              </a:rPr>
              <a:t>Ctrl+N</a:t>
            </a:r>
            <a:r>
              <a:rPr lang="en-US" sz="2000" dirty="0">
                <a:latin typeface="Times New Roman" panose="02020603050405020304" pitchFamily="18" charset="0"/>
                <a:cs typeface="Times New Roman" panose="02020603050405020304" pitchFamily="18" charset="0"/>
              </a:rPr>
              <a:t> (the shortcut key for File ➪ New ➪ Blank Workbook). The sales projection will consist of two columns of information. Column A will contain the month names, and column B will store the projected sales numbers.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You </a:t>
            </a:r>
            <a:r>
              <a:rPr lang="en-US" sz="2000" dirty="0">
                <a:latin typeface="Times New Roman" panose="02020603050405020304" pitchFamily="18" charset="0"/>
                <a:cs typeface="Times New Roman" panose="02020603050405020304" pitchFamily="18" charset="0"/>
              </a:rPr>
              <a:t>start by entering some descriptive titles into the worksheet. Here’s how to begin: </a:t>
            </a:r>
            <a:endParaRPr lang="en-US" sz="2000" dirty="0" smtClean="0">
              <a:latin typeface="Times New Roman" panose="02020603050405020304" pitchFamily="18" charset="0"/>
              <a:cs typeface="Times New Roman" panose="02020603050405020304" pitchFamily="18" charset="0"/>
            </a:endParaRPr>
          </a:p>
          <a:p>
            <a:pPr marL="400050" lvl="1" indent="0">
              <a:buNone/>
            </a:pPr>
            <a:r>
              <a:rPr lang="en-US" sz="2000" dirty="0"/>
              <a:t>1. </a:t>
            </a:r>
            <a:r>
              <a:rPr lang="en-US" sz="2000" b="1" dirty="0"/>
              <a:t>Move the cell pointer to cell A1 (the upper-left cell in the worksheet) by using the navigation (arrow) keys. </a:t>
            </a:r>
            <a:r>
              <a:rPr lang="en-US" sz="2000" dirty="0"/>
              <a:t>The Name box displays the cell’s address. </a:t>
            </a:r>
          </a:p>
          <a:p>
            <a:pPr marL="400050" lvl="1" indent="0">
              <a:buNone/>
            </a:pPr>
            <a:r>
              <a:rPr lang="en-US" sz="2000" dirty="0"/>
              <a:t>2. </a:t>
            </a:r>
            <a:r>
              <a:rPr lang="en-US" sz="2000" b="1" dirty="0"/>
              <a:t>Type </a:t>
            </a:r>
            <a:r>
              <a:rPr lang="en-US" sz="2000" dirty="0"/>
              <a:t>Month </a:t>
            </a:r>
            <a:r>
              <a:rPr lang="en-US" sz="2000" b="1" dirty="0"/>
              <a:t>into cell A1 and press Enter. </a:t>
            </a:r>
            <a:r>
              <a:rPr lang="en-US" sz="2000" dirty="0"/>
              <a:t>Depending on your setup, either Excel moves the cell pointer to a different cell or the pointer remains in cell A1. </a:t>
            </a:r>
          </a:p>
          <a:p>
            <a:pPr marL="400050" lvl="1" indent="0">
              <a:buNone/>
            </a:pPr>
            <a:r>
              <a:rPr lang="en-US" sz="2000" dirty="0"/>
              <a:t>3. </a:t>
            </a:r>
            <a:r>
              <a:rPr lang="en-US" sz="2000" b="1" dirty="0"/>
              <a:t>Move the cell pointer to B1, type </a:t>
            </a:r>
            <a:r>
              <a:rPr lang="en-US" sz="2000" dirty="0"/>
              <a:t>Projected Sales</a:t>
            </a:r>
            <a:r>
              <a:rPr lang="en-US" sz="2000" b="1" dirty="0"/>
              <a:t>, and press Enter. </a:t>
            </a:r>
            <a:r>
              <a:rPr lang="en-US" sz="2000" dirty="0"/>
              <a:t>The text </a:t>
            </a:r>
            <a:r>
              <a:rPr lang="en-US" sz="2000" dirty="0" smtClean="0"/>
              <a:t> extends </a:t>
            </a:r>
            <a:r>
              <a:rPr lang="en-US" sz="2000" dirty="0"/>
              <a:t>beyond the cell width, but don’t worry about that for now. </a:t>
            </a:r>
          </a:p>
        </p:txBody>
      </p:sp>
    </p:spTree>
    <p:extLst>
      <p:ext uri="{BB962C8B-B14F-4D97-AF65-F5344CB8AC3E}">
        <p14:creationId xmlns:p14="http://schemas.microsoft.com/office/powerpoint/2010/main" val="300881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a:xfrm>
            <a:off x="330458" y="1600200"/>
            <a:ext cx="8587205" cy="4525963"/>
          </a:xfrm>
        </p:spPr>
        <p:txBody>
          <a:bodyPr>
            <a:noAutofit/>
          </a:bodyPr>
          <a:lstStyle/>
          <a:p>
            <a:pPr marL="400050" lvl="1" indent="0" algn="just">
              <a:buNone/>
            </a:pPr>
            <a:r>
              <a:rPr lang="en-US" sz="2000" b="1" dirty="0">
                <a:latin typeface="Times New Roman" panose="02020603050405020304" pitchFamily="18" charset="0"/>
                <a:cs typeface="Times New Roman" panose="02020603050405020304" pitchFamily="18" charset="0"/>
              </a:rPr>
              <a:t>Filling in the month names </a:t>
            </a:r>
            <a:endParaRPr lang="en-US" sz="2000" dirty="0">
              <a:latin typeface="Times New Roman" panose="02020603050405020304" pitchFamily="18" charset="0"/>
              <a:cs typeface="Times New Roman" panose="02020603050405020304" pitchFamily="18" charset="0"/>
            </a:endParaRPr>
          </a:p>
          <a:p>
            <a:pPr marL="400050" lvl="1" indent="0" algn="just">
              <a:buNone/>
            </a:pPr>
            <a:r>
              <a:rPr lang="en-US" sz="2000" dirty="0">
                <a:latin typeface="Times New Roman" panose="02020603050405020304" pitchFamily="18" charset="0"/>
                <a:cs typeface="Times New Roman" panose="02020603050405020304" pitchFamily="18" charset="0"/>
              </a:rPr>
              <a:t>In this step, you enter the month names in column A. </a:t>
            </a:r>
          </a:p>
          <a:p>
            <a:pPr marL="400050" lvl="1" indent="0" algn="just">
              <a:buNone/>
            </a:pPr>
            <a:r>
              <a:rPr lang="en-US" sz="2000" dirty="0">
                <a:latin typeface="Times New Roman" panose="02020603050405020304" pitchFamily="18" charset="0"/>
                <a:cs typeface="Times New Roman" panose="02020603050405020304" pitchFamily="18" charset="0"/>
              </a:rPr>
              <a:t>1. </a:t>
            </a:r>
            <a:r>
              <a:rPr lang="en-US" sz="2000" b="1" dirty="0">
                <a:latin typeface="Times New Roman" panose="02020603050405020304" pitchFamily="18" charset="0"/>
                <a:cs typeface="Times New Roman" panose="02020603050405020304" pitchFamily="18" charset="0"/>
              </a:rPr>
              <a:t>Move the cell pointer to A2 and type </a:t>
            </a:r>
            <a:r>
              <a:rPr lang="en-US" sz="2000" dirty="0">
                <a:latin typeface="Times New Roman" panose="02020603050405020304" pitchFamily="18" charset="0"/>
                <a:cs typeface="Times New Roman" panose="02020603050405020304" pitchFamily="18" charset="0"/>
              </a:rPr>
              <a:t>Jan </a:t>
            </a:r>
            <a:r>
              <a:rPr lang="en-US" sz="2000" b="1" dirty="0">
                <a:latin typeface="Times New Roman" panose="02020603050405020304" pitchFamily="18" charset="0"/>
                <a:cs typeface="Times New Roman" panose="02020603050405020304" pitchFamily="18" charset="0"/>
              </a:rPr>
              <a:t>(an abbreviation for January). </a:t>
            </a:r>
            <a:r>
              <a:rPr lang="en-US" sz="2000" dirty="0">
                <a:latin typeface="Times New Roman" panose="02020603050405020304" pitchFamily="18" charset="0"/>
                <a:cs typeface="Times New Roman" panose="02020603050405020304" pitchFamily="18" charset="0"/>
              </a:rPr>
              <a:t>At this point, you can enter the other month name abbreviations manually or you can let Excel do some of the work by taking advantage of the AutoFill feature. </a:t>
            </a:r>
          </a:p>
          <a:p>
            <a:pPr marL="400050" lvl="1" indent="0" algn="just">
              <a:buNone/>
            </a:pPr>
            <a:r>
              <a:rPr lang="en-US" sz="2000" dirty="0">
                <a:latin typeface="Times New Roman" panose="02020603050405020304" pitchFamily="18" charset="0"/>
                <a:cs typeface="Times New Roman" panose="02020603050405020304" pitchFamily="18" charset="0"/>
              </a:rPr>
              <a:t>2. </a:t>
            </a:r>
            <a:r>
              <a:rPr lang="en-US" sz="2000" b="1" dirty="0">
                <a:latin typeface="Times New Roman" panose="02020603050405020304" pitchFamily="18" charset="0"/>
                <a:cs typeface="Times New Roman" panose="02020603050405020304" pitchFamily="18" charset="0"/>
              </a:rPr>
              <a:t>Make sure that cell A2 is selected. </a:t>
            </a:r>
            <a:r>
              <a:rPr lang="en-US" sz="2000" dirty="0">
                <a:latin typeface="Times New Roman" panose="02020603050405020304" pitchFamily="18" charset="0"/>
                <a:cs typeface="Times New Roman" panose="02020603050405020304" pitchFamily="18" charset="0"/>
              </a:rPr>
              <a:t>Notice that the active cell is displayed with a heavy outline. At the bottom-right corner of the outline, you’ll see a small square known as the </a:t>
            </a:r>
            <a:r>
              <a:rPr lang="en-US" sz="2000" i="1" dirty="0">
                <a:latin typeface="Times New Roman" panose="02020603050405020304" pitchFamily="18" charset="0"/>
                <a:cs typeface="Times New Roman" panose="02020603050405020304" pitchFamily="18" charset="0"/>
              </a:rPr>
              <a:t>fill handle. </a:t>
            </a:r>
            <a:r>
              <a:rPr lang="en-US" sz="2000" dirty="0">
                <a:latin typeface="Times New Roman" panose="02020603050405020304" pitchFamily="18" charset="0"/>
                <a:cs typeface="Times New Roman" panose="02020603050405020304" pitchFamily="18" charset="0"/>
              </a:rPr>
              <a:t>Move your mouse pointer over the fill handle, click, and drag down until you’ve highlighted from cell A2 down to cell A13. </a:t>
            </a:r>
          </a:p>
          <a:p>
            <a:pPr marL="400050" lvl="1" indent="0" algn="just">
              <a:buNone/>
            </a:pPr>
            <a:r>
              <a:rPr lang="en-US" sz="2000" dirty="0">
                <a:latin typeface="Times New Roman" panose="02020603050405020304" pitchFamily="18" charset="0"/>
                <a:cs typeface="Times New Roman" panose="02020603050405020304" pitchFamily="18" charset="0"/>
              </a:rPr>
              <a:t>3. </a:t>
            </a:r>
            <a:r>
              <a:rPr lang="en-US" sz="2000" b="1" dirty="0">
                <a:latin typeface="Times New Roman" panose="02020603050405020304" pitchFamily="18" charset="0"/>
                <a:cs typeface="Times New Roman" panose="02020603050405020304" pitchFamily="18" charset="0"/>
              </a:rPr>
              <a:t>Release the mouse button, and Excel automatically fills in the month names.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140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smtClean="0">
                <a:solidFill>
                  <a:srgbClr val="0070C0"/>
                </a:solidFill>
              </a:rPr>
              <a:t> Introduction to Microsoft Excel 2016 </a:t>
            </a:r>
            <a:br>
              <a:rPr lang="en-US" sz="2400" b="1" dirty="0" smtClean="0">
                <a:solidFill>
                  <a:srgbClr val="0070C0"/>
                </a:solidFill>
              </a:rPr>
            </a:br>
            <a:endParaRPr lang="en-US" sz="2400" b="1" dirty="0">
              <a:solidFill>
                <a:srgbClr val="0070C0"/>
              </a:solidFill>
            </a:endParaRPr>
          </a:p>
        </p:txBody>
      </p:sp>
      <p:sp>
        <p:nvSpPr>
          <p:cNvPr id="10" name="عنصر نائب للمحتوى 9"/>
          <p:cNvSpPr>
            <a:spLocks noGrp="1"/>
          </p:cNvSpPr>
          <p:nvPr>
            <p:ph idx="1"/>
          </p:nvPr>
        </p:nvSpPr>
        <p:spPr>
          <a:xfrm>
            <a:off x="348558" y="1585104"/>
            <a:ext cx="8460464" cy="5105382"/>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Excel </a:t>
            </a:r>
            <a:r>
              <a:rPr lang="en-US" sz="2000" dirty="0">
                <a:latin typeface="Times New Roman" panose="02020603050405020304" pitchFamily="18" charset="0"/>
                <a:cs typeface="Times New Roman" panose="02020603050405020304" pitchFamily="18" charset="0"/>
              </a:rPr>
              <a:t>is the world’s most widely used spreadsheet software and is part of the Microsoft Office suite. Other spreadsheet software is available, but Excel is by far the most popular and has been the world standard for many years. Much of the appeal of Excel is due to the fact that it’s so versatile.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Excel’s </a:t>
            </a:r>
            <a:r>
              <a:rPr lang="en-US" sz="2000" dirty="0">
                <a:latin typeface="Times New Roman" panose="02020603050405020304" pitchFamily="18" charset="0"/>
                <a:cs typeface="Times New Roman" panose="02020603050405020304" pitchFamily="18" charset="0"/>
              </a:rPr>
              <a:t>forte, of course, is performing numerical calculations, </a:t>
            </a:r>
            <a:r>
              <a:rPr lang="en-US" sz="2000" dirty="0">
                <a:solidFill>
                  <a:srgbClr val="FF0000"/>
                </a:solidFill>
                <a:latin typeface="Times New Roman" panose="02020603050405020304" pitchFamily="18" charset="0"/>
                <a:cs typeface="Times New Roman" panose="02020603050405020304" pitchFamily="18" charset="0"/>
              </a:rPr>
              <a:t>but Excel is also useful for nonnumeric applications</a:t>
            </a:r>
            <a:r>
              <a:rPr lang="en-US" sz="2000" dirty="0">
                <a:latin typeface="Times New Roman" panose="02020603050405020304" pitchFamily="18" charset="0"/>
                <a:cs typeface="Times New Roman" panose="02020603050405020304" pitchFamily="18" charset="0"/>
              </a:rPr>
              <a:t>. Here are just a few of the uses for Excel: </a:t>
            </a:r>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Number </a:t>
            </a:r>
            <a:r>
              <a:rPr lang="en-US" sz="2000" b="1" dirty="0">
                <a:latin typeface="Times New Roman" panose="02020603050405020304" pitchFamily="18" charset="0"/>
                <a:cs typeface="Times New Roman" panose="02020603050405020304" pitchFamily="18" charset="0"/>
              </a:rPr>
              <a:t>crunching: </a:t>
            </a:r>
            <a:r>
              <a:rPr lang="en-US" sz="2000" dirty="0">
                <a:latin typeface="Times New Roman" panose="02020603050405020304" pitchFamily="18" charset="0"/>
                <a:cs typeface="Times New Roman" panose="02020603050405020304" pitchFamily="18" charset="0"/>
              </a:rPr>
              <a:t>Create budgets, tabulate expenses, analyze survey results, and perform just about any type of financial analysis you can think of. </a:t>
            </a:r>
          </a:p>
          <a:p>
            <a:pPr lvl="1"/>
            <a:r>
              <a:rPr lang="en-US" sz="1800" b="1" dirty="0" smtClean="0">
                <a:latin typeface="Times New Roman" panose="02020603050405020304" pitchFamily="18" charset="0"/>
                <a:cs typeface="Times New Roman" panose="02020603050405020304" pitchFamily="18" charset="0"/>
              </a:rPr>
              <a:t>Creating </a:t>
            </a:r>
            <a:r>
              <a:rPr lang="en-US" sz="1800" b="1" dirty="0">
                <a:latin typeface="Times New Roman" panose="02020603050405020304" pitchFamily="18" charset="0"/>
                <a:cs typeface="Times New Roman" panose="02020603050405020304" pitchFamily="18" charset="0"/>
              </a:rPr>
              <a:t>charts: </a:t>
            </a:r>
            <a:r>
              <a:rPr lang="en-US" sz="1800" dirty="0">
                <a:latin typeface="Times New Roman" panose="02020603050405020304" pitchFamily="18" charset="0"/>
                <a:cs typeface="Times New Roman" panose="02020603050405020304" pitchFamily="18" charset="0"/>
              </a:rPr>
              <a:t>Create a variety of highly customizable charts. </a:t>
            </a:r>
          </a:p>
          <a:p>
            <a:pPr lvl="1"/>
            <a:r>
              <a:rPr lang="en-US" sz="1800" b="1" dirty="0" smtClean="0">
                <a:latin typeface="Times New Roman" panose="02020603050405020304" pitchFamily="18" charset="0"/>
                <a:cs typeface="Times New Roman" panose="02020603050405020304" pitchFamily="18" charset="0"/>
              </a:rPr>
              <a:t>Organizing </a:t>
            </a:r>
            <a:r>
              <a:rPr lang="en-US" sz="1800" b="1" dirty="0">
                <a:latin typeface="Times New Roman" panose="02020603050405020304" pitchFamily="18" charset="0"/>
                <a:cs typeface="Times New Roman" panose="02020603050405020304" pitchFamily="18" charset="0"/>
              </a:rPr>
              <a:t>lists: </a:t>
            </a:r>
            <a:r>
              <a:rPr lang="en-US" sz="1800" dirty="0">
                <a:latin typeface="Times New Roman" panose="02020603050405020304" pitchFamily="18" charset="0"/>
                <a:cs typeface="Times New Roman" panose="02020603050405020304" pitchFamily="18" charset="0"/>
              </a:rPr>
              <a:t>Use the row-and-column layout to store lists efficiently. </a:t>
            </a:r>
          </a:p>
          <a:p>
            <a:pPr lvl="1"/>
            <a:r>
              <a:rPr lang="en-US" sz="1800" b="1" dirty="0" smtClean="0">
                <a:latin typeface="Times New Roman" panose="02020603050405020304" pitchFamily="18" charset="0"/>
                <a:cs typeface="Times New Roman" panose="02020603050405020304" pitchFamily="18" charset="0"/>
              </a:rPr>
              <a:t>Text </a:t>
            </a:r>
            <a:r>
              <a:rPr lang="en-US" sz="1800" b="1" dirty="0">
                <a:latin typeface="Times New Roman" panose="02020603050405020304" pitchFamily="18" charset="0"/>
                <a:cs typeface="Times New Roman" panose="02020603050405020304" pitchFamily="18" charset="0"/>
              </a:rPr>
              <a:t>manipulation: </a:t>
            </a:r>
            <a:r>
              <a:rPr lang="en-US" sz="1800" dirty="0">
                <a:latin typeface="Times New Roman" panose="02020603050405020304" pitchFamily="18" charset="0"/>
                <a:cs typeface="Times New Roman" panose="02020603050405020304" pitchFamily="18" charset="0"/>
              </a:rPr>
              <a:t>Clean up and standardize text-based data. </a:t>
            </a:r>
          </a:p>
          <a:p>
            <a:pPr lvl="1"/>
            <a:r>
              <a:rPr lang="en-US" sz="1800" b="1" dirty="0" smtClean="0">
                <a:latin typeface="Times New Roman" panose="02020603050405020304" pitchFamily="18" charset="0"/>
                <a:cs typeface="Times New Roman" panose="02020603050405020304" pitchFamily="18" charset="0"/>
              </a:rPr>
              <a:t>Accessing </a:t>
            </a:r>
            <a:r>
              <a:rPr lang="en-US" sz="1800" b="1" dirty="0">
                <a:latin typeface="Times New Roman" panose="02020603050405020304" pitchFamily="18" charset="0"/>
                <a:cs typeface="Times New Roman" panose="02020603050405020304" pitchFamily="18" charset="0"/>
              </a:rPr>
              <a:t>other data: </a:t>
            </a:r>
            <a:r>
              <a:rPr lang="en-US" sz="1800" dirty="0">
                <a:latin typeface="Times New Roman" panose="02020603050405020304" pitchFamily="18" charset="0"/>
                <a:cs typeface="Times New Roman" panose="02020603050405020304" pitchFamily="18" charset="0"/>
              </a:rPr>
              <a:t>Import data from a variety of sources</a:t>
            </a:r>
            <a:r>
              <a:rPr lang="en-US" sz="1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06817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smtClean="0">
                <a:solidFill>
                  <a:srgbClr val="0070C0"/>
                </a:solidFill>
              </a:rPr>
              <a:t> Introduction to Microsoft Excel 2016 </a:t>
            </a:r>
            <a:br>
              <a:rPr lang="en-US" sz="2400" b="1" dirty="0" smtClean="0">
                <a:solidFill>
                  <a:srgbClr val="0070C0"/>
                </a:solidFill>
              </a:rPr>
            </a:br>
            <a:endParaRPr lang="en-US" sz="2400" b="1" dirty="0">
              <a:solidFill>
                <a:srgbClr val="0070C0"/>
              </a:solidFill>
            </a:endParaRPr>
          </a:p>
        </p:txBody>
      </p:sp>
      <p:sp>
        <p:nvSpPr>
          <p:cNvPr id="10" name="عنصر نائب للمحتوى 9"/>
          <p:cNvSpPr>
            <a:spLocks noGrp="1"/>
          </p:cNvSpPr>
          <p:nvPr>
            <p:ph idx="1"/>
          </p:nvPr>
        </p:nvSpPr>
        <p:spPr>
          <a:xfrm>
            <a:off x="348558" y="1585104"/>
            <a:ext cx="8460464" cy="5105382"/>
          </a:xfrm>
        </p:spPr>
        <p:txBody>
          <a:bodyPr>
            <a:noAutofit/>
          </a:bodyPr>
          <a:lstStyle/>
          <a:p>
            <a:pPr algn="just"/>
            <a:r>
              <a:rPr lang="en-US" sz="2000" b="1" dirty="0">
                <a:latin typeface="Times New Roman" panose="02020603050405020304" pitchFamily="18" charset="0"/>
                <a:cs typeface="Times New Roman" panose="02020603050405020304" pitchFamily="18" charset="0"/>
              </a:rPr>
              <a:t>Creating graphical dashboards: </a:t>
            </a:r>
            <a:r>
              <a:rPr lang="en-US" sz="2000" dirty="0">
                <a:latin typeface="Times New Roman" panose="02020603050405020304" pitchFamily="18" charset="0"/>
                <a:cs typeface="Times New Roman" panose="02020603050405020304" pitchFamily="18" charset="0"/>
              </a:rPr>
              <a:t>Summarize a large amount of business information in a concise format. </a:t>
            </a:r>
          </a:p>
          <a:p>
            <a:pPr lvl="1" algn="just"/>
            <a:r>
              <a:rPr lang="en-US" sz="1800" b="1" dirty="0">
                <a:latin typeface="Times New Roman" panose="02020603050405020304" pitchFamily="18" charset="0"/>
                <a:cs typeface="Times New Roman" panose="02020603050405020304" pitchFamily="18" charset="0"/>
              </a:rPr>
              <a:t>Creating graphics and diagrams: </a:t>
            </a:r>
            <a:r>
              <a:rPr lang="en-US" sz="1800" dirty="0">
                <a:latin typeface="Times New Roman" panose="02020603050405020304" pitchFamily="18" charset="0"/>
                <a:cs typeface="Times New Roman" panose="02020603050405020304" pitchFamily="18" charset="0"/>
              </a:rPr>
              <a:t>Use Shapes and SmartArt to create professional looking diagrams. </a:t>
            </a:r>
          </a:p>
          <a:p>
            <a:pPr lvl="1" algn="just"/>
            <a:r>
              <a:rPr lang="en-US" sz="1800" b="1" dirty="0">
                <a:latin typeface="Times New Roman" panose="02020603050405020304" pitchFamily="18" charset="0"/>
                <a:cs typeface="Times New Roman" panose="02020603050405020304" pitchFamily="18" charset="0"/>
              </a:rPr>
              <a:t>Automating complex tasks: </a:t>
            </a:r>
            <a:r>
              <a:rPr lang="en-US" sz="1800" dirty="0">
                <a:latin typeface="Times New Roman" panose="02020603050405020304" pitchFamily="18" charset="0"/>
                <a:cs typeface="Times New Roman" panose="02020603050405020304" pitchFamily="18" charset="0"/>
              </a:rPr>
              <a:t>Perform a tedious task with a single mouse click with Excel’s macro capabilities. </a:t>
            </a:r>
            <a:endParaRPr lang="en-US" sz="1800" dirty="0" smtClean="0">
              <a:latin typeface="Times New Roman" panose="02020603050405020304" pitchFamily="18" charset="0"/>
              <a:cs typeface="Times New Roman" panose="02020603050405020304" pitchFamily="18" charset="0"/>
            </a:endParaRPr>
          </a:p>
          <a:p>
            <a:pPr lvl="1"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593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dirty="0" smtClean="0">
                <a:solidFill>
                  <a:srgbClr val="0070C0"/>
                </a:solidFill>
              </a:rPr>
              <a:t> </a:t>
            </a:r>
            <a:r>
              <a:rPr lang="en-US" sz="2400" b="1" dirty="0">
                <a:solidFill>
                  <a:srgbClr val="0070C0"/>
                </a:solidFill>
              </a:rPr>
              <a:t>Understanding Workbooks and Worksheets </a:t>
            </a:r>
            <a:endParaRPr lang="en-US" sz="2800" b="1" dirty="0">
              <a:solidFill>
                <a:srgbClr val="0070C0"/>
              </a:solidFill>
            </a:endParaRPr>
          </a:p>
        </p:txBody>
      </p:sp>
      <p:sp>
        <p:nvSpPr>
          <p:cNvPr id="10" name="عنصر نائب للمحتوى 9"/>
          <p:cNvSpPr>
            <a:spLocks noGrp="1"/>
          </p:cNvSpPr>
          <p:nvPr>
            <p:ph idx="1"/>
          </p:nvPr>
        </p:nvSpPr>
        <p:spPr>
          <a:xfrm>
            <a:off x="348558" y="1585104"/>
            <a:ext cx="8460464" cy="5105382"/>
          </a:xfrm>
        </p:spPr>
        <p:txBody>
          <a:bodyPr>
            <a:noAutofit/>
          </a:bodyPr>
          <a:lstStyle/>
          <a:p>
            <a:pPr algn="just"/>
            <a:r>
              <a:rPr lang="en-US" sz="2000" dirty="0" smtClean="0">
                <a:latin typeface="Times New Roman" panose="02020603050405020304" pitchFamily="18" charset="0"/>
                <a:cs typeface="Times New Roman" panose="02020603050405020304" pitchFamily="18" charset="0"/>
              </a:rPr>
              <a:t>You </a:t>
            </a:r>
            <a:r>
              <a:rPr lang="en-US" sz="2000" dirty="0">
                <a:latin typeface="Times New Roman" panose="02020603050405020304" pitchFamily="18" charset="0"/>
                <a:cs typeface="Times New Roman" panose="02020603050405020304" pitchFamily="18" charset="0"/>
              </a:rPr>
              <a:t>perform the work you do in Excel in a workbook. You can have as many workbooks open as you need, and each one appears in its own window. By default, Excel workbooks use an </a:t>
            </a:r>
            <a:r>
              <a:rPr lang="en-US" sz="2000" b="1" u="sng" dirty="0">
                <a:solidFill>
                  <a:srgbClr val="FF0000"/>
                </a:solidFill>
                <a:latin typeface="Times New Roman" panose="02020603050405020304" pitchFamily="18" charset="0"/>
                <a:cs typeface="Times New Roman" panose="02020603050405020304" pitchFamily="18" charset="0"/>
              </a:rPr>
              <a:t>.</a:t>
            </a:r>
            <a:r>
              <a:rPr lang="en-US" sz="2000" b="1" u="sng" dirty="0" err="1">
                <a:solidFill>
                  <a:srgbClr val="FF0000"/>
                </a:solidFill>
                <a:latin typeface="Times New Roman" panose="02020603050405020304" pitchFamily="18" charset="0"/>
                <a:cs typeface="Times New Roman" panose="02020603050405020304" pitchFamily="18" charset="0"/>
              </a:rPr>
              <a:t>xlsx</a:t>
            </a:r>
            <a:r>
              <a:rPr lang="en-US" sz="2000" b="1" u="sng" dirty="0">
                <a:solidFill>
                  <a:srgbClr val="FF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file extension.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Each workbook contains </a:t>
            </a:r>
            <a:r>
              <a:rPr lang="en-US" sz="2000" dirty="0">
                <a:solidFill>
                  <a:srgbClr val="0070C0"/>
                </a:solidFill>
                <a:latin typeface="Times New Roman" panose="02020603050405020304" pitchFamily="18" charset="0"/>
                <a:cs typeface="Times New Roman" panose="02020603050405020304" pitchFamily="18" charset="0"/>
              </a:rPr>
              <a:t>one or more worksheets</a:t>
            </a:r>
            <a:r>
              <a:rPr lang="en-US" sz="2000" dirty="0">
                <a:latin typeface="Times New Roman" panose="02020603050405020304" pitchFamily="18" charset="0"/>
                <a:cs typeface="Times New Roman" panose="02020603050405020304" pitchFamily="18" charset="0"/>
              </a:rPr>
              <a:t>, and each worksheet is made up of </a:t>
            </a:r>
            <a:r>
              <a:rPr lang="en-US" sz="2000" dirty="0">
                <a:solidFill>
                  <a:srgbClr val="0070C0"/>
                </a:solidFill>
                <a:latin typeface="Times New Roman" panose="02020603050405020304" pitchFamily="18" charset="0"/>
                <a:cs typeface="Times New Roman" panose="02020603050405020304" pitchFamily="18" charset="0"/>
              </a:rPr>
              <a:t>individual cells</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Each </a:t>
            </a:r>
            <a:r>
              <a:rPr lang="en-US" sz="2000" dirty="0">
                <a:latin typeface="Times New Roman" panose="02020603050405020304" pitchFamily="18" charset="0"/>
                <a:cs typeface="Times New Roman" panose="02020603050405020304" pitchFamily="18" charset="0"/>
              </a:rPr>
              <a:t>cell can contain a value, a formula, or text. A worksheet also has an invisible </a:t>
            </a:r>
            <a:r>
              <a:rPr lang="en-US" sz="2000" b="1" i="1" dirty="0">
                <a:solidFill>
                  <a:srgbClr val="0070C0"/>
                </a:solidFill>
                <a:latin typeface="Times New Roman" panose="02020603050405020304" pitchFamily="18" charset="0"/>
                <a:cs typeface="Times New Roman" panose="02020603050405020304" pitchFamily="18" charset="0"/>
              </a:rPr>
              <a:t>draw layer</a:t>
            </a:r>
            <a:r>
              <a:rPr lang="en-US" sz="2000" i="1"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which holds charts, images, and diagrams. </a:t>
            </a:r>
            <a:endParaRPr lang="en-US" sz="2000" u="sng"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Each </a:t>
            </a:r>
            <a:r>
              <a:rPr lang="en-US" sz="2000" dirty="0">
                <a:latin typeface="Times New Roman" panose="02020603050405020304" pitchFamily="18" charset="0"/>
                <a:cs typeface="Times New Roman" panose="02020603050405020304" pitchFamily="18" charset="0"/>
              </a:rPr>
              <a:t>worksheet in a workbook </a:t>
            </a:r>
            <a:r>
              <a:rPr lang="en-US" sz="2000" u="sng" dirty="0">
                <a:latin typeface="Times New Roman" panose="02020603050405020304" pitchFamily="18" charset="0"/>
                <a:cs typeface="Times New Roman" panose="02020603050405020304" pitchFamily="18" charset="0"/>
              </a:rPr>
              <a:t>is accessible by clicking the tab at the bottom of the workbook window</a:t>
            </a:r>
            <a:r>
              <a:rPr lang="en-US" sz="2000" dirty="0">
                <a:latin typeface="Times New Roman" panose="02020603050405020304" pitchFamily="18" charset="0"/>
                <a:cs typeface="Times New Roman" panose="02020603050405020304" pitchFamily="18" charset="0"/>
              </a:rPr>
              <a:t>. In addition, a workbook can store chart sheets; a </a:t>
            </a:r>
            <a:r>
              <a:rPr lang="en-US" sz="2000" i="1" dirty="0">
                <a:latin typeface="Times New Roman" panose="02020603050405020304" pitchFamily="18" charset="0"/>
                <a:cs typeface="Times New Roman" panose="02020603050405020304" pitchFamily="18" charset="0"/>
              </a:rPr>
              <a:t>chart sheet </a:t>
            </a:r>
            <a:r>
              <a:rPr lang="en-US" sz="2000" dirty="0">
                <a:latin typeface="Times New Roman" panose="02020603050405020304" pitchFamily="18" charset="0"/>
                <a:cs typeface="Times New Roman" panose="02020603050405020304" pitchFamily="18" charset="0"/>
              </a:rPr>
              <a:t>displays a single chart and is accessible by clicking a tab. </a:t>
            </a:r>
          </a:p>
        </p:txBody>
      </p:sp>
    </p:spTree>
    <p:extLst>
      <p:ext uri="{BB962C8B-B14F-4D97-AF65-F5344CB8AC3E}">
        <p14:creationId xmlns:p14="http://schemas.microsoft.com/office/powerpoint/2010/main" val="4151746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The important parts of </a:t>
            </a:r>
            <a:r>
              <a:rPr lang="en-US" sz="2400" b="1" dirty="0" smtClean="0">
                <a:solidFill>
                  <a:srgbClr val="0070C0"/>
                </a:solidFill>
              </a:rPr>
              <a:t>excel</a:t>
            </a:r>
            <a:endParaRPr lang="en-US" sz="2800" b="1" dirty="0">
              <a:solidFill>
                <a:srgbClr val="0070C0"/>
              </a:solidFill>
            </a:endParaRPr>
          </a:p>
        </p:txBody>
      </p:sp>
      <p:sp>
        <p:nvSpPr>
          <p:cNvPr id="2" name="عنصر نائب للمحتوى 1"/>
          <p:cNvSpPr>
            <a:spLocks noGrp="1"/>
          </p:cNvSpPr>
          <p:nvPr>
            <p:ph idx="1"/>
          </p:nvPr>
        </p:nvSpPr>
        <p:spPr/>
        <p:txBody>
          <a:bodyPr/>
          <a:lstStyle/>
          <a:p>
            <a:pPr algn="just"/>
            <a:r>
              <a:rPr lang="en-US" sz="2000" dirty="0">
                <a:latin typeface="Times New Roman" panose="02020603050405020304" pitchFamily="18" charset="0"/>
                <a:cs typeface="Times New Roman" panose="02020603050405020304" pitchFamily="18" charset="0"/>
              </a:rPr>
              <a:t>The Excel screen has many useful elements that you will use often. as shown in Figure 1. </a:t>
            </a:r>
            <a:endParaRPr lang="en-US" sz="2000" dirty="0" smtClean="0">
              <a:latin typeface="Times New Roman" panose="02020603050405020304" pitchFamily="18" charset="0"/>
              <a:cs typeface="Times New Roman" panose="02020603050405020304" pitchFamily="18" charset="0"/>
            </a:endParaRPr>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288" y="2269067"/>
            <a:ext cx="8105775" cy="4157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مستطيل 2"/>
          <p:cNvSpPr/>
          <p:nvPr/>
        </p:nvSpPr>
        <p:spPr>
          <a:xfrm>
            <a:off x="2616098" y="6340619"/>
            <a:ext cx="3694281"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Figure (1): Useful elements in excel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344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Moving Around a Worksheet </a:t>
            </a:r>
            <a:endParaRPr lang="en-US" sz="2800" b="1" dirty="0">
              <a:solidFill>
                <a:srgbClr val="0070C0"/>
              </a:solidFill>
            </a:endParaRPr>
          </a:p>
        </p:txBody>
      </p:sp>
      <p:sp>
        <p:nvSpPr>
          <p:cNvPr id="2" name="عنصر نائب للمحتوى 1"/>
          <p:cNvSpPr>
            <a:spLocks noGrp="1"/>
          </p:cNvSpPr>
          <p:nvPr>
            <p:ph idx="1"/>
          </p:nvPr>
        </p:nvSpPr>
        <p:spPr/>
        <p:txBody>
          <a:bodyPr>
            <a:noAutofit/>
          </a:bodyPr>
          <a:lstStyle/>
          <a:p>
            <a:pPr algn="just"/>
            <a:r>
              <a:rPr lang="en-US" sz="2000" dirty="0">
                <a:latin typeface="Times New Roman" panose="02020603050405020304" pitchFamily="18" charset="0"/>
                <a:cs typeface="Times New Roman" panose="02020603050405020304" pitchFamily="18" charset="0"/>
              </a:rPr>
              <a:t>Every worksheet consists of rows (numbered 1 through 1,048,576) and columns (labeled A through XFD). Column labeling works like this: After column Z comes column AA, which is followed by AB, AC, and so on. After column AZ comes BA, BB, and so on. After column ZZ is AAA, AAB, and so on. </a:t>
            </a:r>
          </a:p>
          <a:p>
            <a:pPr algn="just"/>
            <a:r>
              <a:rPr lang="en-US" sz="2000" u="sng" dirty="0">
                <a:latin typeface="Times New Roman" panose="02020603050405020304" pitchFamily="18" charset="0"/>
                <a:cs typeface="Times New Roman" panose="02020603050405020304" pitchFamily="18" charset="0"/>
              </a:rPr>
              <a:t>The intersection of a row and a column is a </a:t>
            </a:r>
            <a:r>
              <a:rPr lang="en-US" sz="2000" u="sng" dirty="0">
                <a:solidFill>
                  <a:srgbClr val="FF0000"/>
                </a:solidFill>
                <a:latin typeface="Times New Roman" panose="02020603050405020304" pitchFamily="18" charset="0"/>
                <a:cs typeface="Times New Roman" panose="02020603050405020304" pitchFamily="18" charset="0"/>
              </a:rPr>
              <a:t>single cell</a:t>
            </a:r>
            <a:r>
              <a:rPr lang="en-US" sz="2000"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and each cell has a unique address made up of its column letter and row number</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lvl="1" algn="just"/>
            <a:r>
              <a:rPr lang="en-US" sz="1800" dirty="0" smtClean="0">
                <a:latin typeface="Times New Roman" panose="02020603050405020304" pitchFamily="18" charset="0"/>
                <a:cs typeface="Times New Roman" panose="02020603050405020304" pitchFamily="18" charset="0"/>
              </a:rPr>
              <a:t>For </a:t>
            </a:r>
            <a:r>
              <a:rPr lang="en-US" sz="1800" dirty="0">
                <a:latin typeface="Times New Roman" panose="02020603050405020304" pitchFamily="18" charset="0"/>
                <a:cs typeface="Times New Roman" panose="02020603050405020304" pitchFamily="18" charset="0"/>
              </a:rPr>
              <a:t>example, the address of the upper-left cell is A1. The address of the cell at the lower right of a worksheet is XFD1048576. </a:t>
            </a:r>
          </a:p>
          <a:p>
            <a:pPr algn="just"/>
            <a:r>
              <a:rPr lang="en-US" sz="2000" dirty="0">
                <a:latin typeface="Times New Roman" panose="02020603050405020304" pitchFamily="18" charset="0"/>
                <a:cs typeface="Times New Roman" panose="02020603050405020304" pitchFamily="18" charset="0"/>
              </a:rPr>
              <a:t>At any given time, one cell is the </a:t>
            </a:r>
            <a:r>
              <a:rPr lang="en-US" sz="2000" i="1" dirty="0">
                <a:latin typeface="Times New Roman" panose="02020603050405020304" pitchFamily="18" charset="0"/>
                <a:cs typeface="Times New Roman" panose="02020603050405020304" pitchFamily="18" charset="0"/>
              </a:rPr>
              <a:t>active cell. </a:t>
            </a:r>
            <a:r>
              <a:rPr lang="en-US" sz="2000" dirty="0">
                <a:latin typeface="Times New Roman" panose="02020603050405020304" pitchFamily="18" charset="0"/>
                <a:cs typeface="Times New Roman" panose="02020603050405020304" pitchFamily="18" charset="0"/>
              </a:rPr>
              <a:t>The </a:t>
            </a:r>
            <a:r>
              <a:rPr lang="en-US" sz="2000" b="1" u="sng" dirty="0">
                <a:solidFill>
                  <a:srgbClr val="FF0000"/>
                </a:solidFill>
                <a:latin typeface="Times New Roman" panose="02020603050405020304" pitchFamily="18" charset="0"/>
                <a:cs typeface="Times New Roman" panose="02020603050405020304" pitchFamily="18" charset="0"/>
              </a:rPr>
              <a:t>active cell </a:t>
            </a:r>
            <a:r>
              <a:rPr lang="en-US" sz="2000" u="sng" dirty="0">
                <a:solidFill>
                  <a:srgbClr val="FF0000"/>
                </a:solidFill>
                <a:latin typeface="Times New Roman" panose="02020603050405020304" pitchFamily="18" charset="0"/>
                <a:cs typeface="Times New Roman" panose="02020603050405020304" pitchFamily="18" charset="0"/>
              </a:rPr>
              <a:t>is the cell that accepts keyboard input, and its contents can be edited</a:t>
            </a:r>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3519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Moving Around a Worksheet </a:t>
            </a:r>
            <a:endParaRPr lang="en-US" sz="2800" b="1" dirty="0">
              <a:solidFill>
                <a:srgbClr val="0070C0"/>
              </a:solidFill>
            </a:endParaRPr>
          </a:p>
        </p:txBody>
      </p:sp>
      <p:sp>
        <p:nvSpPr>
          <p:cNvPr id="2" name="عنصر نائب للمحتوى 1"/>
          <p:cNvSpPr>
            <a:spLocks noGrp="1"/>
          </p:cNvSpPr>
          <p:nvPr>
            <p:ph idx="1"/>
          </p:nvPr>
        </p:nvSpPr>
        <p:spPr/>
        <p:txBody>
          <a:bodyPr>
            <a:noAutofit/>
          </a:bodyPr>
          <a:lstStyle/>
          <a:p>
            <a:pPr algn="just"/>
            <a:r>
              <a:rPr lang="en-US" sz="2000" dirty="0" smtClean="0">
                <a:latin typeface="Times New Roman" panose="02020603050405020304" pitchFamily="18" charset="0"/>
                <a:cs typeface="Times New Roman" panose="02020603050405020304" pitchFamily="18" charset="0"/>
              </a:rPr>
              <a:t>You can identify the active cell by its darker border, as shown in Figure 2. Its address appears in the Name box. Depending on the technique that you use to navigate through a workbook, you may or may not change the active cell when you navigate.  </a:t>
            </a:r>
          </a:p>
          <a:p>
            <a:pPr algn="just"/>
            <a:r>
              <a:rPr lang="en-US" sz="2000" dirty="0" smtClean="0">
                <a:latin typeface="Times New Roman" panose="02020603050405020304" pitchFamily="18" charset="0"/>
                <a:cs typeface="Times New Roman" panose="02020603050405020304" pitchFamily="18" charset="0"/>
              </a:rPr>
              <a:t>The active cell is the cell with the dark border — in this case, cell C8 </a:t>
            </a:r>
            <a:endParaRPr lang="en-US" sz="20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677" y="3415751"/>
            <a:ext cx="5966234"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مستطيل 2"/>
          <p:cNvSpPr/>
          <p:nvPr/>
        </p:nvSpPr>
        <p:spPr>
          <a:xfrm>
            <a:off x="3094356" y="5941497"/>
            <a:ext cx="3213444" cy="369332"/>
          </a:xfrm>
          <a:prstGeom prst="rect">
            <a:avLst/>
          </a:prstGeom>
        </p:spPr>
        <p:txBody>
          <a:bodyPr wrap="none">
            <a:spAutoFit/>
          </a:bodyPr>
          <a:lstStyle/>
          <a:p>
            <a:r>
              <a:rPr lang="en-US" b="1" dirty="0">
                <a:latin typeface="Times New Roman" panose="02020603050405020304" pitchFamily="18" charset="0"/>
                <a:cs typeface="Times New Roman" panose="02020603050405020304" pitchFamily="18" charset="0"/>
              </a:rPr>
              <a:t>Figure (2): Active cell in excel.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318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p:txBody>
          <a:bodyPr>
            <a:noAutofit/>
          </a:bodyPr>
          <a:lstStyle/>
          <a:p>
            <a:pPr algn="just"/>
            <a:r>
              <a:rPr lang="en-US" sz="2000" dirty="0">
                <a:latin typeface="Times New Roman" panose="02020603050405020304" pitchFamily="18" charset="0"/>
                <a:cs typeface="Times New Roman" panose="02020603050405020304" pitchFamily="18" charset="0"/>
              </a:rPr>
              <a:t>The Ribbon is a collection of icons at the top of the screen. </a:t>
            </a:r>
            <a:endParaRPr lang="en-US" sz="2000" dirty="0" smtClean="0">
              <a:latin typeface="Times New Roman" panose="02020603050405020304" pitchFamily="18" charset="0"/>
              <a:cs typeface="Times New Roman" panose="02020603050405020304" pitchFamily="18" charset="0"/>
            </a:endParaRPr>
          </a:p>
          <a:p>
            <a:pPr lvl="1" algn="just"/>
            <a:r>
              <a:rPr lang="en-US" sz="1800" dirty="0">
                <a:latin typeface="Times New Roman" panose="02020603050405020304" pitchFamily="18" charset="0"/>
                <a:cs typeface="Times New Roman" panose="02020603050405020304" pitchFamily="18" charset="0"/>
              </a:rPr>
              <a:t>The Home tab, the Insert tab, and so on. </a:t>
            </a:r>
            <a:endParaRPr lang="en-US" sz="1800" dirty="0" smtClean="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Most users find that the Ribbon </a:t>
            </a:r>
            <a:r>
              <a:rPr lang="en-US" sz="2000" u="sng" dirty="0">
                <a:solidFill>
                  <a:srgbClr val="0070C0"/>
                </a:solidFill>
                <a:latin typeface="Times New Roman" panose="02020603050405020304" pitchFamily="18" charset="0"/>
                <a:cs typeface="Times New Roman" panose="02020603050405020304" pitchFamily="18" charset="0"/>
              </a:rPr>
              <a:t>is easier to use than the old menu system; it can also be </a:t>
            </a:r>
            <a:r>
              <a:rPr lang="en-US" sz="2000" u="sng" dirty="0" smtClean="0">
                <a:solidFill>
                  <a:srgbClr val="0070C0"/>
                </a:solidFill>
                <a:latin typeface="Times New Roman" panose="02020603050405020304" pitchFamily="18" charset="0"/>
                <a:cs typeface="Times New Roman" panose="02020603050405020304" pitchFamily="18" charset="0"/>
              </a:rPr>
              <a:t>customized </a:t>
            </a:r>
            <a:r>
              <a:rPr lang="en-US" sz="2000" u="sng" dirty="0">
                <a:solidFill>
                  <a:srgbClr val="0070C0"/>
                </a:solidFill>
                <a:latin typeface="Times New Roman" panose="02020603050405020304" pitchFamily="18" charset="0"/>
                <a:cs typeface="Times New Roman" panose="02020603050405020304" pitchFamily="18" charset="0"/>
              </a:rPr>
              <a:t>to make it even easier to use</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a:solidFill>
                  <a:srgbClr val="0070C0"/>
                </a:solidFill>
                <a:latin typeface="Times New Roman" panose="02020603050405020304" pitchFamily="18" charset="0"/>
                <a:cs typeface="Times New Roman" panose="02020603050405020304" pitchFamily="18" charset="0"/>
              </a:rPr>
              <a:t>The Ribbon can be either </a:t>
            </a:r>
            <a:r>
              <a:rPr lang="en-US" sz="2000" b="1" dirty="0">
                <a:solidFill>
                  <a:srgbClr val="0070C0"/>
                </a:solidFill>
                <a:latin typeface="Times New Roman" panose="02020603050405020304" pitchFamily="18" charset="0"/>
                <a:cs typeface="Times New Roman" panose="02020603050405020304" pitchFamily="18" charset="0"/>
              </a:rPr>
              <a:t>hidden </a:t>
            </a:r>
            <a:r>
              <a:rPr lang="en-US" sz="2000" dirty="0">
                <a:solidFill>
                  <a:srgbClr val="0070C0"/>
                </a:solidFill>
                <a:latin typeface="Times New Roman" panose="02020603050405020304" pitchFamily="18" charset="0"/>
                <a:cs typeface="Times New Roman" panose="02020603050405020304" pitchFamily="18" charset="0"/>
              </a:rPr>
              <a:t>or </a:t>
            </a:r>
            <a:r>
              <a:rPr lang="en-US" sz="2000" b="1" dirty="0">
                <a:solidFill>
                  <a:srgbClr val="0070C0"/>
                </a:solidFill>
                <a:latin typeface="Times New Roman" panose="02020603050405020304" pitchFamily="18" charset="0"/>
                <a:cs typeface="Times New Roman" panose="02020603050405020304" pitchFamily="18" charset="0"/>
              </a:rPr>
              <a:t>visible</a:t>
            </a:r>
            <a:r>
              <a:rPr lang="en-US" sz="2000" dirty="0">
                <a:latin typeface="Times New Roman" panose="02020603050405020304" pitchFamily="18" charset="0"/>
                <a:cs typeface="Times New Roman" panose="02020603050405020304" pitchFamily="18" charset="0"/>
              </a:rPr>
              <a:t>. (It’s your choice.) To toggle the </a:t>
            </a:r>
            <a:r>
              <a:rPr lang="en-US" sz="2000" u="sng" dirty="0">
                <a:latin typeface="Times New Roman" panose="02020603050405020304" pitchFamily="18" charset="0"/>
                <a:cs typeface="Times New Roman" panose="02020603050405020304" pitchFamily="18" charset="0"/>
              </a:rPr>
              <a:t>Ribbon’s visibility, press Ctrl+F1 </a:t>
            </a:r>
            <a:r>
              <a:rPr lang="en-US" sz="2000" dirty="0">
                <a:latin typeface="Times New Roman" panose="02020603050405020304" pitchFamily="18" charset="0"/>
                <a:cs typeface="Times New Roman" panose="02020603050405020304" pitchFamily="18" charset="0"/>
              </a:rPr>
              <a:t>(</a:t>
            </a:r>
            <a:r>
              <a:rPr lang="en-US" sz="2000" u="sng" dirty="0">
                <a:latin typeface="Times New Roman" panose="02020603050405020304" pitchFamily="18" charset="0"/>
                <a:cs typeface="Times New Roman" panose="02020603050405020304" pitchFamily="18" charset="0"/>
              </a:rPr>
              <a:t>or double-click a tab at the top</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If </a:t>
            </a:r>
            <a:r>
              <a:rPr lang="en-US" sz="2000" dirty="0">
                <a:latin typeface="Times New Roman" panose="02020603050405020304" pitchFamily="18" charset="0"/>
                <a:cs typeface="Times New Roman" panose="02020603050405020304" pitchFamily="18" charset="0"/>
              </a:rPr>
              <a:t>the Ribbon is hidden, it temporarily appears when you click a tab and hides itself when you click in the worksheet Ribbon tabs The commands available in the Ribbon vary, depending upon which tab is selected. </a:t>
            </a:r>
          </a:p>
        </p:txBody>
      </p:sp>
    </p:spTree>
    <p:extLst>
      <p:ext uri="{BB962C8B-B14F-4D97-AF65-F5344CB8AC3E}">
        <p14:creationId xmlns:p14="http://schemas.microsoft.com/office/powerpoint/2010/main" val="344519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375" y="156639"/>
            <a:ext cx="8798288" cy="1143000"/>
          </a:xfrm>
          <a:ln>
            <a:solidFill>
              <a:schemeClr val="tx2"/>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en-US" sz="2400" b="1" dirty="0">
                <a:solidFill>
                  <a:srgbClr val="0070C0"/>
                </a:solidFill>
              </a:rPr>
              <a:t>Using the Ribbon </a:t>
            </a:r>
            <a:endParaRPr lang="en-US" sz="2800" b="1" dirty="0">
              <a:solidFill>
                <a:srgbClr val="0070C0"/>
              </a:solidFill>
            </a:endParaRPr>
          </a:p>
        </p:txBody>
      </p:sp>
      <p:sp>
        <p:nvSpPr>
          <p:cNvPr id="2" name="عنصر نائب للمحتوى 1"/>
          <p:cNvSpPr>
            <a:spLocks noGrp="1"/>
          </p:cNvSpPr>
          <p:nvPr>
            <p:ph idx="1"/>
          </p:nvPr>
        </p:nvSpPr>
        <p:spPr/>
        <p:txBody>
          <a:bodyPr>
            <a:noAutofit/>
          </a:bodyPr>
          <a:lstStyle/>
          <a:p>
            <a:pPr algn="just"/>
            <a:r>
              <a:rPr lang="en-US" sz="2000" dirty="0">
                <a:latin typeface="Times New Roman" panose="02020603050405020304" pitchFamily="18" charset="0"/>
                <a:cs typeface="Times New Roman" panose="02020603050405020304" pitchFamily="18" charset="0"/>
              </a:rPr>
              <a:t>The Ribbon is arranged into groups of related commands. Here’s a quick overview of Excel’s tabs: </a:t>
            </a:r>
            <a:endParaRPr lang="en-US" sz="2000"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Home</a:t>
            </a:r>
            <a:r>
              <a:rPr lang="en-US"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This </a:t>
            </a:r>
            <a:r>
              <a:rPr lang="en-US" sz="2000" dirty="0">
                <a:latin typeface="Times New Roman" panose="02020603050405020304" pitchFamily="18" charset="0"/>
                <a:cs typeface="Times New Roman" panose="02020603050405020304" pitchFamily="18" charset="0"/>
              </a:rPr>
              <a:t>tab contains the basic Clipboard commands, formatting commands, style commands, commands to insert and delete rows or columns, plus an assortment of worksheet editing commands. </a:t>
            </a:r>
          </a:p>
          <a:p>
            <a:pPr algn="just"/>
            <a:r>
              <a:rPr lang="en-US" sz="2000" b="1" dirty="0" smtClean="0">
                <a:latin typeface="Times New Roman" panose="02020603050405020304" pitchFamily="18" charset="0"/>
                <a:cs typeface="Times New Roman" panose="02020603050405020304" pitchFamily="18" charset="0"/>
              </a:rPr>
              <a:t>Insert</a:t>
            </a:r>
            <a:r>
              <a:rPr lang="en-US"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insert </a:t>
            </a:r>
            <a:r>
              <a:rPr lang="en-US" sz="2000" dirty="0" smtClean="0">
                <a:latin typeface="Times New Roman" panose="02020603050405020304" pitchFamily="18" charset="0"/>
                <a:cs typeface="Times New Roman" panose="02020603050405020304" pitchFamily="18" charset="0"/>
              </a:rPr>
              <a:t>into </a:t>
            </a:r>
            <a:r>
              <a:rPr lang="en-US" sz="2000" dirty="0">
                <a:latin typeface="Times New Roman" panose="02020603050405020304" pitchFamily="18" charset="0"/>
                <a:cs typeface="Times New Roman" panose="02020603050405020304" pitchFamily="18" charset="0"/>
              </a:rPr>
              <a:t>a worksheet — a table, a diagram, a chart, a symbol, and so on. </a:t>
            </a:r>
          </a:p>
          <a:p>
            <a:pPr algn="just"/>
            <a:r>
              <a:rPr lang="en-US" sz="2000" b="1" dirty="0" smtClean="0">
                <a:latin typeface="Times New Roman" panose="02020603050405020304" pitchFamily="18" charset="0"/>
                <a:cs typeface="Times New Roman" panose="02020603050405020304" pitchFamily="18" charset="0"/>
              </a:rPr>
              <a:t>Page </a:t>
            </a:r>
            <a:r>
              <a:rPr lang="en-US" sz="2000" b="1" dirty="0">
                <a:latin typeface="Times New Roman" panose="02020603050405020304" pitchFamily="18" charset="0"/>
                <a:cs typeface="Times New Roman" panose="02020603050405020304" pitchFamily="18" charset="0"/>
              </a:rPr>
              <a:t>Layout: </a:t>
            </a:r>
            <a:r>
              <a:rPr lang="en-US" sz="2000" dirty="0">
                <a:latin typeface="Times New Roman" panose="02020603050405020304" pitchFamily="18" charset="0"/>
                <a:cs typeface="Times New Roman" panose="02020603050405020304" pitchFamily="18" charset="0"/>
              </a:rPr>
              <a:t>This tab contains commands that affect the overall appearance of your worksheet, including some settings that deal with printing. </a:t>
            </a:r>
          </a:p>
          <a:p>
            <a:pPr algn="just"/>
            <a:r>
              <a:rPr lang="en-US" sz="2000" b="1" dirty="0" smtClean="0">
                <a:latin typeface="Times New Roman" panose="02020603050405020304" pitchFamily="18" charset="0"/>
                <a:cs typeface="Times New Roman" panose="02020603050405020304" pitchFamily="18" charset="0"/>
              </a:rPr>
              <a:t>Formulas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Use this tab to insert a formula, name a cell or a range, access the formula auditing tools, or control the way Excel performs calculations. </a:t>
            </a:r>
            <a:endParaRPr lang="en-US" sz="2000" dirty="0" smtClean="0">
              <a:latin typeface="Times New Roman" panose="02020603050405020304" pitchFamily="18" charset="0"/>
              <a:cs typeface="Times New Roman" panose="02020603050405020304" pitchFamily="18" charset="0"/>
            </a:endParaRPr>
          </a:p>
          <a:p>
            <a:pPr algn="just"/>
            <a:r>
              <a:rPr lang="en-US" sz="2000" b="1" dirty="0" smtClean="0">
                <a:latin typeface="Times New Roman" panose="02020603050405020304" pitchFamily="18" charset="0"/>
                <a:cs typeface="Times New Roman" panose="02020603050405020304" pitchFamily="18" charset="0"/>
              </a:rPr>
              <a:t>Data</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Excel’s data-related commands are on this tab, including data validation </a:t>
            </a:r>
            <a:r>
              <a:rPr lang="en-US" sz="2000" dirty="0" smtClean="0">
                <a:latin typeface="Times New Roman" panose="02020603050405020304" pitchFamily="18" charset="0"/>
                <a:cs typeface="Times New Roman" panose="02020603050405020304" pitchFamily="18" charset="0"/>
              </a:rPr>
              <a:t> commands</a:t>
            </a:r>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59636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4013</TotalTime>
  <Words>1479</Words>
  <Application>Microsoft Office PowerPoint</Application>
  <PresentationFormat>عرض على الشاشة (3:4)‏</PresentationFormat>
  <Paragraphs>71</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Lecture 1: Introduction to Microsoft Excel   Suadad S. Mahdi</vt:lpstr>
      <vt:lpstr> Introduction to Microsoft Excel 2016  </vt:lpstr>
      <vt:lpstr> Introduction to Microsoft Excel 2016  </vt:lpstr>
      <vt:lpstr> Understanding Workbooks and Worksheets </vt:lpstr>
      <vt:lpstr>The important parts of excel</vt:lpstr>
      <vt:lpstr>Moving Around a Worksheet </vt:lpstr>
      <vt:lpstr>Moving Around a Worksheet </vt:lpstr>
      <vt:lpstr>Using the Ribbon </vt:lpstr>
      <vt:lpstr>Using the Ribbon </vt:lpstr>
      <vt:lpstr>Using the Ribbon </vt:lpstr>
      <vt:lpstr>Using the Ribbon </vt:lpstr>
      <vt:lpstr>Using the Ribbon </vt:lpstr>
      <vt:lpstr>Using the Ribbon </vt:lpstr>
      <vt:lpstr>Using the Ribbon </vt:lpstr>
    </vt:vector>
  </TitlesOfParts>
  <Company>Eastern Mediterranean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Computation</dc:title>
  <dc:creator>Mustafa Riza</dc:creator>
  <cp:lastModifiedBy>Suadad Safaa</cp:lastModifiedBy>
  <cp:revision>141</cp:revision>
  <dcterms:created xsi:type="dcterms:W3CDTF">2014-04-02T17:47:58Z</dcterms:created>
  <dcterms:modified xsi:type="dcterms:W3CDTF">2021-11-02T18:49:23Z</dcterms:modified>
</cp:coreProperties>
</file>