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69" d="100"/>
          <a:sy n="69" d="100"/>
        </p:scale>
        <p:origin x="5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B92E8-57CF-4C7F-A2E1-A51285509B4C}" type="datetimeFigureOut">
              <a:rPr lang="en-US" smtClean="0"/>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665454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DB92E8-57CF-4C7F-A2E1-A51285509B4C}" type="datetimeFigureOut">
              <a:rPr lang="en-US" smtClean="0"/>
              <a:t>11/20/2021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3511465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DB92E8-57CF-4C7F-A2E1-A51285509B4C}" type="datetimeFigureOut">
              <a:rPr lang="en-US" smtClean="0"/>
              <a:t>11/20/2021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64667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DB92E8-57CF-4C7F-A2E1-A51285509B4C}" type="datetimeFigureOut">
              <a:rPr lang="en-US" smtClean="0"/>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200660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DB92E8-57CF-4C7F-A2E1-A51285509B4C}" type="datetimeFigureOut">
              <a:rPr lang="en-US" smtClean="0"/>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353572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DDB92E8-57CF-4C7F-A2E1-A51285509B4C}" type="datetimeFigureOut">
              <a:rPr lang="en-US" smtClean="0"/>
              <a:t>11/20/2021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280874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DDB92E8-57CF-4C7F-A2E1-A51285509B4C}" type="datetimeFigureOut">
              <a:rPr lang="en-US" smtClean="0"/>
              <a:t>11/20/2021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419425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9DDB92E8-57CF-4C7F-A2E1-A51285509B4C}" type="datetimeFigureOut">
              <a:rPr lang="en-US" smtClean="0"/>
              <a:t>11/20/2021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89672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DDB92E8-57CF-4C7F-A2E1-A51285509B4C}" type="datetimeFigureOut">
              <a:rPr lang="en-US" smtClean="0"/>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4269366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DDB92E8-57CF-4C7F-A2E1-A51285509B4C}" type="datetimeFigureOut">
              <a:rPr lang="en-US" smtClean="0"/>
              <a:t>11/20/2021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331623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DDB92E8-57CF-4C7F-A2E1-A51285509B4C}" type="datetimeFigureOut">
              <a:rPr lang="en-US" smtClean="0"/>
              <a:t>11/20/2021</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CDC9E505-72F8-4CAA-BDD8-17935649BB72}" type="slidenum">
              <a:rPr lang="en-US" smtClean="0"/>
              <a:t>‹#›</a:t>
            </a:fld>
            <a:endParaRPr lang="en-US"/>
          </a:p>
        </p:txBody>
      </p:sp>
    </p:spTree>
    <p:extLst>
      <p:ext uri="{BB962C8B-B14F-4D97-AF65-F5344CB8AC3E}">
        <p14:creationId xmlns:p14="http://schemas.microsoft.com/office/powerpoint/2010/main" val="346384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DDB92E8-57CF-4C7F-A2E1-A51285509B4C}" type="datetimeFigureOut">
              <a:rPr lang="en-US" smtClean="0"/>
              <a:t>11/20/2021</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DC9E505-72F8-4CAA-BDD8-17935649BB72}" type="slidenum">
              <a:rPr lang="en-US" smtClean="0"/>
              <a:t>‹#›</a:t>
            </a:fld>
            <a:endParaRPr lang="en-US"/>
          </a:p>
        </p:txBody>
      </p:sp>
    </p:spTree>
    <p:extLst>
      <p:ext uri="{BB962C8B-B14F-4D97-AF65-F5344CB8AC3E}">
        <p14:creationId xmlns:p14="http://schemas.microsoft.com/office/powerpoint/2010/main" val="297749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805FD-7C0D-45AD-A77B-C314C2594434}"/>
              </a:ext>
            </a:extLst>
          </p:cNvPr>
          <p:cNvSpPr>
            <a:spLocks noGrp="1"/>
          </p:cNvSpPr>
          <p:nvPr>
            <p:ph type="ctrTitle"/>
          </p:nvPr>
        </p:nvSpPr>
        <p:spPr/>
        <p:txBody>
          <a:bodyPr/>
          <a:lstStyle/>
          <a:p>
            <a:r>
              <a:rPr lang="en-US" dirty="0"/>
              <a:t>Infant Incubators</a:t>
            </a:r>
          </a:p>
        </p:txBody>
      </p:sp>
      <p:sp>
        <p:nvSpPr>
          <p:cNvPr id="3" name="Subtitle 2">
            <a:extLst>
              <a:ext uri="{FF2B5EF4-FFF2-40B4-BE49-F238E27FC236}">
                <a16:creationId xmlns:a16="http://schemas.microsoft.com/office/drawing/2014/main" id="{DF8824DF-BEF1-4466-8DBC-B7C7BE5E605D}"/>
              </a:ext>
            </a:extLst>
          </p:cNvPr>
          <p:cNvSpPr>
            <a:spLocks noGrp="1"/>
          </p:cNvSpPr>
          <p:nvPr>
            <p:ph type="subTitle" idx="1"/>
          </p:nvPr>
        </p:nvSpPr>
        <p:spPr/>
        <p:txBody>
          <a:bodyPr/>
          <a:lstStyle/>
          <a:p>
            <a:r>
              <a:rPr lang="en-US" dirty="0"/>
              <a:t>Asst. Lect. Mays Khalid</a:t>
            </a:r>
          </a:p>
        </p:txBody>
      </p:sp>
      <p:pic>
        <p:nvPicPr>
          <p:cNvPr id="5" name="Picture 4">
            <a:extLst>
              <a:ext uri="{FF2B5EF4-FFF2-40B4-BE49-F238E27FC236}">
                <a16:creationId xmlns:a16="http://schemas.microsoft.com/office/drawing/2014/main" id="{AFBF5552-ED0E-43A2-81CE-BCBAA81C3328}"/>
              </a:ext>
            </a:extLst>
          </p:cNvPr>
          <p:cNvPicPr>
            <a:picLocks noChangeAspect="1"/>
          </p:cNvPicPr>
          <p:nvPr/>
        </p:nvPicPr>
        <p:blipFill rotWithShape="1">
          <a:blip r:embed="rId2">
            <a:extLst>
              <a:ext uri="{28A0092B-C50C-407E-A947-70E740481C1C}">
                <a14:useLocalDpi xmlns:a14="http://schemas.microsoft.com/office/drawing/2010/main" val="0"/>
              </a:ext>
            </a:extLst>
          </a:blip>
          <a:srcRect l="19274" r="18770"/>
          <a:stretch/>
        </p:blipFill>
        <p:spPr>
          <a:xfrm>
            <a:off x="9351855" y="1689319"/>
            <a:ext cx="2840145" cy="3438127"/>
          </a:xfrm>
          <a:prstGeom prst="rect">
            <a:avLst/>
          </a:prstGeom>
        </p:spPr>
      </p:pic>
      <p:sp>
        <p:nvSpPr>
          <p:cNvPr id="6" name="TextBox 5">
            <a:extLst>
              <a:ext uri="{FF2B5EF4-FFF2-40B4-BE49-F238E27FC236}">
                <a16:creationId xmlns:a16="http://schemas.microsoft.com/office/drawing/2014/main" id="{93EF8BF4-2BA2-4CEB-80A2-A47794EC0143}"/>
              </a:ext>
            </a:extLst>
          </p:cNvPr>
          <p:cNvSpPr txBox="1"/>
          <p:nvPr/>
        </p:nvSpPr>
        <p:spPr>
          <a:xfrm>
            <a:off x="1069848" y="2664470"/>
            <a:ext cx="2844804" cy="523220"/>
          </a:xfrm>
          <a:prstGeom prst="rect">
            <a:avLst/>
          </a:prstGeom>
          <a:noFill/>
        </p:spPr>
        <p:txBody>
          <a:bodyPr wrap="square" rtlCol="0">
            <a:spAutoFit/>
          </a:bodyPr>
          <a:lstStyle/>
          <a:p>
            <a:r>
              <a:rPr lang="en-US" sz="2800" b="1" dirty="0">
                <a:solidFill>
                  <a:schemeClr val="bg1"/>
                </a:solidFill>
                <a:latin typeface="+mj-lt"/>
              </a:rPr>
              <a:t>Experiment no. 3 </a:t>
            </a:r>
          </a:p>
        </p:txBody>
      </p:sp>
    </p:spTree>
    <p:extLst>
      <p:ext uri="{BB962C8B-B14F-4D97-AF65-F5344CB8AC3E}">
        <p14:creationId xmlns:p14="http://schemas.microsoft.com/office/powerpoint/2010/main" val="63587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D4D73-A580-4F6E-A1E0-7528C99B684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EFD03B6-7958-42EE-806F-3E869A465185}"/>
              </a:ext>
            </a:extLst>
          </p:cNvPr>
          <p:cNvSpPr>
            <a:spLocks noGrp="1"/>
          </p:cNvSpPr>
          <p:nvPr>
            <p:ph idx="1"/>
          </p:nvPr>
        </p:nvSpPr>
        <p:spPr>
          <a:xfrm>
            <a:off x="3869267" y="864108"/>
            <a:ext cx="7726987" cy="5120640"/>
          </a:xfrm>
        </p:spPr>
        <p:txBody>
          <a:bodyPr>
            <a:normAutofit/>
          </a:bodyPr>
          <a:lstStyle/>
          <a:p>
            <a:pPr algn="just"/>
            <a:r>
              <a:rPr lang="en-US" sz="2400" b="1" dirty="0">
                <a:highlight>
                  <a:srgbClr val="FFFF00"/>
                </a:highlight>
              </a:rPr>
              <a:t>Infant incubators </a:t>
            </a:r>
            <a:r>
              <a:rPr lang="en-US" sz="2400" dirty="0"/>
              <a:t>maintain a healthy environment for newborn babies. </a:t>
            </a:r>
          </a:p>
          <a:p>
            <a:pPr algn="just"/>
            <a:r>
              <a:rPr lang="en-US" sz="2400" dirty="0"/>
              <a:t>They are used for premature babies which are still small and weak as well as for some sick full-term babies.</a:t>
            </a:r>
          </a:p>
          <a:p>
            <a:pPr algn="just"/>
            <a:r>
              <a:rPr lang="en-US" sz="2400" dirty="0"/>
              <a:t>Incubators are used in the primary care department of a hospital or in the neonatal intensive care unit, NICU </a:t>
            </a:r>
          </a:p>
          <a:p>
            <a:pPr algn="just"/>
            <a:r>
              <a:rPr lang="en-US" sz="2400" dirty="0"/>
              <a:t>Infant incubators should not be confused with laboratory incubators, which are used to keep reagents or samples warm.</a:t>
            </a:r>
          </a:p>
        </p:txBody>
      </p:sp>
      <p:pic>
        <p:nvPicPr>
          <p:cNvPr id="7" name="Picture 6">
            <a:extLst>
              <a:ext uri="{FF2B5EF4-FFF2-40B4-BE49-F238E27FC236}">
                <a16:creationId xmlns:a16="http://schemas.microsoft.com/office/drawing/2014/main" id="{D58AD23E-1BF4-47D0-93B0-FD420BCBB15A}"/>
              </a:ext>
            </a:extLst>
          </p:cNvPr>
          <p:cNvPicPr>
            <a:picLocks noChangeAspect="1"/>
          </p:cNvPicPr>
          <p:nvPr/>
        </p:nvPicPr>
        <p:blipFill rotWithShape="1">
          <a:blip r:embed="rId2">
            <a:extLst>
              <a:ext uri="{28A0092B-C50C-407E-A947-70E740481C1C}">
                <a14:useLocalDpi xmlns:a14="http://schemas.microsoft.com/office/drawing/2010/main" val="0"/>
              </a:ext>
            </a:extLst>
          </a:blip>
          <a:srcRect l="12784" r="26136" b="7877"/>
          <a:stretch/>
        </p:blipFill>
        <p:spPr>
          <a:xfrm>
            <a:off x="0" y="303265"/>
            <a:ext cx="3804966" cy="6097535"/>
          </a:xfrm>
          <a:prstGeom prst="rect">
            <a:avLst/>
          </a:prstGeom>
        </p:spPr>
      </p:pic>
    </p:spTree>
    <p:extLst>
      <p:ext uri="{BB962C8B-B14F-4D97-AF65-F5344CB8AC3E}">
        <p14:creationId xmlns:p14="http://schemas.microsoft.com/office/powerpoint/2010/main" val="377952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2784-581B-4498-8789-50A2417CBB56}"/>
              </a:ext>
            </a:extLst>
          </p:cNvPr>
          <p:cNvSpPr>
            <a:spLocks noGrp="1"/>
          </p:cNvSpPr>
          <p:nvPr>
            <p:ph type="title"/>
          </p:nvPr>
        </p:nvSpPr>
        <p:spPr>
          <a:xfrm>
            <a:off x="252919" y="1128408"/>
            <a:ext cx="2947482" cy="4601183"/>
          </a:xfrm>
        </p:spPr>
        <p:txBody>
          <a:bodyPr>
            <a:normAutofit/>
          </a:bodyPr>
          <a:lstStyle/>
          <a:p>
            <a:endParaRPr lang="en-US" sz="4400" b="1" dirty="0"/>
          </a:p>
        </p:txBody>
      </p:sp>
      <p:pic>
        <p:nvPicPr>
          <p:cNvPr id="5" name="Content Placeholder 4">
            <a:extLst>
              <a:ext uri="{FF2B5EF4-FFF2-40B4-BE49-F238E27FC236}">
                <a16:creationId xmlns:a16="http://schemas.microsoft.com/office/drawing/2014/main" id="{441A5DA1-4EDD-4330-BF8E-2A5BB42F93A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0325" r="19601" b="7841"/>
          <a:stretch/>
        </p:blipFill>
        <p:spPr>
          <a:xfrm>
            <a:off x="0" y="305953"/>
            <a:ext cx="3831996" cy="6246092"/>
          </a:xfrm>
        </p:spPr>
      </p:pic>
      <p:sp>
        <p:nvSpPr>
          <p:cNvPr id="6" name="TextBox 5">
            <a:extLst>
              <a:ext uri="{FF2B5EF4-FFF2-40B4-BE49-F238E27FC236}">
                <a16:creationId xmlns:a16="http://schemas.microsoft.com/office/drawing/2014/main" id="{BB22A408-7B1A-4F20-8F93-53EDFC5F6EAB}"/>
              </a:ext>
            </a:extLst>
          </p:cNvPr>
          <p:cNvSpPr txBox="1"/>
          <p:nvPr/>
        </p:nvSpPr>
        <p:spPr>
          <a:xfrm>
            <a:off x="4251169" y="1143720"/>
            <a:ext cx="7261958" cy="4585871"/>
          </a:xfrm>
          <a:prstGeom prst="rect">
            <a:avLst/>
          </a:prstGeom>
          <a:noFill/>
        </p:spPr>
        <p:txBody>
          <a:bodyPr wrap="square" rtlCol="0">
            <a:spAutoFit/>
          </a:bodyPr>
          <a:lstStyle/>
          <a:p>
            <a:pPr algn="just"/>
            <a:r>
              <a:rPr lang="en-US" sz="4800" b="1" dirty="0">
                <a:solidFill>
                  <a:srgbClr val="00B0F0"/>
                </a:solidFill>
                <a:latin typeface="+mj-lt"/>
              </a:rPr>
              <a:t>Purpose</a:t>
            </a:r>
          </a:p>
          <a:p>
            <a:pPr algn="just"/>
            <a:endParaRPr lang="en-US" sz="4800" b="1" dirty="0">
              <a:solidFill>
                <a:srgbClr val="00B0F0"/>
              </a:solidFill>
              <a:latin typeface="+mj-lt"/>
            </a:endParaRPr>
          </a:p>
          <a:p>
            <a:pPr algn="just"/>
            <a:r>
              <a:rPr lang="en-US" sz="2800" dirty="0">
                <a:latin typeface="+mj-lt"/>
              </a:rPr>
              <a:t>The incubator consists of a transparent cabinet in which the baby is kept in a neutral environment for medical care. </a:t>
            </a:r>
            <a:r>
              <a:rPr lang="en-US" sz="2800" dirty="0">
                <a:highlight>
                  <a:srgbClr val="FFFF00"/>
                </a:highlight>
                <a:latin typeface="+mj-lt"/>
              </a:rPr>
              <a:t>Neutral </a:t>
            </a:r>
            <a:r>
              <a:rPr lang="en-US" sz="2800" dirty="0">
                <a:latin typeface="+mj-lt"/>
              </a:rPr>
              <a:t>means, that the surrounding air has the optimal temperature and moisture and the baby only needs minimum of energy to maintain normal body temperature</a:t>
            </a:r>
            <a:r>
              <a:rPr lang="en-US" sz="2800" dirty="0"/>
              <a:t>.</a:t>
            </a:r>
          </a:p>
        </p:txBody>
      </p:sp>
    </p:spTree>
    <p:extLst>
      <p:ext uri="{BB962C8B-B14F-4D97-AF65-F5344CB8AC3E}">
        <p14:creationId xmlns:p14="http://schemas.microsoft.com/office/powerpoint/2010/main" val="144819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2AEC5-0203-4C20-9773-FAD9D362FE7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42B15DD-A1EC-4D15-A605-91027FA495B4}"/>
              </a:ext>
            </a:extLst>
          </p:cNvPr>
          <p:cNvSpPr>
            <a:spLocks noGrp="1"/>
          </p:cNvSpPr>
          <p:nvPr>
            <p:ph idx="1"/>
          </p:nvPr>
        </p:nvSpPr>
        <p:spPr>
          <a:xfrm>
            <a:off x="4284905" y="864108"/>
            <a:ext cx="7315200" cy="5120640"/>
          </a:xfrm>
        </p:spPr>
        <p:txBody>
          <a:bodyPr/>
          <a:lstStyle/>
          <a:p>
            <a:pPr marL="0" indent="0">
              <a:buNone/>
            </a:pPr>
            <a:r>
              <a:rPr lang="en-US" sz="3200" b="1" dirty="0">
                <a:solidFill>
                  <a:srgbClr val="00B0F0"/>
                </a:solidFill>
              </a:rPr>
              <a:t>The infant incubator</a:t>
            </a:r>
          </a:p>
          <a:p>
            <a:r>
              <a:rPr lang="en-US" dirty="0"/>
              <a:t>   </a:t>
            </a:r>
            <a:r>
              <a:rPr lang="en-US" sz="2800" dirty="0"/>
              <a:t>controls the temperature</a:t>
            </a:r>
          </a:p>
          <a:p>
            <a:r>
              <a:rPr lang="en-US" sz="2800" dirty="0"/>
              <a:t>   controls the humidity</a:t>
            </a:r>
          </a:p>
          <a:p>
            <a:r>
              <a:rPr lang="en-US" sz="2800" dirty="0"/>
              <a:t>   can deliver additional oxygen</a:t>
            </a:r>
          </a:p>
          <a:p>
            <a:r>
              <a:rPr lang="en-US" sz="2800" dirty="0"/>
              <a:t>   protects against infections and</a:t>
            </a:r>
          </a:p>
          <a:p>
            <a:r>
              <a:rPr lang="en-US" sz="2800" dirty="0"/>
              <a:t>    diseases</a:t>
            </a:r>
          </a:p>
          <a:p>
            <a:r>
              <a:rPr lang="en-US" sz="2800" dirty="0"/>
              <a:t>   protects against noise</a:t>
            </a:r>
          </a:p>
        </p:txBody>
      </p:sp>
      <p:pic>
        <p:nvPicPr>
          <p:cNvPr id="5" name="Picture 4">
            <a:extLst>
              <a:ext uri="{FF2B5EF4-FFF2-40B4-BE49-F238E27FC236}">
                <a16:creationId xmlns:a16="http://schemas.microsoft.com/office/drawing/2014/main" id="{5774EEC0-C304-4CAB-83FC-C2CABB09829C}"/>
              </a:ext>
            </a:extLst>
          </p:cNvPr>
          <p:cNvPicPr>
            <a:picLocks noChangeAspect="1"/>
          </p:cNvPicPr>
          <p:nvPr/>
        </p:nvPicPr>
        <p:blipFill rotWithShape="1">
          <a:blip r:embed="rId2">
            <a:extLst>
              <a:ext uri="{28A0092B-C50C-407E-A947-70E740481C1C}">
                <a14:useLocalDpi xmlns:a14="http://schemas.microsoft.com/office/drawing/2010/main" val="0"/>
              </a:ext>
            </a:extLst>
          </a:blip>
          <a:srcRect l="19913" r="22260" b="9091"/>
          <a:stretch/>
        </p:blipFill>
        <p:spPr>
          <a:xfrm>
            <a:off x="0" y="207817"/>
            <a:ext cx="3754583" cy="6234545"/>
          </a:xfrm>
          <a:prstGeom prst="rect">
            <a:avLst/>
          </a:prstGeom>
        </p:spPr>
      </p:pic>
    </p:spTree>
    <p:extLst>
      <p:ext uri="{BB962C8B-B14F-4D97-AF65-F5344CB8AC3E}">
        <p14:creationId xmlns:p14="http://schemas.microsoft.com/office/powerpoint/2010/main" val="89239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974FD-D5BE-4DE7-9037-360AE438F48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92FA103-FF82-417A-9119-4C1EFF6FDCC3}"/>
              </a:ext>
            </a:extLst>
          </p:cNvPr>
          <p:cNvSpPr>
            <a:spLocks noGrp="1"/>
          </p:cNvSpPr>
          <p:nvPr>
            <p:ph idx="1"/>
          </p:nvPr>
        </p:nvSpPr>
        <p:spPr>
          <a:xfrm>
            <a:off x="6234545" y="455487"/>
            <a:ext cx="5033050" cy="6194694"/>
          </a:xfrm>
        </p:spPr>
        <p:txBody>
          <a:bodyPr>
            <a:normAutofit/>
          </a:bodyPr>
          <a:lstStyle/>
          <a:p>
            <a:pPr algn="just"/>
            <a:r>
              <a:rPr lang="en-US" sz="3200" dirty="0"/>
              <a:t>In order maintain the body temperature of the baby </a:t>
            </a:r>
            <a:r>
              <a:rPr lang="en-US" sz="3200" dirty="0">
                <a:highlight>
                  <a:srgbClr val="FFFF00"/>
                </a:highlight>
              </a:rPr>
              <a:t>(36 - 37.2°C) </a:t>
            </a:r>
            <a:r>
              <a:rPr lang="en-US" sz="3200" dirty="0"/>
              <a:t>the incubator must be able to create an ambient air of 34 - 38°C with a humidity of </a:t>
            </a:r>
            <a:r>
              <a:rPr lang="en-US" sz="3200" dirty="0">
                <a:highlight>
                  <a:srgbClr val="FFFF00"/>
                </a:highlight>
              </a:rPr>
              <a:t>40 - 80%.</a:t>
            </a:r>
          </a:p>
        </p:txBody>
      </p:sp>
      <p:pic>
        <p:nvPicPr>
          <p:cNvPr id="5" name="Picture 4">
            <a:extLst>
              <a:ext uri="{FF2B5EF4-FFF2-40B4-BE49-F238E27FC236}">
                <a16:creationId xmlns:a16="http://schemas.microsoft.com/office/drawing/2014/main" id="{704C5741-391D-49F9-A57D-AF3511178681}"/>
              </a:ext>
            </a:extLst>
          </p:cNvPr>
          <p:cNvPicPr>
            <a:picLocks noChangeAspect="1"/>
          </p:cNvPicPr>
          <p:nvPr/>
        </p:nvPicPr>
        <p:blipFill rotWithShape="1">
          <a:blip r:embed="rId2">
            <a:extLst>
              <a:ext uri="{28A0092B-C50C-407E-A947-70E740481C1C}">
                <a14:useLocalDpi xmlns:a14="http://schemas.microsoft.com/office/drawing/2010/main" val="0"/>
              </a:ext>
            </a:extLst>
          </a:blip>
          <a:srcRect l="7543" r="11915"/>
          <a:stretch/>
        </p:blipFill>
        <p:spPr>
          <a:xfrm>
            <a:off x="0" y="790518"/>
            <a:ext cx="6228636" cy="5276963"/>
          </a:xfrm>
          <a:prstGeom prst="rect">
            <a:avLst/>
          </a:prstGeom>
        </p:spPr>
      </p:pic>
    </p:spTree>
    <p:extLst>
      <p:ext uri="{BB962C8B-B14F-4D97-AF65-F5344CB8AC3E}">
        <p14:creationId xmlns:p14="http://schemas.microsoft.com/office/powerpoint/2010/main" val="229804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9814-7F25-4A78-B4EC-36FEB49B46ED}"/>
              </a:ext>
            </a:extLst>
          </p:cNvPr>
          <p:cNvSpPr>
            <a:spLocks noGrp="1"/>
          </p:cNvSpPr>
          <p:nvPr>
            <p:ph type="title"/>
          </p:nvPr>
        </p:nvSpPr>
        <p:spPr/>
        <p:txBody>
          <a:bodyPr/>
          <a:lstStyle/>
          <a:p>
            <a:r>
              <a:rPr lang="en-US" dirty="0"/>
              <a:t>Example </a:t>
            </a:r>
          </a:p>
        </p:txBody>
      </p:sp>
      <p:pic>
        <p:nvPicPr>
          <p:cNvPr id="9" name="Content Placeholder 8">
            <a:extLst>
              <a:ext uri="{FF2B5EF4-FFF2-40B4-BE49-F238E27FC236}">
                <a16:creationId xmlns:a16="http://schemas.microsoft.com/office/drawing/2014/main" id="{232682EE-CFAD-4C23-8229-AAC734308C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8510" y="707695"/>
            <a:ext cx="7634924" cy="5442610"/>
          </a:xfrm>
        </p:spPr>
      </p:pic>
    </p:spTree>
    <p:extLst>
      <p:ext uri="{BB962C8B-B14F-4D97-AF65-F5344CB8AC3E}">
        <p14:creationId xmlns:p14="http://schemas.microsoft.com/office/powerpoint/2010/main" val="17105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B70F-CBA4-492F-9B3F-C9F4A29747C3}"/>
              </a:ext>
            </a:extLst>
          </p:cNvPr>
          <p:cNvSpPr>
            <a:spLocks noGrp="1"/>
          </p:cNvSpPr>
          <p:nvPr>
            <p:ph type="title"/>
          </p:nvPr>
        </p:nvSpPr>
        <p:spPr/>
        <p:txBody>
          <a:bodyPr>
            <a:normAutofit/>
          </a:bodyPr>
          <a:lstStyle/>
          <a:p>
            <a:r>
              <a:rPr lang="en-US" sz="5400" dirty="0"/>
              <a:t>Design</a:t>
            </a:r>
          </a:p>
        </p:txBody>
      </p:sp>
      <p:sp>
        <p:nvSpPr>
          <p:cNvPr id="3" name="Content Placeholder 2">
            <a:extLst>
              <a:ext uri="{FF2B5EF4-FFF2-40B4-BE49-F238E27FC236}">
                <a16:creationId xmlns:a16="http://schemas.microsoft.com/office/drawing/2014/main" id="{2949E020-1910-4594-B3C6-9E9D5ABD9B75}"/>
              </a:ext>
            </a:extLst>
          </p:cNvPr>
          <p:cNvSpPr>
            <a:spLocks noGrp="1"/>
          </p:cNvSpPr>
          <p:nvPr>
            <p:ph idx="1"/>
          </p:nvPr>
        </p:nvSpPr>
        <p:spPr>
          <a:xfrm>
            <a:off x="3592176" y="716072"/>
            <a:ext cx="8069813" cy="5425856"/>
          </a:xfrm>
        </p:spPr>
        <p:txBody>
          <a:bodyPr/>
          <a:lstStyle/>
          <a:p>
            <a:pPr algn="just"/>
            <a:r>
              <a:rPr lang="en-US" sz="2400" dirty="0"/>
              <a:t>A fan blows filtered ambient air over a heating element and a water container</a:t>
            </a:r>
          </a:p>
          <a:p>
            <a:pPr algn="just"/>
            <a:r>
              <a:rPr lang="en-US" sz="2400" dirty="0"/>
              <a:t>Through a control valve additional oxygen can be supplied to the air</a:t>
            </a:r>
          </a:p>
          <a:p>
            <a:pPr algn="just"/>
            <a:r>
              <a:rPr lang="en-US" sz="2400" dirty="0"/>
              <a:t>The moistened, heated and enriched air now flows into the above cabinet with the baby. One part of the air escapes from the cabinet through vent holes, another part gets back into the air processing.</a:t>
            </a:r>
          </a:p>
          <a:p>
            <a:pPr algn="just"/>
            <a:r>
              <a:rPr lang="en-US" sz="2400" dirty="0"/>
              <a:t>Humidity and oxygen concentration are usually controlled manually by the nurse.</a:t>
            </a:r>
          </a:p>
          <a:p>
            <a:pPr algn="just"/>
            <a:r>
              <a:rPr lang="en-US" sz="2400" dirty="0"/>
              <a:t>an alarm is given when the fan does not turn in case the power fails</a:t>
            </a:r>
          </a:p>
          <a:p>
            <a:endParaRPr lang="en-US" dirty="0"/>
          </a:p>
        </p:txBody>
      </p:sp>
    </p:spTree>
    <p:extLst>
      <p:ext uri="{BB962C8B-B14F-4D97-AF65-F5344CB8AC3E}">
        <p14:creationId xmlns:p14="http://schemas.microsoft.com/office/powerpoint/2010/main" val="420741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7A74E-993F-48E3-A0A4-DA2AF9ECFA2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5288678-841A-4D06-8EB0-15B6A4E32C20}"/>
              </a:ext>
            </a:extLst>
          </p:cNvPr>
          <p:cNvPicPr>
            <a:picLocks noGrp="1" noChangeAspect="1"/>
          </p:cNvPicPr>
          <p:nvPr>
            <p:ph idx="1"/>
          </p:nvPr>
        </p:nvPicPr>
        <p:blipFill rotWithShape="1">
          <a:blip r:embed="rId2"/>
          <a:srcRect t="3276" r="2132" b="4649"/>
          <a:stretch/>
        </p:blipFill>
        <p:spPr>
          <a:xfrm>
            <a:off x="0" y="0"/>
            <a:ext cx="10252364" cy="6796992"/>
          </a:xfrm>
        </p:spPr>
      </p:pic>
    </p:spTree>
    <p:extLst>
      <p:ext uri="{BB962C8B-B14F-4D97-AF65-F5344CB8AC3E}">
        <p14:creationId xmlns:p14="http://schemas.microsoft.com/office/powerpoint/2010/main" val="80781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170DE-1314-47F2-B734-5D6C2981539D}"/>
              </a:ext>
            </a:extLst>
          </p:cNvPr>
          <p:cNvSpPr>
            <a:spLocks noGrp="1"/>
          </p:cNvSpPr>
          <p:nvPr>
            <p:ph type="title"/>
          </p:nvPr>
        </p:nvSpPr>
        <p:spPr/>
        <p:txBody>
          <a:bodyPr/>
          <a:lstStyle/>
          <a:p>
            <a:r>
              <a:rPr lang="en-US" dirty="0"/>
              <a:t>Usage</a:t>
            </a:r>
          </a:p>
        </p:txBody>
      </p:sp>
      <p:sp>
        <p:nvSpPr>
          <p:cNvPr id="3" name="Content Placeholder 2">
            <a:extLst>
              <a:ext uri="{FF2B5EF4-FFF2-40B4-BE49-F238E27FC236}">
                <a16:creationId xmlns:a16="http://schemas.microsoft.com/office/drawing/2014/main" id="{C13D7AB9-37F8-41DB-9C19-5011715F21EE}"/>
              </a:ext>
            </a:extLst>
          </p:cNvPr>
          <p:cNvSpPr>
            <a:spLocks noGrp="1"/>
          </p:cNvSpPr>
          <p:nvPr>
            <p:ph idx="1"/>
          </p:nvPr>
        </p:nvSpPr>
        <p:spPr>
          <a:xfrm>
            <a:off x="3616036" y="346364"/>
            <a:ext cx="7980218" cy="6234545"/>
          </a:xfrm>
        </p:spPr>
        <p:txBody>
          <a:bodyPr>
            <a:normAutofit/>
          </a:bodyPr>
          <a:lstStyle/>
          <a:p>
            <a:pPr marL="0" indent="0" algn="just">
              <a:buNone/>
            </a:pPr>
            <a:r>
              <a:rPr lang="en-US" sz="2400" dirty="0"/>
              <a:t>The usage of an infant incubator is not difficult and the functions should be self-explanatory. Nevertheless the technician and the user have to read the user manual carefully before usage. A missing user manual should be available from the manufacturer or from the Internet. In addition to the instruction of the manufacturer here some general hints:</a:t>
            </a:r>
          </a:p>
          <a:p>
            <a:r>
              <a:rPr lang="en-US" sz="2400" dirty="0"/>
              <a:t>Check and record the temperature every 5 hours and hourly in a critical care stage.</a:t>
            </a:r>
          </a:p>
          <a:p>
            <a:r>
              <a:rPr lang="en-US" sz="2400" dirty="0"/>
              <a:t>   Default air temperature in the incubator is 35°C.</a:t>
            </a:r>
          </a:p>
          <a:p>
            <a:r>
              <a:rPr lang="en-US" sz="2400" dirty="0"/>
              <a:t>   The setting for the humidity for small babies is 70 - 80% in the beginning, later 40%.</a:t>
            </a:r>
          </a:p>
          <a:p>
            <a:r>
              <a:rPr lang="en-US" sz="2400" dirty="0"/>
              <a:t>   Use distilled water only. It has to be drained and renewed every day.</a:t>
            </a:r>
          </a:p>
        </p:txBody>
      </p:sp>
    </p:spTree>
    <p:extLst>
      <p:ext uri="{BB962C8B-B14F-4D97-AF65-F5344CB8AC3E}">
        <p14:creationId xmlns:p14="http://schemas.microsoft.com/office/powerpoint/2010/main" val="130303458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83</TotalTime>
  <Words>419</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Wingdings 2</vt:lpstr>
      <vt:lpstr>Frame</vt:lpstr>
      <vt:lpstr>Infant Incubators</vt:lpstr>
      <vt:lpstr>PowerPoint Presentation</vt:lpstr>
      <vt:lpstr>PowerPoint Presentation</vt:lpstr>
      <vt:lpstr>PowerPoint Presentation</vt:lpstr>
      <vt:lpstr>PowerPoint Presentation</vt:lpstr>
      <vt:lpstr>Example </vt:lpstr>
      <vt:lpstr>Design</vt:lpstr>
      <vt:lpstr>PowerPoint Presentation</vt:lpstr>
      <vt:lpstr>Usage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Infant Incubators</dc:title>
  <dc:creator>QUSAY</dc:creator>
  <cp:lastModifiedBy>QUSAY</cp:lastModifiedBy>
  <cp:revision>6</cp:revision>
  <dcterms:created xsi:type="dcterms:W3CDTF">2021-11-20T17:31:40Z</dcterms:created>
  <dcterms:modified xsi:type="dcterms:W3CDTF">2021-11-20T18:55:27Z</dcterms:modified>
</cp:coreProperties>
</file>