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70" r:id="rId4"/>
    <p:sldId id="277" r:id="rId5"/>
    <p:sldId id="258" r:id="rId6"/>
    <p:sldId id="259" r:id="rId7"/>
    <p:sldId id="261" r:id="rId8"/>
    <p:sldId id="278" r:id="rId9"/>
    <p:sldId id="262" r:id="rId10"/>
    <p:sldId id="263" r:id="rId11"/>
    <p:sldId id="279" r:id="rId12"/>
    <p:sldId id="264" r:id="rId13"/>
    <p:sldId id="265" r:id="rId14"/>
    <p:sldId id="280" r:id="rId15"/>
    <p:sldId id="266" r:id="rId16"/>
    <p:sldId id="267" r:id="rId17"/>
    <p:sldId id="268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1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6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9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6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0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5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2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2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5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4A69-D71D-4AFF-B3D4-49BEE96727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7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4A69-D71D-4AFF-B3D4-49BEE96727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9D1C-5E83-4AAE-AAE6-523FA7DC0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3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209799"/>
          </a:xfrm>
          <a:solidFill>
            <a:schemeClr val="accent3"/>
          </a:solidFill>
        </p:spPr>
        <p:txBody>
          <a:bodyPr anchor="t">
            <a:normAutofit/>
          </a:bodyPr>
          <a:lstStyle/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Higher Education and Scientific Research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Al-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Mustaqbal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</a:t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Radiology Techniques Department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9144000" cy="46482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Radiography Abdomen</a:t>
            </a:r>
            <a:endParaRPr lang="ar-IQ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Radiography </a:t>
            </a:r>
            <a:r>
              <a:rPr lang="en-US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Techniques</a:t>
            </a:r>
            <a:r>
              <a:rPr lang="ar-IQ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Laboratory</a:t>
            </a:r>
            <a:endParaRPr lang="ar-IQ" sz="4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en-US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endParaRPr lang="en-US" sz="4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Karar</a:t>
            </a:r>
            <a:r>
              <a:rPr lang="en-US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Haider</a:t>
            </a:r>
            <a:endParaRPr lang="en-US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"/>
            <a:ext cx="2209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3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11236"/>
            <a:ext cx="8229600" cy="3013364"/>
          </a:xfrm>
          <a:solidFill>
            <a:schemeClr val="accent5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35 </a:t>
            </a:r>
            <a:r>
              <a:rPr lang="en-US" dirty="0">
                <a:solidFill>
                  <a:schemeClr val="bg1"/>
                </a:solidFill>
              </a:rPr>
              <a:t>× 43 cm (14 × 17″) </a:t>
            </a:r>
            <a:r>
              <a:rPr lang="en-US" sz="3500" dirty="0">
                <a:solidFill>
                  <a:prstClr val="white"/>
                </a:solidFill>
              </a:rPr>
              <a:t>lengthwise</a:t>
            </a:r>
            <a:r>
              <a:rPr lang="fr-FR" sz="3500" dirty="0">
                <a:solidFill>
                  <a:prstClr val="white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Grid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Erect </a:t>
            </a:r>
            <a:r>
              <a:rPr lang="en-US" dirty="0">
                <a:solidFill>
                  <a:schemeClr val="bg1"/>
                </a:solidFill>
              </a:rPr>
              <a:t>marker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Patient should be on side a minimum of 5 minutes before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5472"/>
            <a:ext cx="3505200" cy="316576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0836"/>
            <a:ext cx="2362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1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51116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Lateral Decubitus </a:t>
            </a:r>
            <a:r>
              <a:rPr lang="pt-BR" dirty="0">
                <a:solidFill>
                  <a:srgbClr val="FF0000"/>
                </a:solidFill>
              </a:rPr>
              <a:t>(AP): </a:t>
            </a:r>
            <a:r>
              <a:rPr lang="pt-BR" dirty="0" smtClean="0">
                <a:solidFill>
                  <a:srgbClr val="FF0000"/>
                </a:solidFill>
              </a:rPr>
              <a:t>Abdomen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chemeClr val="accent5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Position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sz="3400" dirty="0" smtClean="0">
                <a:solidFill>
                  <a:schemeClr val="bg1"/>
                </a:solidFill>
              </a:rPr>
              <a:t>Lock wheels of stretcher 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Adjust patient and stretcher so that center of IR and table (and CR) is approximately 2″ (5 cm) above level of iliac crest (to include diaphragm) 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Adjust height of IR to ensure that upside of abdomen is included for possible free air 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Central Ray: CR horizontal, to center of IR 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SID: 40″ (102 cm) 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Collimation: to so tissue margins of abdomen and diaphragm </a:t>
            </a:r>
          </a:p>
        </p:txBody>
      </p:sp>
    </p:spTree>
    <p:extLst>
      <p:ext uri="{BB962C8B-B14F-4D97-AF65-F5344CB8AC3E}">
        <p14:creationId xmlns:p14="http://schemas.microsoft.com/office/powerpoint/2010/main" val="260892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35 </a:t>
            </a:r>
            <a:r>
              <a:rPr lang="en-US" dirty="0">
                <a:solidFill>
                  <a:schemeClr val="bg1"/>
                </a:solidFill>
              </a:rPr>
              <a:t>× 43 cm (14 × 17″)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Grid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Decubitus marker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Patient </a:t>
            </a:r>
            <a:r>
              <a:rPr lang="en-US" dirty="0">
                <a:solidFill>
                  <a:schemeClr val="bg1"/>
                </a:solidFill>
              </a:rPr>
              <a:t>should be on side a minimum of 5 minutes before exposure; a period of 10–20 minutes is preferred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800"/>
            <a:ext cx="4724400" cy="195868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3124200" cy="19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6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6475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Dorsal Decubitus </a:t>
            </a:r>
            <a:r>
              <a:rPr lang="pt-BR" dirty="0">
                <a:solidFill>
                  <a:srgbClr val="FF0000"/>
                </a:solidFill>
              </a:rPr>
              <a:t>(</a:t>
            </a:r>
            <a:r>
              <a:rPr lang="pt-BR" dirty="0" smtClean="0">
                <a:solidFill>
                  <a:srgbClr val="FF0000"/>
                </a:solidFill>
              </a:rPr>
              <a:t>Lateral</a:t>
            </a:r>
            <a:r>
              <a:rPr lang="pt-BR" dirty="0">
                <a:solidFill>
                  <a:srgbClr val="FF0000"/>
                </a:solidFill>
              </a:rPr>
              <a:t>): </a:t>
            </a:r>
            <a:r>
              <a:rPr lang="pt-BR" dirty="0" smtClean="0">
                <a:solidFill>
                  <a:srgbClr val="FF0000"/>
                </a:solidFill>
              </a:rPr>
              <a:t>Abdomen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accent5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5200" dirty="0">
                <a:solidFill>
                  <a:srgbClr val="FF0000"/>
                </a:solidFill>
              </a:rPr>
              <a:t>Position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Patient </a:t>
            </a:r>
            <a:r>
              <a:rPr lang="en-US" dirty="0">
                <a:solidFill>
                  <a:schemeClr val="bg1"/>
                </a:solidFill>
              </a:rPr>
              <a:t>supine (on decubitus board or support to elevate posterior abdomen), side against table, arms above head </a:t>
            </a:r>
            <a:r>
              <a:rPr lang="en-US" dirty="0" smtClean="0">
                <a:solidFill>
                  <a:schemeClr val="bg1"/>
                </a:solidFill>
              </a:rPr>
              <a:t>Secure </a:t>
            </a:r>
            <a:r>
              <a:rPr lang="en-US" dirty="0">
                <a:solidFill>
                  <a:schemeClr val="bg1"/>
                </a:solidFill>
              </a:rPr>
              <a:t>stretcher (lock wheels)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Center </a:t>
            </a:r>
            <a:r>
              <a:rPr lang="en-US" dirty="0">
                <a:solidFill>
                  <a:schemeClr val="bg1"/>
                </a:solidFill>
              </a:rPr>
              <a:t>of IR and table (and CR) at level of iliac crest (2″ [5 cm] above iliac crest to include diaphragm)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Central </a:t>
            </a:r>
            <a:r>
              <a:rPr lang="en-US" dirty="0">
                <a:solidFill>
                  <a:schemeClr val="bg1"/>
                </a:solidFill>
              </a:rPr>
              <a:t>Ray: CR horizontal, to center of IR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SID</a:t>
            </a:r>
            <a:r>
              <a:rPr lang="en-US" dirty="0">
                <a:solidFill>
                  <a:schemeClr val="bg1"/>
                </a:solidFill>
              </a:rPr>
              <a:t>: 40″ (102 cm)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Collimation</a:t>
            </a:r>
            <a:r>
              <a:rPr lang="en-US" dirty="0">
                <a:solidFill>
                  <a:schemeClr val="bg1"/>
                </a:solidFill>
              </a:rPr>
              <a:t>: Collimate to upper and lower abdomen so tissue borders</a:t>
            </a:r>
          </a:p>
        </p:txBody>
      </p:sp>
    </p:spTree>
    <p:extLst>
      <p:ext uri="{BB962C8B-B14F-4D97-AF65-F5344CB8AC3E}">
        <p14:creationId xmlns:p14="http://schemas.microsoft.com/office/powerpoint/2010/main" val="243903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8194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35 × 43 cm (14 × 17″)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landscape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Grid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Include </a:t>
            </a:r>
            <a:r>
              <a:rPr lang="en-US" dirty="0">
                <a:solidFill>
                  <a:schemeClr val="bg1"/>
                </a:solidFill>
              </a:rPr>
              <a:t>decubitus marker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5" y="488373"/>
            <a:ext cx="5624945" cy="202622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2819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86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229599" cy="5181600"/>
          </a:xfrm>
          <a:solidFill>
            <a:schemeClr val="accent3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12533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97819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12244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93300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39329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2513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5865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39351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Radiography </a:t>
            </a:r>
            <a:r>
              <a:rPr lang="en-US" sz="5400" dirty="0">
                <a:solidFill>
                  <a:srgbClr val="FF0000"/>
                </a:solidFill>
              </a:rPr>
              <a:t>Abdomen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1-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AP supine (KUB)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2- AP erect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3- Left lateral decubitus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2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AP Supine (KUB): </a:t>
            </a:r>
            <a:r>
              <a:rPr lang="pt-BR" dirty="0" smtClean="0">
                <a:solidFill>
                  <a:srgbClr val="FF0000"/>
                </a:solidFill>
              </a:rPr>
              <a:t>Abdomen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</a:rPr>
              <a:t>Position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Supine, legs extended, arms at sides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* Ensure no rotation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* Center of IR to level of iliac crests, ensuring that upper margin of </a:t>
            </a:r>
            <a:r>
              <a:rPr lang="en-US" dirty="0" err="1" smtClean="0">
                <a:solidFill>
                  <a:schemeClr val="bg1"/>
                </a:solidFill>
              </a:rPr>
              <a:t>symphysis</a:t>
            </a:r>
            <a:r>
              <a:rPr lang="en-US" dirty="0" smtClean="0">
                <a:solidFill>
                  <a:schemeClr val="bg1"/>
                </a:solidFill>
              </a:rPr>
              <a:t> pubis is included on lower IR margin (A large </a:t>
            </a:r>
            <a:r>
              <a:rPr lang="en-US" dirty="0" err="1" smtClean="0">
                <a:solidFill>
                  <a:schemeClr val="bg1"/>
                </a:solidFill>
              </a:rPr>
              <a:t>hypersthenic</a:t>
            </a:r>
            <a:r>
              <a:rPr lang="en-US" dirty="0" smtClean="0">
                <a:solidFill>
                  <a:schemeClr val="bg1"/>
                </a:solidFill>
              </a:rPr>
              <a:t> patient may require that the IR be placed landscape with a second IR centered higher)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0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114800"/>
          </a:xfrm>
          <a:solidFill>
            <a:schemeClr val="accent5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Central Ray: CR to center of IR (level of iliac crests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SID: 40″ (102 cm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Collimation: Collimate to upper and lower abdomen so tissue </a:t>
            </a:r>
            <a:r>
              <a:rPr lang="en-US" dirty="0" smtClean="0">
                <a:solidFill>
                  <a:schemeClr val="bg1"/>
                </a:solidFill>
              </a:rPr>
              <a:t>borders</a:t>
            </a:r>
          </a:p>
          <a:p>
            <a:r>
              <a:rPr lang="en-US" dirty="0">
                <a:solidFill>
                  <a:schemeClr val="bg1"/>
                </a:solidFill>
              </a:rPr>
              <a:t>Respiration: Expose at end of </a:t>
            </a:r>
            <a:r>
              <a:rPr lang="en-US" dirty="0" smtClean="0">
                <a:solidFill>
                  <a:schemeClr val="bg1"/>
                </a:solidFill>
              </a:rPr>
              <a:t>expiration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IR </a:t>
            </a:r>
            <a:r>
              <a:rPr lang="en-US" dirty="0">
                <a:solidFill>
                  <a:schemeClr val="bg1"/>
                </a:solidFill>
              </a:rPr>
              <a:t>size </a:t>
            </a:r>
            <a:r>
              <a:rPr lang="fr-FR" dirty="0" smtClean="0">
                <a:solidFill>
                  <a:schemeClr val="bg1"/>
                </a:solidFill>
              </a:rPr>
              <a:t>35 </a:t>
            </a:r>
            <a:r>
              <a:rPr lang="fr-FR" dirty="0">
                <a:solidFill>
                  <a:schemeClr val="bg1"/>
                </a:solidFill>
              </a:rPr>
              <a:t>× 43 cm (14 × 17″) </a:t>
            </a:r>
            <a:r>
              <a:rPr lang="en-US" sz="3000" dirty="0">
                <a:solidFill>
                  <a:schemeClr val="bg1"/>
                </a:solidFill>
              </a:rPr>
              <a:t>lengthwise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Grid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3400"/>
            <a:ext cx="8229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4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8608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AP </a:t>
            </a:r>
            <a:r>
              <a:rPr lang="pt-BR" dirty="0" smtClean="0">
                <a:solidFill>
                  <a:srgbClr val="FF0000"/>
                </a:solidFill>
              </a:rPr>
              <a:t>Erect </a:t>
            </a:r>
            <a:r>
              <a:rPr lang="pt-BR" dirty="0">
                <a:solidFill>
                  <a:srgbClr val="FF0000"/>
                </a:solidFill>
              </a:rPr>
              <a:t>: </a:t>
            </a:r>
            <a:r>
              <a:rPr lang="pt-BR" dirty="0" smtClean="0">
                <a:solidFill>
                  <a:srgbClr val="FF0000"/>
                </a:solidFill>
              </a:rPr>
              <a:t>Abdomen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accent5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sz="4300" dirty="0" smtClean="0">
                <a:solidFill>
                  <a:srgbClr val="FF0000"/>
                </a:solidFill>
              </a:rPr>
              <a:t>Position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Erect</a:t>
            </a:r>
            <a:r>
              <a:rPr lang="en-US" sz="3600" dirty="0">
                <a:solidFill>
                  <a:schemeClr val="bg1"/>
                </a:solidFill>
              </a:rPr>
              <a:t>, back against table, arms at sides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Ensure </a:t>
            </a:r>
            <a:r>
              <a:rPr lang="en-US" sz="3600" dirty="0">
                <a:solidFill>
                  <a:schemeClr val="bg1"/>
                </a:solidFill>
              </a:rPr>
              <a:t>no rotation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Center </a:t>
            </a:r>
            <a:r>
              <a:rPr lang="en-US" sz="3600" dirty="0">
                <a:solidFill>
                  <a:schemeClr val="bg1"/>
                </a:solidFill>
              </a:rPr>
              <a:t>of IR ≈2″ (5 cm) above iliac crest to include diaphragm (For </a:t>
            </a:r>
            <a:r>
              <a:rPr lang="en-US" sz="3600" dirty="0" err="1" smtClean="0">
                <a:solidFill>
                  <a:schemeClr val="bg1"/>
                </a:solidFill>
              </a:rPr>
              <a:t>sthenic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patient, top of IR is at level of axilla)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Central </a:t>
            </a:r>
            <a:r>
              <a:rPr lang="en-US" sz="3600" dirty="0">
                <a:solidFill>
                  <a:schemeClr val="bg1"/>
                </a:solidFill>
              </a:rPr>
              <a:t>Ray: CR horizontal, to center of IR (2″ [5 cm] above iliac crest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SID: 40″ (102 cm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Collimation: </a:t>
            </a:r>
            <a:r>
              <a:rPr lang="en-US" sz="3600" dirty="0" smtClean="0">
                <a:solidFill>
                  <a:schemeClr val="bg1"/>
                </a:solidFill>
              </a:rPr>
              <a:t>to </a:t>
            </a:r>
            <a:r>
              <a:rPr lang="en-US" sz="3600" dirty="0">
                <a:solidFill>
                  <a:schemeClr val="bg1"/>
                </a:solidFill>
              </a:rPr>
              <a:t>so tissue margins of abdomen and </a:t>
            </a:r>
            <a:r>
              <a:rPr lang="en-US" sz="3600" dirty="0" smtClean="0">
                <a:solidFill>
                  <a:schemeClr val="bg1"/>
                </a:solidFill>
              </a:rPr>
              <a:t>diaphragm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8400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474</Words>
  <Application>Microsoft Office PowerPoint</Application>
  <PresentationFormat>عرض على الشاشة (3:4)‏</PresentationFormat>
  <Paragraphs>57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نسق Office</vt:lpstr>
      <vt:lpstr> Ministry of Higher Education and Scientific Research  Al-Mustaqbal University College  Radiology Techniques Department</vt:lpstr>
      <vt:lpstr>عرض تقديمي في PowerPoint</vt:lpstr>
      <vt:lpstr>عرض تقديمي في PowerPoint</vt:lpstr>
      <vt:lpstr>عرض تقديمي في PowerPoint</vt:lpstr>
      <vt:lpstr>Radiography Abdomen </vt:lpstr>
      <vt:lpstr>AP Supine (KUB): Abdomen</vt:lpstr>
      <vt:lpstr>عرض تقديمي في PowerPoint</vt:lpstr>
      <vt:lpstr>عرض تقديمي في PowerPoint</vt:lpstr>
      <vt:lpstr>AP Erect : Abdomen</vt:lpstr>
      <vt:lpstr>عرض تقديمي في PowerPoint</vt:lpstr>
      <vt:lpstr>عرض تقديمي في PowerPoint</vt:lpstr>
      <vt:lpstr>Lateral Decubitus (AP): Abdomen</vt:lpstr>
      <vt:lpstr>عرض تقديمي في PowerPoint</vt:lpstr>
      <vt:lpstr>عرض تقديمي في PowerPoint</vt:lpstr>
      <vt:lpstr>Dorsal Decubitus (Lateral): Abdomen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31</cp:revision>
  <dcterms:created xsi:type="dcterms:W3CDTF">2021-06-11T12:43:43Z</dcterms:created>
  <dcterms:modified xsi:type="dcterms:W3CDTF">2021-06-28T09:32:29Z</dcterms:modified>
</cp:coreProperties>
</file>