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7" r:id="rId2"/>
    <p:sldId id="258" r:id="rId3"/>
    <p:sldId id="261" r:id="rId4"/>
    <p:sldId id="262" r:id="rId5"/>
    <p:sldId id="263" r:id="rId6"/>
    <p:sldId id="265"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solidFill>
                <a:srgbClr val="DFDCB7"/>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383A38-4BC5-4E25-8BA3-A3A6E3C86484}" type="slidenum">
              <a:rPr lang="ar-IQ" smtClean="0">
                <a:solidFill>
                  <a:srgbClr val="073E87"/>
                </a:solidFill>
              </a:rPr>
              <a:pPr/>
              <a:t>‹#›</a:t>
            </a:fld>
            <a:endParaRPr lang="ar-IQ">
              <a:solidFill>
                <a:srgbClr val="073E87"/>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Footer Placeholder 5"/>
          <p:cNvSpPr>
            <a:spLocks noGrp="1"/>
          </p:cNvSpPr>
          <p:nvPr>
            <p:ph type="ftr" sz="quarter" idx="11"/>
          </p:nvPr>
        </p:nvSpPr>
        <p:spPr/>
        <p:txBody>
          <a:bodyPr/>
          <a:lstStyle/>
          <a:p>
            <a:endParaRPr lang="ar-IQ">
              <a:solidFill>
                <a:srgbClr val="DFDCB7"/>
              </a:solidFill>
            </a:endParaRPr>
          </a:p>
        </p:txBody>
      </p:sp>
      <p:sp>
        <p:nvSpPr>
          <p:cNvPr id="7" name="Slide Number Placeholder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8" name="Footer Placeholder 7"/>
          <p:cNvSpPr>
            <a:spLocks noGrp="1"/>
          </p:cNvSpPr>
          <p:nvPr>
            <p:ph type="ftr" sz="quarter" idx="11"/>
          </p:nvPr>
        </p:nvSpPr>
        <p:spPr/>
        <p:txBody>
          <a:bodyPr/>
          <a:lstStyle/>
          <a:p>
            <a:endParaRPr lang="ar-IQ">
              <a:solidFill>
                <a:srgbClr val="DFDCB7"/>
              </a:solidFill>
            </a:endParaRPr>
          </a:p>
        </p:txBody>
      </p:sp>
      <p:sp>
        <p:nvSpPr>
          <p:cNvPr id="9" name="Slide Number Placeholder 8"/>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4" name="Footer Placeholder 3"/>
          <p:cNvSpPr>
            <a:spLocks noGrp="1"/>
          </p:cNvSpPr>
          <p:nvPr>
            <p:ph type="ftr" sz="quarter" idx="11"/>
          </p:nvPr>
        </p:nvSpPr>
        <p:spPr/>
        <p:txBody>
          <a:bodyPr/>
          <a:lstStyle/>
          <a:p>
            <a:endParaRPr lang="ar-IQ">
              <a:solidFill>
                <a:srgbClr val="DFDCB7"/>
              </a:solidFill>
            </a:endParaRPr>
          </a:p>
        </p:txBody>
      </p:sp>
      <p:sp>
        <p:nvSpPr>
          <p:cNvPr id="5" name="Slide Number Placeholder 4"/>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3" name="Footer Placeholder 2"/>
          <p:cNvSpPr>
            <a:spLocks noGrp="1"/>
          </p:cNvSpPr>
          <p:nvPr>
            <p:ph type="ftr" sz="quarter" idx="11"/>
          </p:nvPr>
        </p:nvSpPr>
        <p:spPr/>
        <p:txBody>
          <a:bodyPr/>
          <a:lstStyle/>
          <a:p>
            <a:endParaRPr lang="ar-IQ">
              <a:solidFill>
                <a:srgbClr val="DFDCB7"/>
              </a:solidFill>
            </a:endParaRPr>
          </a:p>
        </p:txBody>
      </p:sp>
      <p:sp>
        <p:nvSpPr>
          <p:cNvPr id="4" name="Slide Number Placeholder 3"/>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7" name="Slide Number Placeholder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DFDCB7"/>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DFDCB7"/>
              </a:solidFill>
            </a:endParaRPr>
          </a:p>
        </p:txBody>
      </p:sp>
      <p:sp>
        <p:nvSpPr>
          <p:cNvPr id="7" name="Slide Number Placeholder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F9482A9-76F2-4A04-97DF-481F3F69D10D}" type="datetimeFigureOut">
              <a:rPr lang="ar-IQ" smtClean="0">
                <a:solidFill>
                  <a:srgbClr val="775F55"/>
                </a:solidFill>
              </a:rPr>
              <a:pPr/>
              <a:t>12/04/1443</a:t>
            </a:fld>
            <a:endParaRPr lang="ar-IQ">
              <a:solidFill>
                <a:srgbClr val="775F55"/>
              </a:solidFill>
            </a:endParaRP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solidFill>
                <a:srgbClr val="775F55"/>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6D37651-9796-4218-8ABB-8DFE578F50D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83059"/>
            <a:ext cx="7772400" cy="792087"/>
          </a:xfrm>
        </p:spPr>
        <p:txBody>
          <a:bodyPr>
            <a:normAutofit/>
          </a:bodyPr>
          <a:lstStyle/>
          <a:p>
            <a:r>
              <a:rPr lang="ar-IQ" dirty="0" smtClean="0"/>
              <a:t>   </a:t>
            </a:r>
            <a:endParaRPr lang="ar-IQ" dirty="0"/>
          </a:p>
        </p:txBody>
      </p:sp>
      <p:sp>
        <p:nvSpPr>
          <p:cNvPr id="3" name="عنوان فرعي 2"/>
          <p:cNvSpPr>
            <a:spLocks noGrp="1"/>
          </p:cNvSpPr>
          <p:nvPr>
            <p:ph type="subTitle" idx="1"/>
          </p:nvPr>
        </p:nvSpPr>
        <p:spPr>
          <a:xfrm>
            <a:off x="827584" y="1445940"/>
            <a:ext cx="7200800" cy="4464496"/>
          </a:xfrm>
        </p:spPr>
        <p:txBody>
          <a:bodyPr>
            <a:noAutofit/>
          </a:bodyPr>
          <a:lstStyle/>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كلية المستقبل الجامعة </a:t>
            </a:r>
          </a:p>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قسم ادارة الاعمال</a:t>
            </a:r>
          </a:p>
          <a:p>
            <a:pPr algn="ctr"/>
            <a:r>
              <a:rPr lang="ar-IQ" sz="48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الادارة المالية  </a:t>
            </a:r>
            <a:r>
              <a:rPr lang="en-US" sz="48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Financial Management</a:t>
            </a:r>
            <a:endParaRPr lang="en-US" sz="4800" b="1" dirty="0" smtClean="0">
              <a:solidFill>
                <a:srgbClr val="FFFF00"/>
              </a:solidFill>
              <a:effectLst>
                <a:outerShdw blurRad="38100" dist="38100" dir="2700000" algn="tl">
                  <a:srgbClr val="000000">
                    <a:alpha val="43137"/>
                  </a:srgbClr>
                </a:outerShdw>
              </a:effectLst>
              <a:latin typeface="+mj-lt"/>
              <a:cs typeface="Akhbar MT" pitchFamily="2" charset="-78"/>
            </a:endParaRPr>
          </a:p>
          <a:p>
            <a:pPr algn="ctr"/>
            <a:r>
              <a:rPr lang="ar-IQ" sz="2800" b="1" dirty="0" smtClean="0">
                <a:solidFill>
                  <a:srgbClr val="0070C0"/>
                </a:solidFill>
                <a:effectLst>
                  <a:outerShdw blurRad="38100" dist="38100" dir="2700000" algn="tl">
                    <a:srgbClr val="000000">
                      <a:alpha val="43137"/>
                    </a:srgbClr>
                  </a:outerShdw>
                </a:effectLst>
                <a:latin typeface="Angsana New" pitchFamily="18" charset="-34"/>
              </a:rPr>
              <a:t>المرحلة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الثالثة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 المحاضرة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الثانية</a:t>
            </a:r>
            <a:endParaRPr lang="ar-IQ" sz="2800" b="1" dirty="0" smtClean="0">
              <a:solidFill>
                <a:srgbClr val="0070C0"/>
              </a:solidFill>
              <a:effectLst>
                <a:outerShdw blurRad="38100" dist="38100" dir="2700000" algn="tl">
                  <a:srgbClr val="000000">
                    <a:alpha val="43137"/>
                  </a:srgbClr>
                </a:outerShdw>
              </a:effectLst>
              <a:latin typeface="Angsana New" pitchFamily="18" charset="-34"/>
            </a:endParaRPr>
          </a:p>
          <a:p>
            <a:pPr algn="ctr"/>
            <a:r>
              <a:rPr lang="ar-IQ" sz="4400" b="1" dirty="0" smtClean="0">
                <a:solidFill>
                  <a:srgbClr val="00B050"/>
                </a:solidFill>
                <a:effectLst>
                  <a:outerShdw blurRad="38100" dist="38100" dir="2700000" algn="tl">
                    <a:srgbClr val="000000">
                      <a:alpha val="43137"/>
                    </a:srgbClr>
                  </a:outerShdw>
                </a:effectLst>
                <a:latin typeface="Andalus" pitchFamily="18" charset="-78"/>
                <a:cs typeface="Andalus" pitchFamily="18" charset="-78"/>
              </a:rPr>
              <a:t>م.د هدى هادي حسن</a:t>
            </a:r>
            <a:endParaRPr lang="ar-IQ" sz="4400" b="1" dirty="0">
              <a:solidFill>
                <a:srgbClr val="00B050"/>
              </a:solidFill>
              <a:effectLst>
                <a:outerShdw blurRad="38100" dist="38100" dir="2700000" algn="tl">
                  <a:srgbClr val="000000">
                    <a:alpha val="43137"/>
                  </a:srgbClr>
                </a:outerShdw>
              </a:effectLst>
              <a:latin typeface="Andalus" pitchFamily="18" charset="-78"/>
              <a:cs typeface="Andalus" pitchFamily="18" charset="-78"/>
            </a:endParaRPr>
          </a:p>
        </p:txBody>
      </p:sp>
      <p:pic>
        <p:nvPicPr>
          <p:cNvPr id="4" name="صورة 3" descr="E:\الابداع التنظيمي\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39787"/>
            <a:ext cx="1447800" cy="1257300"/>
          </a:xfrm>
          <a:prstGeom prst="rect">
            <a:avLst/>
          </a:prstGeom>
          <a:noFill/>
          <a:ln>
            <a:noFill/>
          </a:ln>
        </p:spPr>
      </p:pic>
      <p:pic>
        <p:nvPicPr>
          <p:cNvPr id="6" name="Picture 2" descr="E:\الابداع التنظيمي\download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37493"/>
            <a:ext cx="1519223" cy="1359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35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1043608" y="1340768"/>
            <a:ext cx="6777317" cy="4680520"/>
          </a:xfrm>
        </p:spPr>
        <p:txBody>
          <a:bodyPr>
            <a:noAutofit/>
          </a:bodyPr>
          <a:lstStyle/>
          <a:p>
            <a:r>
              <a:rPr lang="ar-SA" b="1" dirty="0">
                <a:solidFill>
                  <a:srgbClr val="0070C0"/>
                </a:solidFill>
                <a:latin typeface="Arial" pitchFamily="34" charset="0"/>
                <a:cs typeface="Arial" pitchFamily="34" charset="0"/>
              </a:rPr>
              <a:t>أهداف الإدارة المالية</a:t>
            </a:r>
          </a:p>
          <a:p>
            <a:pPr marL="68580" indent="0">
              <a:buNone/>
            </a:pPr>
            <a:r>
              <a:rPr lang="ar-SA" dirty="0">
                <a:latin typeface="Arial" pitchFamily="34" charset="0"/>
                <a:cs typeface="Arial" pitchFamily="34" charset="0"/>
              </a:rPr>
              <a:t>من المعروف أن وجود الكيان المالي لأي مؤسسة نابع من تحقيق قائمة من الأهداف، نبين لك عزيزي القارئ أبرز الأهداف التي وُضِعت الادارة المالية من أجلها</a:t>
            </a:r>
          </a:p>
          <a:p>
            <a:r>
              <a:rPr lang="ar-SA" b="1" dirty="0">
                <a:latin typeface="Arial" pitchFamily="34" charset="0"/>
                <a:cs typeface="Arial" pitchFamily="34" charset="0"/>
              </a:rPr>
              <a:t>توفير السيولة النقدية</a:t>
            </a:r>
          </a:p>
          <a:p>
            <a:pPr marL="68580" indent="0">
              <a:buNone/>
            </a:pPr>
            <a:r>
              <a:rPr lang="ar-SA" dirty="0">
                <a:latin typeface="Arial" pitchFamily="34" charset="0"/>
                <a:cs typeface="Arial" pitchFamily="34" charset="0"/>
              </a:rPr>
              <a:t>من أبرز عوامل استمرار أي كيان مالي هو السيولة المالية، والتخطيط لهذا الهدف هو من أولى خطوات البناء الاقتصادي الناجح، مع التخطيط للحصول على الأرباح في أقرب وقت ممكن بغية خلق التوازن بين معدلات الإنفاق و الكسب</a:t>
            </a:r>
          </a:p>
          <a:p>
            <a:pPr marL="68580" indent="0">
              <a:buNone/>
            </a:pPr>
            <a:endParaRPr lang="ar-SA" dirty="0">
              <a:latin typeface="Arial" pitchFamily="34" charset="0"/>
              <a:cs typeface="Arial" pitchFamily="34" charset="0"/>
            </a:endParaRPr>
          </a:p>
          <a:p>
            <a:endParaRPr lang="ar-IQ" dirty="0">
              <a:latin typeface="Arial" pitchFamily="34" charset="0"/>
              <a:cs typeface="Arial" pitchFamily="34" charset="0"/>
            </a:endParaRPr>
          </a:p>
        </p:txBody>
      </p:sp>
    </p:spTree>
    <p:extLst>
      <p:ext uri="{BB962C8B-B14F-4D97-AF65-F5344CB8AC3E}">
        <p14:creationId xmlns:p14="http://schemas.microsoft.com/office/powerpoint/2010/main" val="396676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64817" y="2060848"/>
            <a:ext cx="8424936" cy="4154984"/>
          </a:xfrm>
          <a:prstGeom prst="rect">
            <a:avLst/>
          </a:prstGeom>
        </p:spPr>
        <p:txBody>
          <a:bodyPr wrap="square">
            <a:spAutoFit/>
          </a:bodyPr>
          <a:lstStyle/>
          <a:p>
            <a:r>
              <a:rPr lang="ar-IQ" sz="2400" b="1" dirty="0" smtClean="0">
                <a:solidFill>
                  <a:srgbClr val="FF0000"/>
                </a:solidFill>
                <a:latin typeface="Arial" pitchFamily="34" charset="0"/>
                <a:cs typeface="Arial" pitchFamily="34" charset="0"/>
              </a:rPr>
              <a:t> </a:t>
            </a:r>
            <a:r>
              <a:rPr lang="ar-SA" sz="2400" b="1" dirty="0">
                <a:latin typeface="Arial" pitchFamily="34" charset="0"/>
                <a:cs typeface="Arial" pitchFamily="34" charset="0"/>
              </a:rPr>
              <a:t>تحقيق العائد للمستثمرين المساهمين</a:t>
            </a:r>
          </a:p>
          <a:p>
            <a:r>
              <a:rPr lang="ar-SA" sz="2400" dirty="0">
                <a:latin typeface="Arial" pitchFamily="34" charset="0"/>
                <a:cs typeface="Arial" pitchFamily="34" charset="0"/>
              </a:rPr>
              <a:t>يعمل هذا الأمر على كسب الثقة ضمن كيان العمل، ويمنح الفرصة لزيادة المساهمين وزيادة رأس المال. والدليل على أن تأمين الغطاء النقدي السائل من أهم عوامل الاستمرار هو ما جرى بعد تداعيات الأزمة الاقتصادية العالمية عام 2008/2009، عندما استطاعت بعض المؤسسات القيام من هذه الكبوة نتيجة توافر السيولة المالية</a:t>
            </a:r>
          </a:p>
          <a:p>
            <a:r>
              <a:rPr lang="ar-SA" sz="2400" b="1" dirty="0">
                <a:latin typeface="Arial" pitchFamily="34" charset="0"/>
                <a:cs typeface="Arial" pitchFamily="34" charset="0"/>
              </a:rPr>
              <a:t>الهدف الربحي</a:t>
            </a:r>
          </a:p>
          <a:p>
            <a:r>
              <a:rPr lang="ar-SA" sz="2400" dirty="0">
                <a:latin typeface="Arial" pitchFamily="34" charset="0"/>
                <a:cs typeface="Arial" pitchFamily="34" charset="0"/>
              </a:rPr>
              <a:t>يعد أهم الأهداف الحيوية في قطاع الأعمال الخاصة على كافة المستويات و قد برزت أهمية وضع هذه الأهداف المالية الإجرائية كمجموعة الأهداف المصاغة باعتبارها النقاط المرجعية التي على أساسها يقاس الأداء المالي.</a:t>
            </a:r>
          </a:p>
          <a:p>
            <a:endParaRPr lang="ar-IQ" sz="2400" dirty="0">
              <a:latin typeface="Arial" pitchFamily="34" charset="0"/>
              <a:cs typeface="Arial" pitchFamily="34" charset="0"/>
            </a:endParaRPr>
          </a:p>
          <a:p>
            <a:endParaRPr lang="ar-SA" sz="2400" dirty="0">
              <a:latin typeface="Arial" pitchFamily="34" charset="0"/>
              <a:cs typeface="Arial" pitchFamily="34" charset="0"/>
            </a:endParaRPr>
          </a:p>
        </p:txBody>
      </p:sp>
    </p:spTree>
    <p:extLst>
      <p:ext uri="{BB962C8B-B14F-4D97-AF65-F5344CB8AC3E}">
        <p14:creationId xmlns:p14="http://schemas.microsoft.com/office/powerpoint/2010/main" val="412451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443841"/>
            <a:ext cx="8352928" cy="4893647"/>
          </a:xfrm>
          <a:prstGeom prst="rect">
            <a:avLst/>
          </a:prstGeom>
        </p:spPr>
        <p:txBody>
          <a:bodyPr wrap="square">
            <a:spAutoFit/>
          </a:bodyPr>
          <a:lstStyle/>
          <a:p>
            <a:r>
              <a:rPr lang="ar-SA" sz="2400" b="1" dirty="0">
                <a:latin typeface="Arial" pitchFamily="34" charset="0"/>
                <a:cs typeface="Arial" pitchFamily="34" charset="0"/>
              </a:rPr>
              <a:t>العوامل المؤثرة على حركة المال عند وضع الأهداف في الإدارة المالية</a:t>
            </a:r>
          </a:p>
          <a:p>
            <a:r>
              <a:rPr lang="ar-SA" sz="2400" dirty="0">
                <a:latin typeface="Arial" pitchFamily="34" charset="0"/>
                <a:cs typeface="Arial" pitchFamily="34" charset="0"/>
              </a:rPr>
              <a:t> يتم وضع الأهداف وفقا لعوامل عديدة تؤثر على </a:t>
            </a:r>
            <a:r>
              <a:rPr lang="ar-SA" sz="2400" b="1" dirty="0">
                <a:latin typeface="Arial" pitchFamily="34" charset="0"/>
                <a:cs typeface="Arial" pitchFamily="34" charset="0"/>
              </a:rPr>
              <a:t>حركة المال</a:t>
            </a:r>
            <a:r>
              <a:rPr lang="ar-SA" sz="2400" dirty="0">
                <a:latin typeface="Arial" pitchFamily="34" charset="0"/>
                <a:cs typeface="Arial" pitchFamily="34" charset="0"/>
              </a:rPr>
              <a:t> ، أكمل القراءة لتتعرف عليها</a:t>
            </a:r>
          </a:p>
          <a:p>
            <a:r>
              <a:rPr lang="ar-SA" sz="2400" b="1" dirty="0">
                <a:latin typeface="Arial" pitchFamily="34" charset="0"/>
                <a:cs typeface="Arial" pitchFamily="34" charset="0"/>
              </a:rPr>
              <a:t>أولاً: العوامل الداخلية</a:t>
            </a:r>
          </a:p>
          <a:p>
            <a:r>
              <a:rPr lang="ar-SA" sz="2400" dirty="0">
                <a:latin typeface="Arial" pitchFamily="34" charset="0"/>
                <a:cs typeface="Arial" pitchFamily="34" charset="0"/>
              </a:rPr>
              <a:t>أهداف خاصة بطبيعة رأس المال و ملكيته: رأس مال حديث التأسيس، شركة مساهمة، عراقة الكيان المالي وتأثيره في سوق الأعمال ...إلخ</a:t>
            </a:r>
          </a:p>
          <a:p>
            <a:r>
              <a:rPr lang="ar-SA" sz="2400" dirty="0">
                <a:latin typeface="Arial" pitchFamily="34" charset="0"/>
                <a:cs typeface="Arial" pitchFamily="34" charset="0"/>
              </a:rPr>
              <a:t>أهداف خاصة بحجم وحالة كيان العمل: في كيانات الأعمال المحدودة أو حديثة الإنشاء يكون التركيز على الاستمرارية و موازنة الإنفاق أكثر من تحقيق الربحية، أما المؤسسات المالية الكبيرة ذات الهيمنة الاقتصادية، فيكون التركيز على زيادة عدد المساهمين ورفع  قيمة الأسهم</a:t>
            </a:r>
          </a:p>
          <a:p>
            <a:r>
              <a:rPr lang="ar-SA" sz="2400" dirty="0">
                <a:latin typeface="Arial" pitchFamily="34" charset="0"/>
                <a:cs typeface="Arial" pitchFamily="34" charset="0"/>
              </a:rPr>
              <a:t>أهداف وظيفية أخرى: يقصد أي مؤثرات نوعية أخرى من شأنها أن تتعارض مع الأهداف المالية للشركة؛ مثل ما يتعلق بشئون حقوق العمالة، كثافة العمالة من حيث التنظيم و القوانين الحاكمة و الحقوق التي يلزم </a:t>
            </a:r>
            <a:r>
              <a:rPr lang="ar-IQ" sz="2400" dirty="0" smtClean="0">
                <a:latin typeface="Arial" pitchFamily="34" charset="0"/>
                <a:cs typeface="Arial" pitchFamily="34" charset="0"/>
              </a:rPr>
              <a:t>ادائها.</a:t>
            </a:r>
            <a:endParaRPr lang="ar-SA" sz="2400" dirty="0">
              <a:latin typeface="Arial" pitchFamily="34" charset="0"/>
              <a:cs typeface="Arial" pitchFamily="34" charset="0"/>
            </a:endParaRPr>
          </a:p>
        </p:txBody>
      </p:sp>
    </p:spTree>
    <p:extLst>
      <p:ext uri="{BB962C8B-B14F-4D97-AF65-F5344CB8AC3E}">
        <p14:creationId xmlns:p14="http://schemas.microsoft.com/office/powerpoint/2010/main" val="387718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9577" y="1412776"/>
            <a:ext cx="8064896" cy="3046988"/>
          </a:xfrm>
          <a:prstGeom prst="rect">
            <a:avLst/>
          </a:prstGeom>
        </p:spPr>
        <p:txBody>
          <a:bodyPr wrap="square">
            <a:spAutoFit/>
          </a:bodyPr>
          <a:lstStyle/>
          <a:p>
            <a:r>
              <a:rPr lang="ar-SA" sz="2400" b="1" dirty="0">
                <a:latin typeface="Arial" pitchFamily="34" charset="0"/>
                <a:cs typeface="Arial" pitchFamily="34" charset="0"/>
              </a:rPr>
              <a:t>ثانياً: العوامل الخارجية</a:t>
            </a:r>
          </a:p>
          <a:p>
            <a:r>
              <a:rPr lang="ar-SA" sz="2400" dirty="0">
                <a:latin typeface="Arial" pitchFamily="34" charset="0"/>
                <a:cs typeface="Arial" pitchFamily="34" charset="0"/>
              </a:rPr>
              <a:t>الظروف الاقتصادية: أجبرت الأزمة الاقتصادية الطاحنة الكثير من الشركات على إعادة جدولة أعمالها المالية؛ من حيث تحديد الحد الأدنى و الحد الأعلى لمعدلات السيولة المالية تبعا لقوانين السوق والمعاملات؛ مثال: سعر الفائدة  </a:t>
            </a:r>
            <a:r>
              <a:rPr lang="en-US" sz="2400" dirty="0">
                <a:latin typeface="Arial" pitchFamily="34" charset="0"/>
                <a:cs typeface="Arial" pitchFamily="34" charset="0"/>
              </a:rPr>
              <a:t>Interest rates؛ </a:t>
            </a:r>
            <a:r>
              <a:rPr lang="ar-SA" sz="2400" dirty="0">
                <a:latin typeface="Arial" pitchFamily="34" charset="0"/>
                <a:cs typeface="Arial" pitchFamily="34" charset="0"/>
              </a:rPr>
              <a:t>المبلغ المطلوب دفعه، مُعبَّراً عنه كنسبة مئوية من أصل القرض  </a:t>
            </a:r>
            <a:r>
              <a:rPr lang="en-US" sz="2400" dirty="0">
                <a:latin typeface="Arial" pitchFamily="34" charset="0"/>
                <a:cs typeface="Arial" pitchFamily="34" charset="0"/>
              </a:rPr>
              <a:t>Principal، </a:t>
            </a:r>
            <a:r>
              <a:rPr lang="ar-SA" sz="2400" dirty="0">
                <a:latin typeface="Arial" pitchFamily="34" charset="0"/>
                <a:cs typeface="Arial" pitchFamily="34" charset="0"/>
              </a:rPr>
              <a:t>من قبل المُقرِض </a:t>
            </a:r>
            <a:r>
              <a:rPr lang="en-US" sz="2400" dirty="0">
                <a:latin typeface="Arial" pitchFamily="34" charset="0"/>
                <a:cs typeface="Arial" pitchFamily="34" charset="0"/>
              </a:rPr>
              <a:t>Lender </a:t>
            </a:r>
            <a:r>
              <a:rPr lang="ar-SA" sz="2400" dirty="0">
                <a:latin typeface="Arial" pitchFamily="34" charset="0"/>
                <a:cs typeface="Arial" pitchFamily="34" charset="0"/>
              </a:rPr>
              <a:t>للمقترض، ويعرف بمعدل النسبة السنوية</a:t>
            </a:r>
          </a:p>
          <a:p>
            <a:r>
              <a:rPr lang="ar-IQ" sz="2400" dirty="0" smtClean="0">
                <a:latin typeface="Arial" pitchFamily="34" charset="0"/>
                <a:cs typeface="Arial" pitchFamily="34" charset="0"/>
              </a:rPr>
              <a:t> </a:t>
            </a:r>
            <a:endParaRPr lang="ar-SA" sz="2400" dirty="0">
              <a:latin typeface="Arial" pitchFamily="34" charset="0"/>
              <a:cs typeface="Arial" pitchFamily="34" charset="0"/>
            </a:endParaRPr>
          </a:p>
        </p:txBody>
      </p:sp>
    </p:spTree>
    <p:extLst>
      <p:ext uri="{BB962C8B-B14F-4D97-AF65-F5344CB8AC3E}">
        <p14:creationId xmlns:p14="http://schemas.microsoft.com/office/powerpoint/2010/main" val="78014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1582341"/>
            <a:ext cx="7488832" cy="3785652"/>
          </a:xfrm>
          <a:prstGeom prst="rect">
            <a:avLst/>
          </a:prstGeom>
        </p:spPr>
        <p:txBody>
          <a:bodyPr wrap="square">
            <a:spAutoFit/>
          </a:bodyPr>
          <a:lstStyle/>
          <a:p>
            <a:r>
              <a:rPr lang="ar-SA" sz="2400" dirty="0">
                <a:latin typeface="Arial" pitchFamily="34" charset="0"/>
                <a:cs typeface="Arial" pitchFamily="34" charset="0"/>
              </a:rPr>
              <a:t>سعر الصرف  </a:t>
            </a:r>
            <a:r>
              <a:rPr lang="en-US" sz="2400" dirty="0">
                <a:latin typeface="Arial" pitchFamily="34" charset="0"/>
                <a:cs typeface="Arial" pitchFamily="34" charset="0"/>
              </a:rPr>
              <a:t>Exchange rates"؛ </a:t>
            </a:r>
            <a:r>
              <a:rPr lang="ar-SA" sz="2400" dirty="0">
                <a:latin typeface="Arial" pitchFamily="34" charset="0"/>
                <a:cs typeface="Arial" pitchFamily="34" charset="0"/>
              </a:rPr>
              <a:t>سعر عملة دولةٍ ما؛ أي المعدل الذي يمكن به تبادل عملة الدولة بعملة بلد آخر، و التغير و التذبذب في أسعار العملات، من العوامل المؤثرة على الأهداف والمحددات المالية الموضوعة سابقا</a:t>
            </a:r>
          </a:p>
          <a:p>
            <a:r>
              <a:rPr lang="ar-SA" sz="2400" dirty="0">
                <a:latin typeface="Arial" pitchFamily="34" charset="0"/>
                <a:cs typeface="Arial" pitchFamily="34" charset="0"/>
              </a:rPr>
              <a:t>المنافسون: البيئة التنافسية تؤثر على مدى إنجازيه الأهداف؛ مثال: خفض الأسعار قد يصبح ضرورة إذا كان المنافس قادراً على أن ينمو في المنافسة السوقية ويزيد من نسبة إشغاله للسوق</a:t>
            </a:r>
          </a:p>
          <a:p>
            <a:r>
              <a:rPr lang="ar-SA" sz="2400" dirty="0">
                <a:latin typeface="Arial" pitchFamily="34" charset="0"/>
                <a:cs typeface="Arial" pitchFamily="34" charset="0"/>
              </a:rPr>
              <a:t>التغير السياسي والاجتماعي: هناك تأثيرات غير مباشرة، مثل تنظيمات قوانين البيئة الخاصة بالانبعاثات و دفن المخلفات، قد تجبر مجال الاستثمار على زيادة الاستثمار في مجالات عن مجالات أخرى</a:t>
            </a:r>
            <a:endParaRPr lang="ar-SA" sz="2400" dirty="0">
              <a:latin typeface="Arial" pitchFamily="34" charset="0"/>
              <a:cs typeface="Arial" pitchFamily="34" charset="0"/>
            </a:endParaRPr>
          </a:p>
        </p:txBody>
      </p:sp>
    </p:spTree>
    <p:extLst>
      <p:ext uri="{BB962C8B-B14F-4D97-AF65-F5344CB8AC3E}">
        <p14:creationId xmlns:p14="http://schemas.microsoft.com/office/powerpoint/2010/main" val="1945791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4638</TotalTime>
  <Words>237</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أوستن</vt:lpstr>
      <vt:lpstr>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lightmoon</dc:creator>
  <cp:lastModifiedBy>DR.Ahmed Saker 2O11</cp:lastModifiedBy>
  <cp:revision>5</cp:revision>
  <dcterms:created xsi:type="dcterms:W3CDTF">2021-11-17T17:05:29Z</dcterms:created>
  <dcterms:modified xsi:type="dcterms:W3CDTF">2021-11-20T22:35:54Z</dcterms:modified>
</cp:coreProperties>
</file>