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56" r:id="rId1"/>
  </p:sldMasterIdLst>
  <p:sldIdLst>
    <p:sldId id="256" r:id="rId2"/>
    <p:sldId id="265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6" r:id="rId12"/>
    <p:sldId id="267" r:id="rId13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044" autoAdjust="0"/>
    <p:restoredTop sz="94660"/>
  </p:normalViewPr>
  <p:slideViewPr>
    <p:cSldViewPr>
      <p:cViewPr varScale="1">
        <p:scale>
          <a:sx n="70" d="100"/>
          <a:sy n="70" d="100"/>
        </p:scale>
        <p:origin x="1368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2E664-7AE1-4DBB-8C36-406845236EE8}" type="datetimeFigureOut">
              <a:rPr lang="ar-IQ" smtClean="0"/>
              <a:t>16/04/1443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BC598-717B-48FB-B856-11B87B70E84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402277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لعنوان والتسمية ال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2E664-7AE1-4DBB-8C36-406845236EE8}" type="datetimeFigureOut">
              <a:rPr lang="ar-IQ" smtClean="0"/>
              <a:t>16/04/1443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BC598-717B-48FB-B856-11B87B70E84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8467077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قتباس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2E664-7AE1-4DBB-8C36-406845236EE8}" type="datetimeFigureOut">
              <a:rPr lang="ar-IQ" smtClean="0"/>
              <a:t>16/04/1443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BC598-717B-48FB-B856-11B87B70E845}" type="slidenum">
              <a:rPr lang="ar-IQ" smtClean="0"/>
              <a:t>‹#›</a:t>
            </a:fld>
            <a:endParaRPr lang="ar-IQ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174581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بطاقة اس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2E664-7AE1-4DBB-8C36-406845236EE8}" type="datetimeFigureOut">
              <a:rPr lang="ar-IQ" smtClean="0"/>
              <a:t>16/04/1443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BC598-717B-48FB-B856-11B87B70E84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0182192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بطاقة اسم ذات اقتبا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2E664-7AE1-4DBB-8C36-406845236EE8}" type="datetimeFigureOut">
              <a:rPr lang="ar-IQ" smtClean="0"/>
              <a:t>16/04/1443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BC598-717B-48FB-B856-11B87B70E845}" type="slidenum">
              <a:rPr lang="ar-IQ" smtClean="0"/>
              <a:t>‹#›</a:t>
            </a:fld>
            <a:endParaRPr lang="ar-IQ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795429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صواب أو خطأ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2E664-7AE1-4DBB-8C36-406845236EE8}" type="datetimeFigureOut">
              <a:rPr lang="ar-IQ" smtClean="0"/>
              <a:t>16/04/1443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BC598-717B-48FB-B856-11B87B70E84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0882322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2E664-7AE1-4DBB-8C36-406845236EE8}" type="datetimeFigureOut">
              <a:rPr lang="ar-IQ" smtClean="0"/>
              <a:t>16/04/1443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BC598-717B-48FB-B856-11B87B70E84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923351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2E664-7AE1-4DBB-8C36-406845236EE8}" type="datetimeFigureOut">
              <a:rPr lang="ar-IQ" smtClean="0"/>
              <a:t>16/04/1443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BC598-717B-48FB-B856-11B87B70E84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069740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2E664-7AE1-4DBB-8C36-406845236EE8}" type="datetimeFigureOut">
              <a:rPr lang="ar-IQ" smtClean="0"/>
              <a:t>16/04/1443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BC598-717B-48FB-B856-11B87B70E84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1077382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2E664-7AE1-4DBB-8C36-406845236EE8}" type="datetimeFigureOut">
              <a:rPr lang="ar-IQ" smtClean="0"/>
              <a:t>16/04/1443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BC598-717B-48FB-B856-11B87B70E84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5033482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2E664-7AE1-4DBB-8C36-406845236EE8}" type="datetimeFigureOut">
              <a:rPr lang="ar-IQ" smtClean="0"/>
              <a:t>16/04/1443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BC598-717B-48FB-B856-11B87B70E84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677922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2E664-7AE1-4DBB-8C36-406845236EE8}" type="datetimeFigureOut">
              <a:rPr lang="ar-IQ" smtClean="0"/>
              <a:t>16/04/1443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BC598-717B-48FB-B856-11B87B70E84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869666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2E664-7AE1-4DBB-8C36-406845236EE8}" type="datetimeFigureOut">
              <a:rPr lang="ar-IQ" smtClean="0"/>
              <a:t>16/04/1443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BC598-717B-48FB-B856-11B87B70E84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8041725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2E664-7AE1-4DBB-8C36-406845236EE8}" type="datetimeFigureOut">
              <a:rPr lang="ar-IQ" smtClean="0"/>
              <a:t>16/04/1443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BC598-717B-48FB-B856-11B87B70E84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1141429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2E664-7AE1-4DBB-8C36-406845236EE8}" type="datetimeFigureOut">
              <a:rPr lang="ar-IQ" smtClean="0"/>
              <a:t>16/04/1443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BC598-717B-48FB-B856-11B87B70E84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8189125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2E664-7AE1-4DBB-8C36-406845236EE8}" type="datetimeFigureOut">
              <a:rPr lang="ar-IQ" smtClean="0"/>
              <a:t>16/04/1443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BC598-717B-48FB-B856-11B87B70E84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689022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D2E664-7AE1-4DBB-8C36-406845236EE8}" type="datetimeFigureOut">
              <a:rPr lang="ar-IQ" smtClean="0"/>
              <a:t>16/04/1443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A1BC598-717B-48FB-B856-11B87B70E84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387864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  <p:sldLayoutId id="2147483768" r:id="rId12"/>
    <p:sldLayoutId id="2147483769" r:id="rId13"/>
    <p:sldLayoutId id="2147483770" r:id="rId14"/>
    <p:sldLayoutId id="2147483771" r:id="rId15"/>
    <p:sldLayoutId id="214748377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980728"/>
            <a:ext cx="8352928" cy="963538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Al-</a:t>
            </a:r>
            <a:r>
              <a:rPr lang="en-US" dirty="0" err="1"/>
              <a:t>Mustaqbal</a:t>
            </a:r>
            <a:r>
              <a:rPr lang="en-US" dirty="0"/>
              <a:t> University College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3251" y="2269367"/>
            <a:ext cx="6400800" cy="720080"/>
          </a:xfrm>
        </p:spPr>
        <p:txBody>
          <a:bodyPr/>
          <a:lstStyle/>
          <a:p>
            <a:pPr algn="l"/>
            <a:r>
              <a:rPr lang="ar-IQ" sz="3200" dirty="0" smtClean="0">
                <a:solidFill>
                  <a:schemeClr val="tx1"/>
                </a:solidFill>
              </a:rPr>
              <a:t>قسم التمريض</a:t>
            </a:r>
            <a:endParaRPr lang="ar-IQ" sz="3200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67544" y="2989447"/>
            <a:ext cx="4320480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/>
          </a:p>
          <a:p>
            <a:pPr algn="l"/>
            <a:r>
              <a:rPr lang="en-US" sz="3200" dirty="0"/>
              <a:t>Computer basics</a:t>
            </a:r>
            <a:endParaRPr lang="ar-IQ" sz="3200" dirty="0"/>
          </a:p>
        </p:txBody>
      </p:sp>
      <p:sp>
        <p:nvSpPr>
          <p:cNvPr id="5" name="Rectangle 4"/>
          <p:cNvSpPr/>
          <p:nvPr/>
        </p:nvSpPr>
        <p:spPr>
          <a:xfrm>
            <a:off x="2142051" y="5241252"/>
            <a:ext cx="4572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3200" dirty="0"/>
              <a:t>Lecture 1 </a:t>
            </a:r>
          </a:p>
          <a:p>
            <a:pPr algn="ctr"/>
            <a:r>
              <a:rPr lang="en-US" sz="3200" dirty="0" smtClean="0"/>
              <a:t>2022-2021</a:t>
            </a:r>
            <a:endParaRPr lang="en-US" sz="3200" dirty="0"/>
          </a:p>
        </p:txBody>
      </p:sp>
      <p:sp>
        <p:nvSpPr>
          <p:cNvPr id="6" name="Rectangle 5"/>
          <p:cNvSpPr/>
          <p:nvPr/>
        </p:nvSpPr>
        <p:spPr>
          <a:xfrm>
            <a:off x="453728" y="4221087"/>
            <a:ext cx="301076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ar-IQ" sz="2400" b="1" dirty="0"/>
              <a:t>:</a:t>
            </a:r>
            <a:r>
              <a:rPr lang="en-US" sz="2400" b="1" dirty="0"/>
              <a:t>By</a:t>
            </a:r>
          </a:p>
          <a:p>
            <a:pPr algn="l"/>
            <a:r>
              <a:rPr lang="en-US" sz="2400" b="1" dirty="0"/>
              <a:t> </a:t>
            </a:r>
            <a:r>
              <a:rPr lang="en-US" sz="2400" b="1" dirty="0" smtClean="0"/>
              <a:t>Noor Razaq </a:t>
            </a:r>
            <a:r>
              <a:rPr lang="en-US" sz="2400" b="1" dirty="0" err="1" smtClean="0"/>
              <a:t>Obaied</a:t>
            </a:r>
            <a:endParaRPr lang="ar-IQ" sz="24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332656"/>
            <a:ext cx="1569847" cy="15658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706548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IQ" b="0" dirty="0"/>
              <a:t/>
            </a:r>
            <a:br>
              <a:rPr lang="ar-IQ" b="0" dirty="0"/>
            </a:br>
            <a:r>
              <a:rPr lang="en-US" b="0" dirty="0"/>
              <a:t>Operating System Software 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2400" dirty="0"/>
              <a:t>Directs all the activities and sets all the rules for how the hardware and software will work together.</a:t>
            </a:r>
          </a:p>
          <a:p>
            <a:pPr marL="0" indent="0" algn="l">
              <a:buNone/>
            </a:pPr>
            <a:r>
              <a:rPr lang="en-US" sz="2400" dirty="0"/>
              <a:t>Examples would be:</a:t>
            </a:r>
          </a:p>
          <a:p>
            <a:pPr marL="0" indent="0" algn="l">
              <a:buNone/>
            </a:pPr>
            <a:r>
              <a:rPr lang="en-US" sz="2400" dirty="0"/>
              <a:t>DOS, Windows 95, 98, NT, XP, Vista, Windows 7</a:t>
            </a:r>
          </a:p>
          <a:p>
            <a:pPr marL="0" indent="0" algn="l">
              <a:buNone/>
            </a:pPr>
            <a:r>
              <a:rPr lang="en-US" sz="2400" dirty="0"/>
              <a:t>Unix, Linux,</a:t>
            </a:r>
          </a:p>
          <a:p>
            <a:pPr marL="0" indent="0" algn="l">
              <a:buNone/>
            </a:pPr>
            <a:r>
              <a:rPr lang="en-US" sz="2400" dirty="0"/>
              <a:t>MAC system OS 6,7,8,9,10</a:t>
            </a:r>
            <a:endParaRPr lang="ar-IQ" sz="2400" dirty="0"/>
          </a:p>
        </p:txBody>
      </p:sp>
    </p:spTree>
    <p:extLst>
      <p:ext uri="{BB962C8B-B14F-4D97-AF65-F5344CB8AC3E}">
        <p14:creationId xmlns:p14="http://schemas.microsoft.com/office/powerpoint/2010/main" val="33776837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72390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Application Software</a:t>
            </a:r>
            <a:br>
              <a:rPr lang="en-US" dirty="0"/>
            </a:b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l">
              <a:buNone/>
            </a:pPr>
            <a:r>
              <a:rPr lang="en-US" sz="2400" dirty="0"/>
              <a:t>Programs that work with operating system software to help the computer to do specific types work. </a:t>
            </a:r>
          </a:p>
          <a:p>
            <a:pPr marL="0" indent="0" algn="l">
              <a:buNone/>
            </a:pPr>
            <a:endParaRPr lang="en-US" sz="2400" dirty="0"/>
          </a:p>
          <a:p>
            <a:pPr marL="457200" indent="-457200" algn="l" rtl="0">
              <a:buAutoNum type="arabicPeriod"/>
            </a:pPr>
            <a:r>
              <a:rPr lang="en-US" sz="2400" dirty="0"/>
              <a:t>Business software</a:t>
            </a:r>
          </a:p>
          <a:p>
            <a:pPr marL="457200" indent="-457200" algn="l" rtl="0">
              <a:buFont typeface="+mj-lt"/>
              <a:buAutoNum type="arabicPeriod"/>
            </a:pPr>
            <a:r>
              <a:rPr lang="en-US" sz="2400" dirty="0"/>
              <a:t>Communication software</a:t>
            </a:r>
          </a:p>
          <a:p>
            <a:pPr marL="457200" indent="-457200" algn="l" rtl="0">
              <a:buFont typeface="+mj-lt"/>
              <a:buAutoNum type="arabicPeriod"/>
            </a:pPr>
            <a:r>
              <a:rPr lang="en-US" sz="2400" dirty="0"/>
              <a:t>Graphics software</a:t>
            </a:r>
          </a:p>
          <a:p>
            <a:pPr marL="457200" indent="-457200" algn="l" rtl="0">
              <a:buFont typeface="+mj-lt"/>
              <a:buAutoNum type="arabicPeriod"/>
            </a:pPr>
            <a:r>
              <a:rPr lang="en-US" sz="2400" dirty="0"/>
              <a:t>Education software</a:t>
            </a:r>
          </a:p>
          <a:p>
            <a:pPr marL="457200" indent="-457200" algn="l" rtl="0">
              <a:buFont typeface="+mj-lt"/>
              <a:buAutoNum type="arabicPeriod"/>
            </a:pPr>
            <a:r>
              <a:rPr lang="en-US" sz="2400" dirty="0"/>
              <a:t>Integrated software</a:t>
            </a:r>
            <a:endParaRPr lang="ar-IQ" sz="2400" dirty="0"/>
          </a:p>
        </p:txBody>
      </p:sp>
    </p:spTree>
    <p:extLst>
      <p:ext uri="{BB962C8B-B14F-4D97-AF65-F5344CB8AC3E}">
        <p14:creationId xmlns:p14="http://schemas.microsoft.com/office/powerpoint/2010/main" val="10876186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l">
              <a:buNone/>
            </a:pPr>
            <a:endParaRPr lang="ar-IQ" b="1" i="1" dirty="0"/>
          </a:p>
          <a:p>
            <a:pPr marL="0" indent="0" algn="l">
              <a:buNone/>
            </a:pPr>
            <a:endParaRPr lang="ar-IQ" b="1" i="1" dirty="0"/>
          </a:p>
          <a:p>
            <a:pPr marL="0" indent="0" algn="l">
              <a:buNone/>
            </a:pPr>
            <a:endParaRPr lang="ar-IQ" b="1" i="1" dirty="0"/>
          </a:p>
          <a:p>
            <a:pPr marL="0" indent="0" algn="ctr">
              <a:buNone/>
            </a:pPr>
            <a:r>
              <a:rPr lang="en-US" sz="3200" b="1" i="1" dirty="0"/>
              <a:t>Any question…..?</a:t>
            </a:r>
          </a:p>
        </p:txBody>
      </p:sp>
    </p:spTree>
    <p:extLst>
      <p:ext uri="{BB962C8B-B14F-4D97-AF65-F5344CB8AC3E}">
        <p14:creationId xmlns:p14="http://schemas.microsoft.com/office/powerpoint/2010/main" val="29038033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IQ" b="0" dirty="0"/>
              <a:t/>
            </a:r>
            <a:br>
              <a:rPr lang="ar-IQ" b="0" dirty="0"/>
            </a:br>
            <a:r>
              <a:rPr lang="en-US" b="0" dirty="0"/>
              <a:t>Types of Computers 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l" rtl="0"/>
            <a:r>
              <a:rPr lang="en-US" sz="2400" dirty="0"/>
              <a:t>Supercomputers</a:t>
            </a:r>
          </a:p>
          <a:p>
            <a:pPr marL="0" indent="0" algn="l" rtl="0">
              <a:buNone/>
            </a:pPr>
            <a:r>
              <a:rPr lang="en-US" sz="2400" dirty="0"/>
              <a:t>are used to process very large amounts of information including processing information to predict hurricanes ,….</a:t>
            </a:r>
          </a:p>
          <a:p>
            <a:pPr algn="l" rtl="0"/>
            <a:r>
              <a:rPr lang="en-US" sz="2400" dirty="0"/>
              <a:t>Mainframes</a:t>
            </a:r>
          </a:p>
          <a:p>
            <a:pPr marL="0" indent="0" algn="l" rtl="0">
              <a:buNone/>
            </a:pPr>
            <a:r>
              <a:rPr lang="en-US" sz="2400" dirty="0"/>
              <a:t>are used by government and businesses to process very large amounts of information.</a:t>
            </a:r>
          </a:p>
          <a:p>
            <a:pPr algn="l" rtl="0"/>
            <a:r>
              <a:rPr lang="en-US" sz="2400" dirty="0"/>
              <a:t>Mini-Computers</a:t>
            </a:r>
          </a:p>
          <a:p>
            <a:pPr algn="l" rtl="0"/>
            <a:r>
              <a:rPr lang="en-US" sz="2400" dirty="0"/>
              <a:t>Personal Computers (PC)</a:t>
            </a:r>
          </a:p>
          <a:p>
            <a:pPr marL="0" indent="0" algn="l" rtl="0">
              <a:buNone/>
            </a:pPr>
            <a:r>
              <a:rPr lang="en-US" sz="2400" dirty="0"/>
              <a:t> They are used in homes, schools, and small businesses.</a:t>
            </a:r>
          </a:p>
          <a:p>
            <a:pPr marL="0" indent="0" algn="l" rtl="0">
              <a:buNone/>
            </a:pPr>
            <a:endParaRPr lang="ar-IQ" sz="2400" dirty="0"/>
          </a:p>
          <a:p>
            <a:pPr algn="l" rtl="0"/>
            <a:endParaRPr lang="ar-IQ" sz="2400" dirty="0"/>
          </a:p>
        </p:txBody>
      </p:sp>
    </p:spTree>
    <p:extLst>
      <p:ext uri="{BB962C8B-B14F-4D97-AF65-F5344CB8AC3E}">
        <p14:creationId xmlns:p14="http://schemas.microsoft.com/office/powerpoint/2010/main" val="26914829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88123"/>
            <a:ext cx="7239000" cy="4846320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2400" b="1" dirty="0"/>
              <a:t>A computer </a:t>
            </a:r>
            <a:r>
              <a:rPr lang="en-US" sz="2400" dirty="0"/>
              <a:t>: is a complex system consisting of both hardware and software components.</a:t>
            </a:r>
          </a:p>
          <a:p>
            <a:pPr marL="0" indent="0" algn="l">
              <a:buNone/>
            </a:pPr>
            <a:endParaRPr lang="ar-IQ" sz="2400" dirty="0"/>
          </a:p>
          <a:p>
            <a:pPr marL="0" indent="0" algn="l">
              <a:buNone/>
            </a:pPr>
            <a:r>
              <a:rPr lang="en-US" sz="2400" dirty="0"/>
              <a:t>When talking about computer systems, </a:t>
            </a:r>
          </a:p>
          <a:p>
            <a:pPr marL="0" indent="0" algn="l">
              <a:buNone/>
            </a:pPr>
            <a:r>
              <a:rPr lang="en-US" sz="2400" dirty="0">
                <a:solidFill>
                  <a:srgbClr val="FF0000"/>
                </a:solidFill>
              </a:rPr>
              <a:t>hardware: </a:t>
            </a:r>
            <a:r>
              <a:rPr lang="en-US" sz="2400" dirty="0"/>
              <a:t>means the physical parts of the computer (electronic and mechanical parts), </a:t>
            </a:r>
            <a:r>
              <a:rPr lang="en-US" sz="2400" dirty="0">
                <a:solidFill>
                  <a:srgbClr val="FF0000"/>
                </a:solidFill>
              </a:rPr>
              <a:t>software:</a:t>
            </a:r>
            <a:r>
              <a:rPr lang="en-US" sz="2400" dirty="0"/>
              <a:t> means the programs and data used with the physical computer. </a:t>
            </a:r>
            <a:endParaRPr lang="ar-IQ" sz="2400" dirty="0"/>
          </a:p>
        </p:txBody>
      </p:sp>
    </p:spTree>
    <p:extLst>
      <p:ext uri="{BB962C8B-B14F-4D97-AF65-F5344CB8AC3E}">
        <p14:creationId xmlns:p14="http://schemas.microsoft.com/office/powerpoint/2010/main" val="42667852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7239000" cy="1584176"/>
          </a:xfrm>
        </p:spPr>
        <p:txBody>
          <a:bodyPr>
            <a:noAutofit/>
          </a:bodyPr>
          <a:lstStyle/>
          <a:p>
            <a:r>
              <a:rPr lang="en-US" sz="2400" dirty="0">
                <a:solidFill>
                  <a:schemeClr val="tx1"/>
                </a:solidFill>
              </a:rPr>
              <a:t>The major hardware components of a computer system are:</a:t>
            </a:r>
            <a:endParaRPr lang="ar-IQ" sz="24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48880"/>
            <a:ext cx="7239000" cy="4106856"/>
          </a:xfrm>
        </p:spPr>
        <p:txBody>
          <a:bodyPr/>
          <a:lstStyle/>
          <a:p>
            <a:pPr algn="l" rtl="0"/>
            <a:r>
              <a:rPr lang="en-US" dirty="0"/>
              <a:t>	Processor</a:t>
            </a:r>
          </a:p>
          <a:p>
            <a:pPr algn="l" rtl="0"/>
            <a:r>
              <a:rPr lang="en-US" dirty="0"/>
              <a:t>	Main memory</a:t>
            </a:r>
          </a:p>
          <a:p>
            <a:pPr algn="l" rtl="0"/>
            <a:r>
              <a:rPr lang="en-US" dirty="0"/>
              <a:t>	Secondary storage</a:t>
            </a:r>
          </a:p>
          <a:p>
            <a:pPr algn="l" rtl="0"/>
            <a:r>
              <a:rPr lang="en-US" dirty="0"/>
              <a:t>	Input devices</a:t>
            </a:r>
          </a:p>
          <a:p>
            <a:pPr algn="l" rtl="0"/>
            <a:r>
              <a:rPr lang="en-US" dirty="0"/>
              <a:t>	Output devices</a:t>
            </a:r>
          </a:p>
          <a:p>
            <a:pPr marL="0" indent="0" algn="l" rtl="0">
              <a:buNone/>
            </a:pPr>
            <a:endParaRPr lang="en-US" dirty="0"/>
          </a:p>
          <a:p>
            <a:pPr marL="0" indent="0" algn="l" rtl="0">
              <a:buNone/>
            </a:pPr>
            <a:r>
              <a:rPr lang="en-US" sz="2400" dirty="0"/>
              <a:t>Hardware is basically anything that you can touch with your fingers</a:t>
            </a:r>
            <a:r>
              <a:rPr lang="en-US" dirty="0"/>
              <a:t>.</a:t>
            </a:r>
          </a:p>
          <a:p>
            <a:pPr marL="0" indent="0" algn="l" rtl="0">
              <a:buNone/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1711763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Input Devices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2031" y="1598920"/>
            <a:ext cx="7239000" cy="4846320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2400" dirty="0"/>
              <a:t>Input basically means getting data into the </a:t>
            </a:r>
            <a:endParaRPr lang="ar-IQ" sz="2400" dirty="0"/>
          </a:p>
          <a:p>
            <a:pPr marL="0" indent="0" algn="l">
              <a:buNone/>
            </a:pPr>
            <a:r>
              <a:rPr lang="en-US" sz="2400" dirty="0"/>
              <a:t>computer to be processed.</a:t>
            </a:r>
            <a:endParaRPr lang="ar-IQ" sz="2400" dirty="0"/>
          </a:p>
          <a:p>
            <a:pPr marL="0" indent="0" algn="l">
              <a:buNone/>
            </a:pPr>
            <a:r>
              <a:rPr lang="en-US" sz="2400" dirty="0"/>
              <a:t> </a:t>
            </a:r>
          </a:p>
          <a:p>
            <a:pPr marL="0" indent="0" algn="l">
              <a:buNone/>
            </a:pPr>
            <a:r>
              <a:rPr lang="en-US" sz="2400" dirty="0"/>
              <a:t>Keyboard, Mouse, Trackball,</a:t>
            </a:r>
          </a:p>
          <a:p>
            <a:pPr marL="0" indent="0" algn="l">
              <a:buNone/>
            </a:pPr>
            <a:r>
              <a:rPr lang="en-US" sz="2400" dirty="0"/>
              <a:t> Touch Pad ,Light Pen,</a:t>
            </a:r>
          </a:p>
          <a:p>
            <a:pPr marL="0" indent="0" algn="l">
              <a:buNone/>
            </a:pPr>
            <a:r>
              <a:rPr lang="en-US" sz="2400" dirty="0"/>
              <a:t> Laser Scanner, Pointing</a:t>
            </a:r>
          </a:p>
          <a:p>
            <a:pPr marL="0" indent="0" algn="l">
              <a:buNone/>
            </a:pPr>
            <a:r>
              <a:rPr lang="en-US" sz="2400" dirty="0"/>
              <a:t> Stick ,Touch Screen, </a:t>
            </a:r>
          </a:p>
          <a:p>
            <a:pPr marL="0" indent="0" algn="l">
              <a:buNone/>
            </a:pPr>
            <a:r>
              <a:rPr lang="en-US" sz="2400" dirty="0"/>
              <a:t>Bar Code Reader, Scanner, </a:t>
            </a:r>
          </a:p>
          <a:p>
            <a:pPr marL="0" indent="0" algn="l">
              <a:buNone/>
            </a:pPr>
            <a:r>
              <a:rPr lang="en-US" sz="2400" dirty="0"/>
              <a:t>Microphone, Joystick</a:t>
            </a:r>
            <a:endParaRPr lang="ar-IQ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2509912"/>
            <a:ext cx="3124572" cy="3024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51963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Output Devices</a:t>
            </a:r>
            <a:br>
              <a:rPr lang="en-US" dirty="0"/>
            </a:b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l">
              <a:buNone/>
            </a:pPr>
            <a:r>
              <a:rPr lang="en-US" dirty="0"/>
              <a:t>Output means getting data out of the computer.</a:t>
            </a:r>
          </a:p>
          <a:p>
            <a:pPr algn="l" rtl="0"/>
            <a:r>
              <a:rPr lang="en-US" dirty="0"/>
              <a:t>Monitor</a:t>
            </a:r>
          </a:p>
          <a:p>
            <a:pPr algn="l" rtl="0"/>
            <a:r>
              <a:rPr lang="en-US" dirty="0"/>
              <a:t>Printer</a:t>
            </a:r>
          </a:p>
          <a:p>
            <a:pPr algn="l" rtl="0"/>
            <a:r>
              <a:rPr lang="en-US" dirty="0"/>
              <a:t>Speakers</a:t>
            </a:r>
          </a:p>
          <a:p>
            <a:pPr algn="l" rtl="0"/>
            <a:r>
              <a:rPr lang="en-US" dirty="0"/>
              <a:t>Headphones</a:t>
            </a:r>
          </a:p>
          <a:p>
            <a:pPr algn="l" rtl="0"/>
            <a:r>
              <a:rPr lang="en-US" dirty="0"/>
              <a:t>Modem</a:t>
            </a:r>
          </a:p>
          <a:p>
            <a:pPr algn="l" rtl="0"/>
            <a:r>
              <a:rPr lang="en-US" dirty="0"/>
              <a:t>Fax</a:t>
            </a:r>
            <a:endParaRPr lang="ar-IQ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9992" y="2693527"/>
            <a:ext cx="2448272" cy="20855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99851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72390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Storage Devices</a:t>
            </a:r>
            <a:br>
              <a:rPr lang="en-US" dirty="0"/>
            </a:b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196752"/>
            <a:ext cx="7239000" cy="4846320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2400" dirty="0"/>
              <a:t>Storage devices are both input and output devices in one. </a:t>
            </a:r>
          </a:p>
          <a:p>
            <a:pPr marL="0" indent="0" algn="l">
              <a:buNone/>
            </a:pPr>
            <a:r>
              <a:rPr lang="en-US" sz="2400" dirty="0"/>
              <a:t>A storage device is a place to keep data that has been processed so that it can be retrieved at a later time to be used again.</a:t>
            </a:r>
          </a:p>
          <a:p>
            <a:pPr algn="l" rtl="0"/>
            <a:r>
              <a:rPr lang="en-US" sz="2400" dirty="0"/>
              <a:t>Hard Disk</a:t>
            </a:r>
          </a:p>
          <a:p>
            <a:pPr algn="l" rtl="0"/>
            <a:r>
              <a:rPr lang="en-US" sz="2400" dirty="0"/>
              <a:t>Floppy Disk</a:t>
            </a:r>
          </a:p>
          <a:p>
            <a:pPr algn="l" rtl="0"/>
            <a:r>
              <a:rPr lang="en-US" sz="2400" dirty="0"/>
              <a:t>CD’s, DVD’s</a:t>
            </a:r>
          </a:p>
          <a:p>
            <a:pPr algn="l" rtl="0"/>
            <a:r>
              <a:rPr lang="en-US" sz="2400" dirty="0"/>
              <a:t>Magnetic Tape</a:t>
            </a:r>
          </a:p>
          <a:p>
            <a:pPr algn="l" rtl="0"/>
            <a:r>
              <a:rPr lang="en-US" sz="2400" dirty="0"/>
              <a:t>Flash Memory, Jump Drive</a:t>
            </a:r>
          </a:p>
          <a:p>
            <a:pPr marL="0" indent="0" algn="l">
              <a:buNone/>
            </a:pPr>
            <a:endParaRPr lang="ar-IQ" sz="2400" dirty="0"/>
          </a:p>
        </p:txBody>
      </p:sp>
    </p:spTree>
    <p:extLst>
      <p:ext uri="{BB962C8B-B14F-4D97-AF65-F5344CB8AC3E}">
        <p14:creationId xmlns:p14="http://schemas.microsoft.com/office/powerpoint/2010/main" val="23005459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Software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630793"/>
            <a:ext cx="7239000" cy="4846320"/>
          </a:xfrm>
        </p:spPr>
        <p:txBody>
          <a:bodyPr>
            <a:normAutofit/>
          </a:bodyPr>
          <a:lstStyle/>
          <a:p>
            <a:pPr algn="l"/>
            <a:r>
              <a:rPr lang="en-US" sz="2400" dirty="0"/>
              <a:t>Software: is the programs and applications that tell the computer what to do and how to look.</a:t>
            </a:r>
          </a:p>
          <a:p>
            <a:pPr algn="l"/>
            <a:r>
              <a:rPr lang="en-US" sz="2400" dirty="0"/>
              <a:t>-Computer programmers write the codes/instructions that make-up software applications/programs.</a:t>
            </a:r>
          </a:p>
          <a:p>
            <a:pPr algn="l"/>
            <a:endParaRPr lang="ar-IQ" sz="24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2651" y="3789965"/>
            <a:ext cx="4392488" cy="2664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55710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 Types of Software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/>
              <a:t>Application Software</a:t>
            </a:r>
          </a:p>
          <a:p>
            <a:pPr algn="l" rtl="0"/>
            <a:endParaRPr lang="en-US" dirty="0"/>
          </a:p>
          <a:p>
            <a:pPr algn="l" rtl="0"/>
            <a:endParaRPr lang="en-US" dirty="0"/>
          </a:p>
          <a:p>
            <a:pPr algn="l" rtl="0"/>
            <a:endParaRPr lang="en-US" dirty="0"/>
          </a:p>
          <a:p>
            <a:pPr algn="l" rtl="0"/>
            <a:endParaRPr lang="en-US" dirty="0"/>
          </a:p>
          <a:p>
            <a:pPr algn="l" rtl="0"/>
            <a:endParaRPr lang="en-US" dirty="0"/>
          </a:p>
          <a:p>
            <a:pPr algn="l" rtl="0"/>
            <a:endParaRPr lang="en-US" dirty="0"/>
          </a:p>
          <a:p>
            <a:pPr algn="l" rtl="0"/>
            <a:r>
              <a:rPr lang="en-US" dirty="0"/>
              <a:t>Operating System Software</a:t>
            </a:r>
            <a:endParaRPr lang="ar-IQ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5936" y="2348880"/>
            <a:ext cx="3325912" cy="22132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7797581"/>
      </p:ext>
    </p:extLst>
  </p:cSld>
  <p:clrMapOvr>
    <a:masterClrMapping/>
  </p:clrMapOvr>
</p:sld>
</file>

<file path=ppt/theme/theme1.xml><?xml version="1.0" encoding="utf-8"?>
<a:theme xmlns:a="http://schemas.openxmlformats.org/drawingml/2006/main" name="واجهة">
  <a:themeElements>
    <a:clrScheme name="واجهة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واجهة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واجهة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447</TotalTime>
  <Words>365</Words>
  <Application>Microsoft Office PowerPoint</Application>
  <PresentationFormat>عرض على الشاشة (4:3)</PresentationFormat>
  <Paragraphs>85</Paragraphs>
  <Slides>12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12</vt:i4>
      </vt:variant>
    </vt:vector>
  </HeadingPairs>
  <TitlesOfParts>
    <vt:vector size="17" baseType="lpstr">
      <vt:lpstr>Arial</vt:lpstr>
      <vt:lpstr>Tahoma</vt:lpstr>
      <vt:lpstr>Trebuchet MS</vt:lpstr>
      <vt:lpstr>Wingdings 3</vt:lpstr>
      <vt:lpstr>واجهة</vt:lpstr>
      <vt:lpstr>Al-Mustaqbal University College</vt:lpstr>
      <vt:lpstr> Types of Computers </vt:lpstr>
      <vt:lpstr>Introduction</vt:lpstr>
      <vt:lpstr>The major hardware components of a computer system are:</vt:lpstr>
      <vt:lpstr>Input Devices</vt:lpstr>
      <vt:lpstr>Output Devices </vt:lpstr>
      <vt:lpstr>Storage Devices </vt:lpstr>
      <vt:lpstr>Software</vt:lpstr>
      <vt:lpstr>Two Types of Software</vt:lpstr>
      <vt:lpstr> Operating System Software </vt:lpstr>
      <vt:lpstr>Application Software </vt:lpstr>
      <vt:lpstr>عرض تقديمي في PowerPoint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Al-Mustaqbal University College</dc:title>
  <dc:creator>AB</dc:creator>
  <cp:lastModifiedBy>Noor Razaq</cp:lastModifiedBy>
  <cp:revision>25</cp:revision>
  <dcterms:created xsi:type="dcterms:W3CDTF">2021-02-02T18:47:09Z</dcterms:created>
  <dcterms:modified xsi:type="dcterms:W3CDTF">2021-11-21T16:32:29Z</dcterms:modified>
</cp:coreProperties>
</file>