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7" r:id="rId2"/>
    <p:sldId id="258" r:id="rId3"/>
    <p:sldId id="261" r:id="rId4"/>
    <p:sldId id="262" r:id="rId5"/>
    <p:sldId id="263" r:id="rId6"/>
    <p:sldId id="265"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17" name="عنصر نائب للتذييل 16"/>
          <p:cNvSpPr>
            <a:spLocks noGrp="1"/>
          </p:cNvSpPr>
          <p:nvPr>
            <p:ph type="ftr" sz="quarter" idx="11"/>
          </p:nvPr>
        </p:nvSpPr>
        <p:spPr/>
        <p:txBody>
          <a:bodyPr/>
          <a:lstStyle/>
          <a:p>
            <a:endParaRPr lang="ar-IQ">
              <a:solidFill>
                <a:srgbClr val="DFDCB7"/>
              </a:solidFill>
            </a:endParaRPr>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61383A38-4BC5-4E25-8BA3-A3A6E3C86484}" type="slidenum">
              <a:rPr lang="ar-IQ" smtClean="0">
                <a:solidFill>
                  <a:srgbClr val="073E87"/>
                </a:solidFill>
              </a:rPr>
              <a:pPr/>
              <a:t>‹#›</a:t>
            </a:fld>
            <a:endParaRPr lang="ar-IQ">
              <a:solidFill>
                <a:srgbClr val="073E87"/>
              </a:solidFill>
            </a:endParaRPr>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p:txBody>
          <a:bodyPr/>
          <a:lstStyle/>
          <a:p>
            <a:endParaRPr lang="ar-IQ">
              <a:solidFill>
                <a:srgbClr val="DFDCB7"/>
              </a:solidFill>
            </a:endParaRPr>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p:txBody>
          <a:bodyPr/>
          <a:lstStyle/>
          <a:p>
            <a:endParaRPr lang="ar-IQ">
              <a:solidFill>
                <a:srgbClr val="DFDCB7"/>
              </a:solidFill>
            </a:endParaRPr>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p:txBody>
          <a:bodyPr/>
          <a:lstStyle/>
          <a:p>
            <a:endParaRPr lang="ar-IQ">
              <a:solidFill>
                <a:srgbClr val="DFDCB7"/>
              </a:solidFill>
            </a:endParaRPr>
          </a:p>
        </p:txBody>
      </p:sp>
      <p:sp>
        <p:nvSpPr>
          <p:cNvPr id="6" name="عنصر نائب لرقم الشريحة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solidFill>
                <a:srgbClr val="DFDCB7"/>
              </a:solidFill>
            </a:endParaRPr>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عنصر نائب للتذييل 5"/>
          <p:cNvSpPr>
            <a:spLocks noGrp="1"/>
          </p:cNvSpPr>
          <p:nvPr>
            <p:ph type="ftr" sz="quarter" idx="11"/>
          </p:nvPr>
        </p:nvSpPr>
        <p:spPr/>
        <p:txBody>
          <a:bodyPr/>
          <a:lstStyle/>
          <a:p>
            <a:endParaRPr lang="ar-IQ">
              <a:solidFill>
                <a:srgbClr val="DFDCB7"/>
              </a:solidFill>
            </a:endParaRPr>
          </a:p>
        </p:txBody>
      </p:sp>
      <p:sp>
        <p:nvSpPr>
          <p:cNvPr id="7" name="عنصر نائب لرقم الشريحة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8" name="عنصر نائب للتذييل 7"/>
          <p:cNvSpPr>
            <a:spLocks noGrp="1"/>
          </p:cNvSpPr>
          <p:nvPr>
            <p:ph type="ftr" sz="quarter" idx="11"/>
          </p:nvPr>
        </p:nvSpPr>
        <p:spPr/>
        <p:txBody>
          <a:bodyPr/>
          <a:lstStyle/>
          <a:p>
            <a:endParaRPr lang="ar-IQ">
              <a:solidFill>
                <a:srgbClr val="DFDCB7"/>
              </a:solidFill>
            </a:endParaRPr>
          </a:p>
        </p:txBody>
      </p:sp>
      <p:sp>
        <p:nvSpPr>
          <p:cNvPr id="9" name="عنصر نائب لرقم الشريحة 8"/>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4" name="عنصر نائب للتذييل 3"/>
          <p:cNvSpPr>
            <a:spLocks noGrp="1"/>
          </p:cNvSpPr>
          <p:nvPr>
            <p:ph type="ftr" sz="quarter" idx="11"/>
          </p:nvPr>
        </p:nvSpPr>
        <p:spPr/>
        <p:txBody>
          <a:bodyPr/>
          <a:lstStyle/>
          <a:p>
            <a:endParaRPr lang="ar-IQ">
              <a:solidFill>
                <a:srgbClr val="DFDCB7"/>
              </a:solidFill>
            </a:endParaRPr>
          </a:p>
        </p:txBody>
      </p:sp>
      <p:sp>
        <p:nvSpPr>
          <p:cNvPr id="5" name="عنصر نائب لرقم الشريحة 4"/>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3" name="عنصر نائب للتذييل 2"/>
          <p:cNvSpPr>
            <a:spLocks noGrp="1"/>
          </p:cNvSpPr>
          <p:nvPr>
            <p:ph type="ftr" sz="quarter" idx="11"/>
          </p:nvPr>
        </p:nvSpPr>
        <p:spPr/>
        <p:txBody>
          <a:bodyPr/>
          <a:lstStyle/>
          <a:p>
            <a:endParaRPr lang="ar-IQ">
              <a:solidFill>
                <a:srgbClr val="DFDCB7"/>
              </a:solidFill>
            </a:endParaRPr>
          </a:p>
        </p:txBody>
      </p:sp>
      <p:sp>
        <p:nvSpPr>
          <p:cNvPr id="4" name="عنصر نائب لرقم الشريحة 3"/>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عنصر نائب للتذييل 5"/>
          <p:cNvSpPr>
            <a:spLocks noGrp="1"/>
          </p:cNvSpPr>
          <p:nvPr>
            <p:ph type="ftr" sz="quarter" idx="11"/>
          </p:nvPr>
        </p:nvSpPr>
        <p:spPr/>
        <p:txBody>
          <a:bodyPr/>
          <a:lstStyle/>
          <a:p>
            <a:endParaRPr lang="ar-IQ">
              <a:solidFill>
                <a:srgbClr val="DFDCB7"/>
              </a:solidFill>
            </a:endParaRPr>
          </a:p>
        </p:txBody>
      </p:sp>
      <p:sp>
        <p:nvSpPr>
          <p:cNvPr id="7" name="عنصر نائب لرقم الشريحة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solidFill>
                <a:srgbClr val="DFDCB7"/>
              </a:solidFill>
            </a:endParaRPr>
          </a:p>
        </p:txBody>
      </p:sp>
      <p:sp>
        <p:nvSpPr>
          <p:cNvPr id="7" name="عنصر نائب لرقم الشريحة 6"/>
          <p:cNvSpPr>
            <a:spLocks noGrp="1"/>
          </p:cNvSpPr>
          <p:nvPr>
            <p:ph type="sldNum" sz="quarter" idx="12"/>
          </p:nvPr>
        </p:nvSpPr>
        <p:spPr>
          <a:xfrm>
            <a:off x="146304" y="6208776"/>
            <a:ext cx="457200" cy="457200"/>
          </a:xfrm>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F9482A9-76F2-4A04-97DF-481F3F69D10D}" type="datetimeFigureOut">
              <a:rPr lang="ar-IQ" smtClean="0">
                <a:solidFill>
                  <a:srgbClr val="775F55"/>
                </a:solidFill>
              </a:rPr>
              <a:pPr/>
              <a:t>12/04/1443</a:t>
            </a:fld>
            <a:endParaRPr lang="ar-IQ">
              <a:solidFill>
                <a:srgbClr val="775F55"/>
              </a:solidFill>
            </a:endParaRPr>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solidFill>
                <a:srgbClr val="775F55"/>
              </a:solidFill>
            </a:endParaRPr>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6D37651-9796-4218-8ABB-8DFE578F50D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1445940"/>
            <a:ext cx="7200800" cy="4464496"/>
          </a:xfrm>
        </p:spPr>
        <p:txBody>
          <a:bodyPr>
            <a:noAutofit/>
          </a:bodyPr>
          <a:lstStyle/>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كلية المستقبل الجامعة </a:t>
            </a:r>
          </a:p>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قسم ادارة الاعمال</a:t>
            </a:r>
          </a:p>
          <a:p>
            <a:pPr algn="ctr"/>
            <a:r>
              <a:rPr lang="ar-IQ" sz="48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الادارة المالية  </a:t>
            </a:r>
            <a:r>
              <a:rPr lang="en-US" sz="48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Financial Management</a:t>
            </a:r>
            <a:endParaRPr lang="en-US" sz="4800" b="1" dirty="0" smtClean="0">
              <a:solidFill>
                <a:srgbClr val="FFFF00"/>
              </a:solidFill>
              <a:effectLst>
                <a:outerShdw blurRad="38100" dist="38100" dir="2700000" algn="tl">
                  <a:srgbClr val="000000">
                    <a:alpha val="43137"/>
                  </a:srgbClr>
                </a:outerShdw>
              </a:effectLst>
              <a:latin typeface="+mj-lt"/>
              <a:cs typeface="Akhbar MT" pitchFamily="2" charset="-78"/>
            </a:endParaRPr>
          </a:p>
          <a:p>
            <a:pPr algn="ctr"/>
            <a:r>
              <a:rPr lang="ar-IQ" sz="2800" b="1" dirty="0" smtClean="0">
                <a:solidFill>
                  <a:srgbClr val="0070C0"/>
                </a:solidFill>
                <a:effectLst>
                  <a:outerShdw blurRad="38100" dist="38100" dir="2700000" algn="tl">
                    <a:srgbClr val="000000">
                      <a:alpha val="43137"/>
                    </a:srgbClr>
                  </a:outerShdw>
                </a:effectLst>
                <a:latin typeface="Angsana New" pitchFamily="18" charset="-34"/>
              </a:rPr>
              <a:t>المرحلة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الثالثة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 المحاضرة </a:t>
            </a:r>
            <a:r>
              <a:rPr lang="ar-IQ" sz="2800" b="1" dirty="0" smtClean="0">
                <a:solidFill>
                  <a:srgbClr val="0070C0"/>
                </a:solidFill>
                <a:effectLst>
                  <a:outerShdw blurRad="38100" dist="38100" dir="2700000" algn="tl">
                    <a:srgbClr val="000000">
                      <a:alpha val="43137"/>
                    </a:srgbClr>
                  </a:outerShdw>
                </a:effectLst>
                <a:latin typeface="Angsana New" pitchFamily="18" charset="-34"/>
              </a:rPr>
              <a:t>الرابعة</a:t>
            </a:r>
            <a:endParaRPr lang="ar-IQ" sz="2800" b="1" dirty="0" smtClean="0">
              <a:solidFill>
                <a:srgbClr val="0070C0"/>
              </a:solidFill>
              <a:effectLst>
                <a:outerShdw blurRad="38100" dist="38100" dir="2700000" algn="tl">
                  <a:srgbClr val="000000">
                    <a:alpha val="43137"/>
                  </a:srgbClr>
                </a:outerShdw>
              </a:effectLst>
              <a:latin typeface="Angsana New" pitchFamily="18" charset="-34"/>
            </a:endParaRPr>
          </a:p>
          <a:p>
            <a:pPr algn="ctr"/>
            <a:r>
              <a:rPr lang="ar-IQ" sz="4400" b="1"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م.د هدى هادي حسن</a:t>
            </a:r>
            <a:endParaRPr lang="ar-IQ" sz="4400" b="1"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2" name="عنوان 1"/>
          <p:cNvSpPr>
            <a:spLocks noGrp="1"/>
          </p:cNvSpPr>
          <p:nvPr>
            <p:ph type="ctrTitle"/>
          </p:nvPr>
        </p:nvSpPr>
        <p:spPr>
          <a:xfrm>
            <a:off x="755576" y="1483059"/>
            <a:ext cx="7772400" cy="792087"/>
          </a:xfrm>
        </p:spPr>
        <p:txBody>
          <a:bodyPr>
            <a:normAutofit/>
          </a:bodyPr>
          <a:lstStyle/>
          <a:p>
            <a:r>
              <a:rPr lang="ar-IQ" dirty="0" smtClean="0"/>
              <a:t>   </a:t>
            </a:r>
            <a:endParaRPr lang="ar-IQ" dirty="0"/>
          </a:p>
        </p:txBody>
      </p:sp>
      <p:pic>
        <p:nvPicPr>
          <p:cNvPr id="4" name="صورة 3" descr="E:\الابداع التنظيمي\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39787"/>
            <a:ext cx="1447800" cy="1257300"/>
          </a:xfrm>
          <a:prstGeom prst="rect">
            <a:avLst/>
          </a:prstGeom>
          <a:noFill/>
          <a:ln>
            <a:noFill/>
          </a:ln>
        </p:spPr>
      </p:pic>
      <p:pic>
        <p:nvPicPr>
          <p:cNvPr id="6" name="Picture 2" descr="E:\الابداع التنظيمي\downloa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7493"/>
            <a:ext cx="1519223" cy="1359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35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quarter" idx="1"/>
          </p:nvPr>
        </p:nvSpPr>
        <p:spPr>
          <a:xfrm>
            <a:off x="1043608" y="1340768"/>
            <a:ext cx="6777317" cy="4680520"/>
          </a:xfrm>
        </p:spPr>
        <p:txBody>
          <a:bodyPr>
            <a:noAutofit/>
          </a:bodyPr>
          <a:lstStyle/>
          <a:p>
            <a:pPr lvl="6"/>
            <a:r>
              <a:rPr lang="ar-IQ" dirty="0"/>
              <a:t>ما هي الميزانية العمومية؟ يشير تعريف الميزانية العمومية إلى أنها بيان مالي يُوضح أُصول الشركة والتزاماتها وحقوق المساهمين في وقت محدد، كما أنها توفر أساسًا لحساب معدلات العائد وتقييم هيكل رأس المال، حيث يتم استخدامه مع البيانات المالية الهامة الأُخرى، مثل: بيان الدخل وبيان التدفقات النقدية من أجل إجراء التحليل الأساسي أو حساب النسب المالية[١]، وتعرض الميزانية العمومية المركز المالي للشركة في نهاية تاريخ محدد، حيث تُبين المركز المالي للشركة في لحظة واحدة من الزمن، وتُمكن من رؤية ما تملكه الشركة، والديون التي يجب عليها سدادها.</a:t>
            </a:r>
            <a:r>
              <a:rPr lang="ar-IQ" dirty="0"/>
              <a:t/>
            </a:r>
            <a:br>
              <a:rPr lang="ar-IQ" dirty="0"/>
            </a:br>
            <a:r>
              <a:rPr lang="ar-IQ"/>
              <a:t/>
            </a:r>
            <a:br>
              <a:rPr lang="ar-IQ"/>
            </a:br>
            <a:r>
              <a:rPr lang="ar-IQ" smtClean="0"/>
              <a:t> </a:t>
            </a:r>
            <a:endParaRPr lang="ar-SA" dirty="0">
              <a:latin typeface="Arial" pitchFamily="34" charset="0"/>
              <a:cs typeface="Arial" pitchFamily="34" charset="0"/>
            </a:endParaRPr>
          </a:p>
          <a:p>
            <a:endParaRPr lang="ar-IQ" dirty="0">
              <a:latin typeface="Arial" pitchFamily="34" charset="0"/>
              <a:cs typeface="Arial" pitchFamily="34" charset="0"/>
            </a:endParaRPr>
          </a:p>
        </p:txBody>
      </p:sp>
    </p:spTree>
    <p:extLst>
      <p:ext uri="{BB962C8B-B14F-4D97-AF65-F5344CB8AC3E}">
        <p14:creationId xmlns:p14="http://schemas.microsoft.com/office/powerpoint/2010/main" val="396676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64817" y="2060848"/>
            <a:ext cx="8424936" cy="2308324"/>
          </a:xfrm>
          <a:prstGeom prst="rect">
            <a:avLst/>
          </a:prstGeom>
        </p:spPr>
        <p:txBody>
          <a:bodyPr wrap="square">
            <a:spAutoFit/>
          </a:bodyPr>
          <a:lstStyle/>
          <a:p>
            <a:r>
              <a:rPr lang="ar-IQ" sz="2400" b="1" dirty="0" smtClean="0">
                <a:solidFill>
                  <a:srgbClr val="FF0000"/>
                </a:solidFill>
                <a:latin typeface="Arial" pitchFamily="34" charset="0"/>
                <a:cs typeface="Arial" pitchFamily="34" charset="0"/>
              </a:rPr>
              <a:t> </a:t>
            </a:r>
            <a:r>
              <a:rPr lang="ar-SA" sz="2400" dirty="0"/>
              <a:t>• الإدارة المالية في الشركات المتوسطة</a:t>
            </a:r>
            <a:endParaRPr lang="ar-SA" sz="2400" b="1" dirty="0"/>
          </a:p>
          <a:p>
            <a:r>
              <a:rPr lang="ar-SA" sz="2400" dirty="0"/>
              <a:t>الشركات </a:t>
            </a:r>
            <a:r>
              <a:rPr lang="ar-SA" sz="2400" dirty="0" err="1"/>
              <a:t>متوسطه</a:t>
            </a:r>
            <a:r>
              <a:rPr lang="ar-SA" sz="2400" dirty="0"/>
              <a:t> الحجم عادة ما يكون لديها اداره ماليه ذات استقلاليه أكثر عند ممارسه مهامها المالية وقد يرأسها شخص بمنصب المدير المالي الذي يتمتع بصلاحيات أكبر من تلك التي قد يتمتع بها من يعمل في الشركات الصغيرة ذات الإدارة الفردية</a:t>
            </a:r>
          </a:p>
          <a:p>
            <a:endParaRPr lang="ar-IQ" sz="2400" dirty="0">
              <a:latin typeface="Arial" pitchFamily="34" charset="0"/>
              <a:cs typeface="Arial" pitchFamily="34" charset="0"/>
            </a:endParaRPr>
          </a:p>
          <a:p>
            <a:endParaRPr lang="ar-SA" sz="2400" dirty="0">
              <a:latin typeface="Arial" pitchFamily="34" charset="0"/>
              <a:cs typeface="Arial" pitchFamily="34" charset="0"/>
            </a:endParaRPr>
          </a:p>
        </p:txBody>
      </p:sp>
    </p:spTree>
    <p:extLst>
      <p:ext uri="{BB962C8B-B14F-4D97-AF65-F5344CB8AC3E}">
        <p14:creationId xmlns:p14="http://schemas.microsoft.com/office/powerpoint/2010/main" val="412451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443841"/>
            <a:ext cx="8352928" cy="2308324"/>
          </a:xfrm>
          <a:prstGeom prst="rect">
            <a:avLst/>
          </a:prstGeom>
        </p:spPr>
        <p:txBody>
          <a:bodyPr wrap="square">
            <a:spAutoFit/>
          </a:bodyPr>
          <a:lstStyle/>
          <a:p>
            <a:r>
              <a:rPr lang="ar-SA" sz="2400" dirty="0"/>
              <a:t>• الإدارة المالية في الشركات الكبيرة</a:t>
            </a:r>
            <a:endParaRPr lang="ar-SA" sz="2400" b="1" dirty="0"/>
          </a:p>
          <a:p>
            <a:r>
              <a:rPr lang="ar-SA" sz="2400" dirty="0"/>
              <a:t>في حاله الشركات الكبيرة الحجم، الامور المالية لا تكون من مسؤوليات فرد واحد انما تتوزع بين العديد من الاشخاص المتخصصين الذين يتولون مراكز اداريه متقدمة وفي الغالب يكون المسؤول الاول عن الامور المالية في مرتبه نائب المدير العام ويساعده شخصان هما المدير المالي والمراقب المالي</a:t>
            </a:r>
          </a:p>
          <a:p>
            <a:r>
              <a:rPr lang="ar-SA" sz="2400" dirty="0"/>
              <a:t>يتم تحديد مهام كل هؤلاء الاشخاص عادة على الشكل التالي:</a:t>
            </a:r>
          </a:p>
        </p:txBody>
      </p:sp>
    </p:spTree>
    <p:extLst>
      <p:ext uri="{BB962C8B-B14F-4D97-AF65-F5344CB8AC3E}">
        <p14:creationId xmlns:p14="http://schemas.microsoft.com/office/powerpoint/2010/main" val="387718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9577" y="1412776"/>
            <a:ext cx="8064896" cy="3785652"/>
          </a:xfrm>
          <a:prstGeom prst="rect">
            <a:avLst/>
          </a:prstGeom>
        </p:spPr>
        <p:txBody>
          <a:bodyPr wrap="square">
            <a:spAutoFit/>
          </a:bodyPr>
          <a:lstStyle/>
          <a:p>
            <a:r>
              <a:rPr lang="ar-SA" sz="2400" i="1" dirty="0"/>
              <a:t>نائب المدير العام للشؤون المالية:</a:t>
            </a:r>
            <a:endParaRPr lang="ar-SA" sz="2400" b="1" dirty="0"/>
          </a:p>
          <a:p>
            <a:r>
              <a:rPr lang="ar-SA" sz="2400" dirty="0"/>
              <a:t>يتم تعيين وظيفة نائب المدير العام للشؤون المالية في الشركات الكبيرة بحيث يتولى الدور الاول في اداره كل ما يتعلق بالشؤون المالية للشركة كما يكون المسؤول عن نشاط المراقب المالي والمدير المالي كما يلعب هذا المسؤول دورا اساسيا التخطيط المالي الشامل للشركة والسياسة المالية في الغالب يكون هذا الشخص من اعضاء الفريق الاداري للشركة كما يكون عضوا من مجلس الإدارة باستطاعته ان يقدم الاستشارة الفنية في الامور ذات الصلة بالقضايا المالية</a:t>
            </a:r>
          </a:p>
          <a:p>
            <a:r>
              <a:rPr lang="ar-SA" sz="2400" dirty="0"/>
              <a:t>يعتمد المجلس على خبرة هذا الشخص في القرارات الخاصة في نسبه الارباح التي يجب توزيعها والتمويل اللازم لخطة الشركة طويله الاجل و قرارات الانفاق الرأسمالي</a:t>
            </a:r>
          </a:p>
        </p:txBody>
      </p:sp>
    </p:spTree>
    <p:extLst>
      <p:ext uri="{BB962C8B-B14F-4D97-AF65-F5344CB8AC3E}">
        <p14:creationId xmlns:p14="http://schemas.microsoft.com/office/powerpoint/2010/main" val="78014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1582341"/>
            <a:ext cx="7488832" cy="4154984"/>
          </a:xfrm>
          <a:prstGeom prst="rect">
            <a:avLst/>
          </a:prstGeom>
        </p:spPr>
        <p:txBody>
          <a:bodyPr wrap="square">
            <a:spAutoFit/>
          </a:bodyPr>
          <a:lstStyle/>
          <a:p>
            <a:r>
              <a:rPr lang="ar-SA" sz="2400" i="1" dirty="0"/>
              <a:t>المدير المالي:</a:t>
            </a:r>
            <a:endParaRPr lang="ar-SA" sz="2400" b="1" dirty="0"/>
          </a:p>
          <a:p>
            <a:r>
              <a:rPr lang="ar-SA" sz="2400" dirty="0"/>
              <a:t>يعتبر الدور الأساسي للمدير المالي هو إدارة أموال الشركة وتأمين الاحتياجات التمويلية لها والحفاظ على السيولة المالية، أي كل ما يتعلق بالأعمال المالية الخارجية</a:t>
            </a:r>
          </a:p>
          <a:p>
            <a:r>
              <a:rPr lang="ar-SA" sz="2400" dirty="0"/>
              <a:t>وبذلك يمكن تلخيص دور المدير المالي والأجهزة التابعة له القيام بالمهام التالية:</a:t>
            </a:r>
          </a:p>
          <a:p>
            <a:r>
              <a:rPr lang="ar-SA" sz="2400" dirty="0"/>
              <a:t>• إدارة النقد</a:t>
            </a:r>
          </a:p>
          <a:p>
            <a:r>
              <a:rPr lang="ar-SA" sz="2400" dirty="0"/>
              <a:t>• هو المسؤول عن تنظيم العلاقة مع الشركات المالية والبنوك</a:t>
            </a:r>
          </a:p>
          <a:p>
            <a:r>
              <a:rPr lang="ar-SA" sz="2400" dirty="0"/>
              <a:t>• تأمين التمويل اللازم للشركة</a:t>
            </a:r>
          </a:p>
          <a:p>
            <a:r>
              <a:rPr lang="ar-SA" sz="2400" dirty="0"/>
              <a:t>• إدارة ديون الشركة على الغير</a:t>
            </a:r>
          </a:p>
          <a:p>
            <a:r>
              <a:rPr lang="ar-SA" sz="2400" dirty="0"/>
              <a:t>• توزيع الربح على المشاركين</a:t>
            </a:r>
          </a:p>
        </p:txBody>
      </p:sp>
    </p:spTree>
    <p:extLst>
      <p:ext uri="{BB962C8B-B14F-4D97-AF65-F5344CB8AC3E}">
        <p14:creationId xmlns:p14="http://schemas.microsoft.com/office/powerpoint/2010/main" val="1945791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4646</TotalTime>
  <Words>398</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موازنة</vt:lpstr>
      <vt:lpstr>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lightmoon</dc:creator>
  <cp:lastModifiedBy>DR.Ahmed Saker 2O11</cp:lastModifiedBy>
  <cp:revision>7</cp:revision>
  <dcterms:created xsi:type="dcterms:W3CDTF">2021-11-17T17:05:29Z</dcterms:created>
  <dcterms:modified xsi:type="dcterms:W3CDTF">2021-11-20T22:44:35Z</dcterms:modified>
</cp:coreProperties>
</file>