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7" r:id="rId2"/>
    <p:sldId id="258" r:id="rId3"/>
    <p:sldId id="261" r:id="rId4"/>
    <p:sldId id="262" r:id="rId5"/>
    <p:sldId id="263" r:id="rId6"/>
    <p:sldId id="264" r:id="rId7"/>
    <p:sldId id="265"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19" name="Footer Placeholder 18"/>
          <p:cNvSpPr>
            <a:spLocks noGrp="1"/>
          </p:cNvSpPr>
          <p:nvPr>
            <p:ph type="ftr" sz="quarter" idx="11"/>
          </p:nvPr>
        </p:nvSpPr>
        <p:spPr/>
        <p:txBody>
          <a:bodyPr/>
          <a:lstStyle/>
          <a:p>
            <a:endParaRPr lang="ar-IQ">
              <a:solidFill>
                <a:srgbClr val="DFDCB7"/>
              </a:solidFill>
            </a:endParaRPr>
          </a:p>
        </p:txBody>
      </p:sp>
      <p:sp>
        <p:nvSpPr>
          <p:cNvPr id="27" name="Slide Number Placeholder 26"/>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5" name="Footer Placeholder 4"/>
          <p:cNvSpPr>
            <a:spLocks noGrp="1"/>
          </p:cNvSpPr>
          <p:nvPr>
            <p:ph type="ftr" sz="quarter" idx="11"/>
          </p:nvPr>
        </p:nvSpPr>
        <p:spPr/>
        <p:txBody>
          <a:bodyPr/>
          <a:lstStyle/>
          <a:p>
            <a:endParaRPr lang="ar-IQ">
              <a:solidFill>
                <a:srgbClr val="DFDCB7"/>
              </a:solidFill>
            </a:endParaRPr>
          </a:p>
        </p:txBody>
      </p:sp>
      <p:sp>
        <p:nvSpPr>
          <p:cNvPr id="6" name="Slide Number Placeholder 5"/>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5" name="Footer Placeholder 4"/>
          <p:cNvSpPr>
            <a:spLocks noGrp="1"/>
          </p:cNvSpPr>
          <p:nvPr>
            <p:ph type="ftr" sz="quarter" idx="11"/>
          </p:nvPr>
        </p:nvSpPr>
        <p:spPr/>
        <p:txBody>
          <a:bodyPr/>
          <a:lstStyle/>
          <a:p>
            <a:endParaRPr lang="ar-IQ">
              <a:solidFill>
                <a:srgbClr val="DFDCB7"/>
              </a:solidFill>
            </a:endParaRPr>
          </a:p>
        </p:txBody>
      </p:sp>
      <p:sp>
        <p:nvSpPr>
          <p:cNvPr id="6" name="Slide Number Placeholder 5"/>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5" name="Footer Placeholder 4"/>
          <p:cNvSpPr>
            <a:spLocks noGrp="1"/>
          </p:cNvSpPr>
          <p:nvPr>
            <p:ph type="ftr" sz="quarter" idx="11"/>
          </p:nvPr>
        </p:nvSpPr>
        <p:spPr/>
        <p:txBody>
          <a:bodyPr/>
          <a:lstStyle/>
          <a:p>
            <a:endParaRPr lang="ar-IQ">
              <a:solidFill>
                <a:srgbClr val="DFDCB7"/>
              </a:solidFill>
            </a:endParaRPr>
          </a:p>
        </p:txBody>
      </p:sp>
      <p:sp>
        <p:nvSpPr>
          <p:cNvPr id="6" name="Slide Number Placeholder 5"/>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5" name="Footer Placeholder 4"/>
          <p:cNvSpPr>
            <a:spLocks noGrp="1"/>
          </p:cNvSpPr>
          <p:nvPr>
            <p:ph type="ftr" sz="quarter" idx="11"/>
          </p:nvPr>
        </p:nvSpPr>
        <p:spPr/>
        <p:txBody>
          <a:bodyPr/>
          <a:lstStyle/>
          <a:p>
            <a:endParaRPr lang="ar-IQ">
              <a:solidFill>
                <a:srgbClr val="DFDCB7"/>
              </a:solidFill>
            </a:endParaRPr>
          </a:p>
        </p:txBody>
      </p:sp>
      <p:sp>
        <p:nvSpPr>
          <p:cNvPr id="6" name="Slide Number Placeholder 5"/>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6" name="Footer Placeholder 5"/>
          <p:cNvSpPr>
            <a:spLocks noGrp="1"/>
          </p:cNvSpPr>
          <p:nvPr>
            <p:ph type="ftr" sz="quarter" idx="11"/>
          </p:nvPr>
        </p:nvSpPr>
        <p:spPr/>
        <p:txBody>
          <a:bodyPr/>
          <a:lstStyle/>
          <a:p>
            <a:endParaRPr lang="ar-IQ">
              <a:solidFill>
                <a:srgbClr val="DFDCB7"/>
              </a:solidFill>
            </a:endParaRPr>
          </a:p>
        </p:txBody>
      </p:sp>
      <p:sp>
        <p:nvSpPr>
          <p:cNvPr id="7" name="Slide Number Placeholder 6"/>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8" name="Footer Placeholder 7"/>
          <p:cNvSpPr>
            <a:spLocks noGrp="1"/>
          </p:cNvSpPr>
          <p:nvPr>
            <p:ph type="ftr" sz="quarter" idx="11"/>
          </p:nvPr>
        </p:nvSpPr>
        <p:spPr/>
        <p:txBody>
          <a:bodyPr/>
          <a:lstStyle/>
          <a:p>
            <a:endParaRPr lang="ar-IQ">
              <a:solidFill>
                <a:srgbClr val="DFDCB7"/>
              </a:solidFill>
            </a:endParaRPr>
          </a:p>
        </p:txBody>
      </p:sp>
      <p:sp>
        <p:nvSpPr>
          <p:cNvPr id="9" name="Slide Number Placeholder 8"/>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4" name="Footer Placeholder 3"/>
          <p:cNvSpPr>
            <a:spLocks noGrp="1"/>
          </p:cNvSpPr>
          <p:nvPr>
            <p:ph type="ftr" sz="quarter" idx="11"/>
          </p:nvPr>
        </p:nvSpPr>
        <p:spPr/>
        <p:txBody>
          <a:bodyPr/>
          <a:lstStyle/>
          <a:p>
            <a:endParaRPr lang="ar-IQ">
              <a:solidFill>
                <a:srgbClr val="DFDCB7"/>
              </a:solidFill>
            </a:endParaRPr>
          </a:p>
        </p:txBody>
      </p:sp>
      <p:sp>
        <p:nvSpPr>
          <p:cNvPr id="5" name="Slide Number Placeholder 4"/>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3" name="Footer Placeholder 2"/>
          <p:cNvSpPr>
            <a:spLocks noGrp="1"/>
          </p:cNvSpPr>
          <p:nvPr>
            <p:ph type="ftr" sz="quarter" idx="11"/>
          </p:nvPr>
        </p:nvSpPr>
        <p:spPr/>
        <p:txBody>
          <a:bodyPr/>
          <a:lstStyle/>
          <a:p>
            <a:endParaRPr lang="ar-IQ">
              <a:solidFill>
                <a:srgbClr val="DFDCB7"/>
              </a:solidFill>
            </a:endParaRPr>
          </a:p>
        </p:txBody>
      </p:sp>
      <p:sp>
        <p:nvSpPr>
          <p:cNvPr id="4" name="Slide Number Placeholder 3"/>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6" name="Footer Placeholder 5"/>
          <p:cNvSpPr>
            <a:spLocks noGrp="1"/>
          </p:cNvSpPr>
          <p:nvPr>
            <p:ph type="ftr" sz="quarter" idx="11"/>
          </p:nvPr>
        </p:nvSpPr>
        <p:spPr/>
        <p:txBody>
          <a:bodyPr/>
          <a:lstStyle/>
          <a:p>
            <a:endParaRPr lang="ar-IQ">
              <a:solidFill>
                <a:srgbClr val="DFDCB7"/>
              </a:solidFill>
            </a:endParaRPr>
          </a:p>
        </p:txBody>
      </p:sp>
      <p:sp>
        <p:nvSpPr>
          <p:cNvPr id="7" name="Slide Number Placeholder 6"/>
          <p:cNvSpPr>
            <a:spLocks noGrp="1"/>
          </p:cNvSpPr>
          <p:nvPr>
            <p:ph type="sldNum" sz="quarter" idx="12"/>
          </p:nvPr>
        </p:nvSpPr>
        <p:spPr/>
        <p:txBody>
          <a:bodyPr/>
          <a:lstStyle/>
          <a:p>
            <a:fld id="{61383A38-4BC5-4E25-8BA3-A3A6E3C86484}" type="slidenum">
              <a:rPr lang="ar-IQ" smtClean="0">
                <a:solidFill>
                  <a:srgbClr val="073E87"/>
                </a:solidFill>
              </a:rPr>
              <a:pPr/>
              <a:t>‹#›</a:t>
            </a:fld>
            <a:endParaRPr lang="ar-IQ">
              <a:solidFill>
                <a:srgbClr val="073E87"/>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23D932C9-40AB-47B5-B99B-04FA50BE9901}" type="datetimeFigureOut">
              <a:rPr lang="ar-IQ" smtClean="0">
                <a:solidFill>
                  <a:srgbClr val="DFDCB7"/>
                </a:solidFill>
              </a:rPr>
              <a:pPr/>
              <a:t>12/04/1443</a:t>
            </a:fld>
            <a:endParaRPr lang="ar-IQ">
              <a:solidFill>
                <a:srgbClr val="DFDCB7"/>
              </a:solidFill>
            </a:endParaRPr>
          </a:p>
        </p:txBody>
      </p:sp>
      <p:sp>
        <p:nvSpPr>
          <p:cNvPr id="6" name="Footer Placeholder 5"/>
          <p:cNvSpPr>
            <a:spLocks noGrp="1"/>
          </p:cNvSpPr>
          <p:nvPr>
            <p:ph type="ftr" sz="quarter" idx="11"/>
          </p:nvPr>
        </p:nvSpPr>
        <p:spPr/>
        <p:txBody>
          <a:bodyPr/>
          <a:lstStyle/>
          <a:p>
            <a:endParaRPr lang="ar-IQ">
              <a:solidFill>
                <a:srgbClr val="DFDCB7"/>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61383A38-4BC5-4E25-8BA3-A3A6E3C86484}" type="slidenum">
              <a:rPr lang="ar-IQ" smtClean="0">
                <a:solidFill>
                  <a:srgbClr val="073E87"/>
                </a:solidFill>
              </a:rPr>
              <a:pPr/>
              <a:t>‹#›</a:t>
            </a:fld>
            <a:endParaRPr lang="ar-IQ">
              <a:solidFill>
                <a:srgbClr val="073E87"/>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F9482A9-76F2-4A04-97DF-481F3F69D10D}" type="datetimeFigureOut">
              <a:rPr lang="ar-IQ" smtClean="0">
                <a:solidFill>
                  <a:srgbClr val="775F55"/>
                </a:solidFill>
              </a:rPr>
              <a:pPr/>
              <a:t>12/04/1443</a:t>
            </a:fld>
            <a:endParaRPr lang="ar-IQ">
              <a:solidFill>
                <a:srgbClr val="775F55"/>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solidFill>
                <a:srgbClr val="775F55"/>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6D37651-9796-4218-8ABB-8DFE578F50DB}"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strategiccfo.com/operating-capita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483059"/>
            <a:ext cx="7772400" cy="792087"/>
          </a:xfrm>
        </p:spPr>
        <p:txBody>
          <a:bodyPr>
            <a:normAutofit fontScale="90000"/>
          </a:bodyPr>
          <a:lstStyle/>
          <a:p>
            <a:r>
              <a:rPr lang="ar-IQ" dirty="0" smtClean="0"/>
              <a:t>   </a:t>
            </a:r>
            <a:endParaRPr lang="ar-IQ" dirty="0"/>
          </a:p>
        </p:txBody>
      </p:sp>
      <p:sp>
        <p:nvSpPr>
          <p:cNvPr id="3" name="عنوان فرعي 2"/>
          <p:cNvSpPr>
            <a:spLocks noGrp="1"/>
          </p:cNvSpPr>
          <p:nvPr>
            <p:ph type="subTitle" idx="1"/>
          </p:nvPr>
        </p:nvSpPr>
        <p:spPr>
          <a:xfrm>
            <a:off x="827584" y="1445940"/>
            <a:ext cx="7200800" cy="4464496"/>
          </a:xfrm>
        </p:spPr>
        <p:txBody>
          <a:bodyPr>
            <a:noAutofit/>
          </a:bodyPr>
          <a:lstStyle/>
          <a:p>
            <a:pPr algn="ctr"/>
            <a:r>
              <a:rPr lang="ar-IQ" sz="4400" b="1" dirty="0" smtClean="0">
                <a:solidFill>
                  <a:srgbClr val="FF0000"/>
                </a:solidFill>
                <a:effectLst>
                  <a:outerShdw blurRad="38100" dist="38100" dir="2700000" algn="tl">
                    <a:srgbClr val="000000">
                      <a:alpha val="43137"/>
                    </a:srgbClr>
                  </a:outerShdw>
                </a:effectLst>
                <a:latin typeface="Angsana New" pitchFamily="18" charset="-34"/>
              </a:rPr>
              <a:t>كلية المستقبل الجامعة </a:t>
            </a:r>
          </a:p>
          <a:p>
            <a:pPr algn="ctr"/>
            <a:r>
              <a:rPr lang="ar-IQ" sz="4400" b="1" dirty="0" smtClean="0">
                <a:solidFill>
                  <a:srgbClr val="FF0000"/>
                </a:solidFill>
                <a:effectLst>
                  <a:outerShdw blurRad="38100" dist="38100" dir="2700000" algn="tl">
                    <a:srgbClr val="000000">
                      <a:alpha val="43137"/>
                    </a:srgbClr>
                  </a:outerShdw>
                </a:effectLst>
                <a:latin typeface="Angsana New" pitchFamily="18" charset="-34"/>
              </a:rPr>
              <a:t>قسم ادارة الاعمال</a:t>
            </a:r>
          </a:p>
          <a:p>
            <a:pPr algn="ctr"/>
            <a:r>
              <a:rPr lang="ar-IQ" sz="4000" b="1" dirty="0" smtClean="0">
                <a:solidFill>
                  <a:srgbClr val="FFFF00"/>
                </a:solidFill>
                <a:effectLst>
                  <a:outerShdw blurRad="38100" dist="38100" dir="2700000" algn="tl">
                    <a:srgbClr val="000000">
                      <a:alpha val="43137"/>
                    </a:srgbClr>
                  </a:outerShdw>
                </a:effectLst>
                <a:latin typeface="Angsana New" pitchFamily="18" charset="-34"/>
                <a:cs typeface="Akhbar MT" pitchFamily="2" charset="-78"/>
              </a:rPr>
              <a:t>الادارة المالية  </a:t>
            </a:r>
            <a:r>
              <a:rPr lang="en-US" sz="4000" b="1" dirty="0" smtClean="0">
                <a:solidFill>
                  <a:srgbClr val="FFFF00"/>
                </a:solidFill>
                <a:effectLst>
                  <a:outerShdw blurRad="38100" dist="38100" dir="2700000" algn="tl">
                    <a:srgbClr val="000000">
                      <a:alpha val="43137"/>
                    </a:srgbClr>
                  </a:outerShdw>
                </a:effectLst>
                <a:latin typeface="Angsana New" pitchFamily="18" charset="-34"/>
                <a:cs typeface="Akhbar MT" pitchFamily="2" charset="-78"/>
              </a:rPr>
              <a:t>Financial Management</a:t>
            </a:r>
            <a:endParaRPr lang="en-US" sz="4000" b="1" dirty="0" smtClean="0">
              <a:solidFill>
                <a:srgbClr val="FFFF00"/>
              </a:solidFill>
              <a:effectLst>
                <a:outerShdw blurRad="38100" dist="38100" dir="2700000" algn="tl">
                  <a:srgbClr val="000000">
                    <a:alpha val="43137"/>
                  </a:srgbClr>
                </a:outerShdw>
              </a:effectLst>
              <a:latin typeface="+mj-lt"/>
              <a:cs typeface="Akhbar MT" pitchFamily="2" charset="-78"/>
            </a:endParaRPr>
          </a:p>
          <a:p>
            <a:pPr algn="ctr"/>
            <a:r>
              <a:rPr lang="ar-IQ" sz="3200" b="1" dirty="0" smtClean="0">
                <a:solidFill>
                  <a:srgbClr val="0070C0"/>
                </a:solidFill>
                <a:effectLst>
                  <a:outerShdw blurRad="38100" dist="38100" dir="2700000" algn="tl">
                    <a:srgbClr val="000000">
                      <a:alpha val="43137"/>
                    </a:srgbClr>
                  </a:outerShdw>
                </a:effectLst>
                <a:latin typeface="Angsana New" pitchFamily="18" charset="-34"/>
              </a:rPr>
              <a:t>المرحلة </a:t>
            </a:r>
            <a:r>
              <a:rPr lang="ar-IQ" sz="3200" b="1" dirty="0" smtClean="0">
                <a:solidFill>
                  <a:srgbClr val="0070C0"/>
                </a:solidFill>
                <a:effectLst>
                  <a:outerShdw blurRad="38100" dist="38100" dir="2700000" algn="tl">
                    <a:srgbClr val="000000">
                      <a:alpha val="43137"/>
                    </a:srgbClr>
                  </a:outerShdw>
                </a:effectLst>
                <a:latin typeface="Angsana New" pitchFamily="18" charset="-34"/>
              </a:rPr>
              <a:t>الثالثة </a:t>
            </a:r>
            <a:r>
              <a:rPr lang="ar-IQ" sz="3200" b="1" dirty="0" smtClean="0">
                <a:solidFill>
                  <a:srgbClr val="0070C0"/>
                </a:solidFill>
                <a:effectLst>
                  <a:outerShdw blurRad="38100" dist="38100" dir="2700000" algn="tl">
                    <a:srgbClr val="000000">
                      <a:alpha val="43137"/>
                    </a:srgbClr>
                  </a:outerShdw>
                </a:effectLst>
                <a:latin typeface="Angsana New" pitchFamily="18" charset="-34"/>
              </a:rPr>
              <a:t>/ المحاضرة </a:t>
            </a:r>
            <a:r>
              <a:rPr lang="ar-IQ" sz="3200" b="1" dirty="0" smtClean="0">
                <a:solidFill>
                  <a:srgbClr val="0070C0"/>
                </a:solidFill>
                <a:effectLst>
                  <a:outerShdw blurRad="38100" dist="38100" dir="2700000" algn="tl">
                    <a:srgbClr val="000000">
                      <a:alpha val="43137"/>
                    </a:srgbClr>
                  </a:outerShdw>
                </a:effectLst>
                <a:latin typeface="Angsana New" pitchFamily="18" charset="-34"/>
              </a:rPr>
              <a:t>الاولى</a:t>
            </a:r>
            <a:endParaRPr lang="ar-IQ" sz="3200" b="1" dirty="0" smtClean="0">
              <a:solidFill>
                <a:srgbClr val="0070C0"/>
              </a:solidFill>
              <a:effectLst>
                <a:outerShdw blurRad="38100" dist="38100" dir="2700000" algn="tl">
                  <a:srgbClr val="000000">
                    <a:alpha val="43137"/>
                  </a:srgbClr>
                </a:outerShdw>
              </a:effectLst>
              <a:latin typeface="Angsana New" pitchFamily="18" charset="-34"/>
            </a:endParaRPr>
          </a:p>
          <a:p>
            <a:pPr algn="ctr"/>
            <a:r>
              <a:rPr lang="ar-IQ" sz="4400" b="1" dirty="0" smtClean="0">
                <a:solidFill>
                  <a:srgbClr val="00B050"/>
                </a:solidFill>
                <a:effectLst>
                  <a:outerShdw blurRad="38100" dist="38100" dir="2700000" algn="tl">
                    <a:srgbClr val="000000">
                      <a:alpha val="43137"/>
                    </a:srgbClr>
                  </a:outerShdw>
                </a:effectLst>
                <a:latin typeface="Andalus" pitchFamily="18" charset="-78"/>
                <a:cs typeface="Andalus" pitchFamily="18" charset="-78"/>
              </a:rPr>
              <a:t>م.د هدى هادي حسن</a:t>
            </a:r>
            <a:endParaRPr lang="ar-IQ" sz="4400" b="1" dirty="0">
              <a:solidFill>
                <a:srgbClr val="00B050"/>
              </a:solidFill>
              <a:effectLst>
                <a:outerShdw blurRad="38100" dist="38100" dir="2700000" algn="tl">
                  <a:srgbClr val="000000">
                    <a:alpha val="43137"/>
                  </a:srgbClr>
                </a:outerShdw>
              </a:effectLst>
              <a:latin typeface="Andalus" pitchFamily="18" charset="-78"/>
              <a:cs typeface="Andalus" pitchFamily="18" charset="-78"/>
            </a:endParaRPr>
          </a:p>
        </p:txBody>
      </p:sp>
      <p:pic>
        <p:nvPicPr>
          <p:cNvPr id="4" name="صورة 3" descr="E:\الابداع التنظيمي\download.jpg"/>
          <p:cNvPicPr/>
          <p:nvPr/>
        </p:nvPicPr>
        <p:blipFill>
          <a:blip r:embed="rId2">
            <a:extLst>
              <a:ext uri="{28A0092B-C50C-407E-A947-70E740481C1C}">
                <a14:useLocalDpi xmlns:a14="http://schemas.microsoft.com/office/drawing/2010/main" val="0"/>
              </a:ext>
            </a:extLst>
          </a:blip>
          <a:srcRect/>
          <a:stretch>
            <a:fillRect/>
          </a:stretch>
        </p:blipFill>
        <p:spPr bwMode="auto">
          <a:xfrm>
            <a:off x="6804248" y="239787"/>
            <a:ext cx="1447800" cy="1257300"/>
          </a:xfrm>
          <a:prstGeom prst="rect">
            <a:avLst/>
          </a:prstGeom>
          <a:noFill/>
          <a:ln>
            <a:noFill/>
          </a:ln>
        </p:spPr>
      </p:pic>
      <p:pic>
        <p:nvPicPr>
          <p:cNvPr id="6" name="Picture 2" descr="E:\الابداع التنظيمي\download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37493"/>
            <a:ext cx="1519223" cy="1359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035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pPr algn="just"/>
            <a:r>
              <a:rPr lang="ar-SA" b="1" dirty="0">
                <a:solidFill>
                  <a:srgbClr val="FF0000"/>
                </a:solidFill>
                <a:latin typeface="+mj-lt"/>
              </a:rPr>
              <a:t>مفهوم الإدارة المالية</a:t>
            </a:r>
          </a:p>
          <a:p>
            <a:pPr algn="just"/>
            <a:r>
              <a:rPr lang="ar-SA" dirty="0">
                <a:latin typeface="+mj-lt"/>
              </a:rPr>
              <a:t>الإدارة المالية هي الإدارة المسؤولة عن دراسة أفضل السبل المؤدية للحصول على رأس المال اللازم وأفضل الوسائل لاستخدام هذا التمويل بغية الوصول إلى أهم هدف للشركة  وهو تعظيم القيمة السوقية لها واستثمار رأس المال بكفاءة بشكلٍ يضمن تعظيم ثروة المساهمين ويحقق البقاء والنمو والاستمرار للمؤسسة، أي أنها فعلياً فن </a:t>
            </a:r>
            <a:r>
              <a:rPr lang="ar-SA" b="1" dirty="0">
                <a:latin typeface="+mj-lt"/>
              </a:rPr>
              <a:t>إدارة التمويل</a:t>
            </a:r>
            <a:r>
              <a:rPr lang="ar-SA" dirty="0">
                <a:latin typeface="+mj-lt"/>
              </a:rPr>
              <a:t> بكفاءة في الشركات والمؤسسات ففي كيانات التجارة و الأعمال و الهيئات الخدمية المختلفة، توجد الإدارة المالية التي تتولى الاختصاصات المتعلقة بمتابعة الحركة المالية و المحاسبية، أو ما يعرف بالميزانية </a:t>
            </a:r>
            <a:r>
              <a:rPr lang="en-US" dirty="0">
                <a:latin typeface="+mj-lt"/>
              </a:rPr>
              <a:t>Budget، </a:t>
            </a:r>
            <a:r>
              <a:rPr lang="ar-SA" dirty="0">
                <a:latin typeface="+mj-lt"/>
              </a:rPr>
              <a:t>وفق الأهداف الموضوعة مسبقاً لسياسة </a:t>
            </a:r>
            <a:r>
              <a:rPr lang="ar-SA" b="1" dirty="0">
                <a:latin typeface="+mj-lt"/>
                <a:hlinkClick r:id="rId2"/>
              </a:rPr>
              <a:t>تشغيل رأس المال</a:t>
            </a:r>
            <a:r>
              <a:rPr lang="ar-SA" dirty="0">
                <a:latin typeface="+mj-lt"/>
              </a:rPr>
              <a:t> .</a:t>
            </a:r>
          </a:p>
          <a:p>
            <a:pPr algn="just"/>
            <a:endParaRPr lang="ar-IQ" dirty="0">
              <a:latin typeface="+mj-lt"/>
            </a:endParaRPr>
          </a:p>
        </p:txBody>
      </p:sp>
    </p:spTree>
    <p:extLst>
      <p:ext uri="{BB962C8B-B14F-4D97-AF65-F5344CB8AC3E}">
        <p14:creationId xmlns:p14="http://schemas.microsoft.com/office/powerpoint/2010/main" val="3966765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مستطيل 2"/>
          <p:cNvSpPr/>
          <p:nvPr/>
        </p:nvSpPr>
        <p:spPr>
          <a:xfrm>
            <a:off x="364817" y="2060848"/>
            <a:ext cx="8424936" cy="4493538"/>
          </a:xfrm>
          <a:prstGeom prst="rect">
            <a:avLst/>
          </a:prstGeom>
        </p:spPr>
        <p:txBody>
          <a:bodyPr wrap="square">
            <a:spAutoFit/>
          </a:bodyPr>
          <a:lstStyle/>
          <a:p>
            <a:r>
              <a:rPr lang="ar-SA" sz="2600" b="1" dirty="0">
                <a:solidFill>
                  <a:srgbClr val="FF0000"/>
                </a:solidFill>
              </a:rPr>
              <a:t>وظيفة الإدارة المالية</a:t>
            </a:r>
          </a:p>
          <a:p>
            <a:r>
              <a:rPr lang="ar-SA" sz="2600" dirty="0"/>
              <a:t>تدور وظيفة الإدارة المالية حول كيفية تمويل وإدارة استثمارات الشركة بشكل يحقق أكبر عائد ممكن من تلك الاستثمارات عند أدنى مستوى محفوف بالمخاطر وبأقل حد ممكن من رأس المال. كما تعتبر المسؤولة عن إعداد </a:t>
            </a:r>
            <a:r>
              <a:rPr lang="ar-SA" sz="2600" b="1" dirty="0"/>
              <a:t>التخطيط المالي</a:t>
            </a:r>
            <a:r>
              <a:rPr lang="ar-SA" sz="2600" dirty="0"/>
              <a:t> الجيد للشركة و</a:t>
            </a:r>
            <a:r>
              <a:rPr lang="ar-SA" sz="2600" b="1" dirty="0"/>
              <a:t>الرقابة المالية</a:t>
            </a:r>
            <a:r>
              <a:rPr lang="ar-SA" sz="2600" dirty="0"/>
              <a:t> إضافة لحل المشكلات الخاصة التي لا يتكرر حدوثها كثيراً كمشاكل الاندماج بين الشركات</a:t>
            </a:r>
          </a:p>
          <a:p>
            <a:r>
              <a:rPr lang="ar-SA" sz="2600" dirty="0"/>
              <a:t>كما تتلخص وظيفة الإدارة المالية في جمع المعلومات والبيانات المالية وتسجيلها وتلخيصها ضمن التقارير الإدارية بعد أن تتم مراجعتها بشكلٍ جيد لمساعدة مجلس الإدارة على اتخاذ القرارات واتباع الإجراءات التصحيحية اللازمة في حال حصول أي انحراف عن الخطط وآليات النظام المالي الذي تلتزم به الشركة.</a:t>
            </a:r>
          </a:p>
        </p:txBody>
      </p:sp>
    </p:spTree>
    <p:extLst>
      <p:ext uri="{BB962C8B-B14F-4D97-AF65-F5344CB8AC3E}">
        <p14:creationId xmlns:p14="http://schemas.microsoft.com/office/powerpoint/2010/main" val="4124517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4" name="مستطيل 3"/>
          <p:cNvSpPr/>
          <p:nvPr/>
        </p:nvSpPr>
        <p:spPr>
          <a:xfrm>
            <a:off x="251520" y="1443841"/>
            <a:ext cx="8712968" cy="4493538"/>
          </a:xfrm>
          <a:prstGeom prst="rect">
            <a:avLst/>
          </a:prstGeom>
        </p:spPr>
        <p:txBody>
          <a:bodyPr wrap="square">
            <a:spAutoFit/>
          </a:bodyPr>
          <a:lstStyle/>
          <a:p>
            <a:r>
              <a:rPr lang="ar-SA" sz="2600" b="1" dirty="0">
                <a:solidFill>
                  <a:srgbClr val="FF0000"/>
                </a:solidFill>
              </a:rPr>
              <a:t>لإدارة المالية والإدارة المحاسبية</a:t>
            </a:r>
          </a:p>
          <a:p>
            <a:r>
              <a:rPr lang="ar-SA" sz="2600" dirty="0"/>
              <a:t>تم الربط بين الإدارتين المالية والمحاسبية من خلال العلاقة الوثيقة التي تجمع بينهما، حيث أن المحاسب هو من يرفع التقارير التي تستخدمها الإدارة المالية من أجل تنفيذ واتخاذ القرارات الملائمة، ومن جانب أخر فإن فهم وإدراك الإدارة المالية يعطي المحاسب القدرة على لفهم جميع أنواع المعلومات التي تهم الإدارة المالية، وبصفة عامة يؤهله على كيفية استخدام الإدارة المالية للمعلومات والبيانات المحاسبية التي تحصل عليها.</a:t>
            </a:r>
          </a:p>
          <a:p>
            <a:r>
              <a:rPr lang="ar-SA" sz="2600" dirty="0"/>
              <a:t>ونتيجة للتقارب بين</a:t>
            </a:r>
            <a:r>
              <a:rPr lang="ar-SA" sz="2600" b="1" dirty="0"/>
              <a:t> الإدارة المحاسبية</a:t>
            </a:r>
            <a:r>
              <a:rPr lang="ar-SA" sz="2600" dirty="0"/>
              <a:t> والمالية الذي تشهده الشركات الصغيرة والمتوسطة بشكلٍ خاص يساهم  المحاسبون في عملية اتخاذ القرارات المالية بجانب ممارستهم لدورهم التقليدي في المحاسبة داخل الشركة</a:t>
            </a:r>
          </a:p>
          <a:p>
            <a:r>
              <a:rPr lang="ar-SA" sz="2600" b="1" dirty="0"/>
              <a:t>وظائف الإدارة المالية</a:t>
            </a:r>
          </a:p>
        </p:txBody>
      </p:sp>
    </p:spTree>
    <p:extLst>
      <p:ext uri="{BB962C8B-B14F-4D97-AF65-F5344CB8AC3E}">
        <p14:creationId xmlns:p14="http://schemas.microsoft.com/office/powerpoint/2010/main" val="3877183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مستطيل 2"/>
          <p:cNvSpPr/>
          <p:nvPr/>
        </p:nvSpPr>
        <p:spPr>
          <a:xfrm>
            <a:off x="0" y="2136339"/>
            <a:ext cx="8748464" cy="2893100"/>
          </a:xfrm>
          <a:prstGeom prst="rect">
            <a:avLst/>
          </a:prstGeom>
        </p:spPr>
        <p:txBody>
          <a:bodyPr wrap="square">
            <a:spAutoFit/>
          </a:bodyPr>
          <a:lstStyle/>
          <a:p>
            <a:r>
              <a:rPr lang="ar-IQ" sz="2600" b="1" dirty="0">
                <a:solidFill>
                  <a:srgbClr val="FF0000"/>
                </a:solidFill>
              </a:rPr>
              <a:t>وظائف الادارة المالية </a:t>
            </a:r>
            <a:endParaRPr lang="ar-IQ" sz="2600" dirty="0">
              <a:solidFill>
                <a:srgbClr val="FF0000"/>
              </a:solidFill>
            </a:endParaRPr>
          </a:p>
          <a:p>
            <a:r>
              <a:rPr lang="ar-IQ" sz="2600" b="1" dirty="0">
                <a:solidFill>
                  <a:srgbClr val="00B050"/>
                </a:solidFill>
              </a:rPr>
              <a:t>أولاً: التخطيط المالي</a:t>
            </a:r>
          </a:p>
          <a:p>
            <a:r>
              <a:rPr lang="ar-IQ" sz="2600" dirty="0"/>
              <a:t>والتي تتضمن رسم استراتيجيات العمل المالية والتنفيذية وفقاً للسيولة المالية المحددة والتأكد من توافرها في الوقت المناسب لتغطية احتياجات العمل؛ قد تكون هذه الاحتياجات: توفير معدات، أو شراء مخزون استثماري، أو صرف رواتب الموظفين، أو تمويل المبيعات المؤجلة الدفع ...إلخ، وعلى المدى البعيد تكون دائماً </a:t>
            </a:r>
            <a:r>
              <a:rPr lang="ar-IQ" sz="2600" b="1" dirty="0"/>
              <a:t>السيولة المالية </a:t>
            </a:r>
            <a:r>
              <a:rPr lang="ar-IQ" sz="2600" dirty="0"/>
              <a:t>مطلوبة من أجل عمل توازنات للسعة الإنتاجية للعمل</a:t>
            </a:r>
          </a:p>
        </p:txBody>
      </p:sp>
    </p:spTree>
    <p:extLst>
      <p:ext uri="{BB962C8B-B14F-4D97-AF65-F5344CB8AC3E}">
        <p14:creationId xmlns:p14="http://schemas.microsoft.com/office/powerpoint/2010/main" val="780144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مستطيل 2"/>
          <p:cNvSpPr/>
          <p:nvPr/>
        </p:nvSpPr>
        <p:spPr>
          <a:xfrm>
            <a:off x="251520" y="2136339"/>
            <a:ext cx="8712968" cy="2893100"/>
          </a:xfrm>
          <a:prstGeom prst="rect">
            <a:avLst/>
          </a:prstGeom>
        </p:spPr>
        <p:txBody>
          <a:bodyPr wrap="square">
            <a:spAutoFit/>
          </a:bodyPr>
          <a:lstStyle/>
          <a:p>
            <a:r>
              <a:rPr lang="ar-SA" sz="2600" b="1" dirty="0">
                <a:solidFill>
                  <a:srgbClr val="00B050"/>
                </a:solidFill>
              </a:rPr>
              <a:t>ثانياً: الرقابة المالية</a:t>
            </a:r>
          </a:p>
          <a:p>
            <a:r>
              <a:rPr lang="ar-SA" sz="2600" dirty="0"/>
              <a:t>وتشمل الطرق والإجراءات التي تنفذها المؤسسة من أجل ضمان دقة وصحة البيانات المالية الخاصة بها من خلال الضوابط المحاسبية التي لا تضمن فحسب الامتثال للقوانين واللوائح، إنما صممت أيضا لمساعدة المؤسسة على التوافق مع الإجراءات القانونية؛ حيث أن المتابعة المالية تعمل على تأكيد تحقيق الأهداف الإجرائية من حيث: فاعلية تشغيل الأصول المالية، تأمين الأصول المالية، تأكيد حقوق المساهمين وفقاً لقوانين العمل</a:t>
            </a:r>
          </a:p>
        </p:txBody>
      </p:sp>
    </p:spTree>
    <p:extLst>
      <p:ext uri="{BB962C8B-B14F-4D97-AF65-F5344CB8AC3E}">
        <p14:creationId xmlns:p14="http://schemas.microsoft.com/office/powerpoint/2010/main" val="562710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مستطيل 2"/>
          <p:cNvSpPr/>
          <p:nvPr/>
        </p:nvSpPr>
        <p:spPr>
          <a:xfrm>
            <a:off x="251520" y="1582341"/>
            <a:ext cx="8712968" cy="4093428"/>
          </a:xfrm>
          <a:prstGeom prst="rect">
            <a:avLst/>
          </a:prstGeom>
        </p:spPr>
        <p:txBody>
          <a:bodyPr wrap="square">
            <a:spAutoFit/>
          </a:bodyPr>
          <a:lstStyle/>
          <a:p>
            <a:r>
              <a:rPr lang="ar-SA" sz="2600" b="1" dirty="0">
                <a:solidFill>
                  <a:srgbClr val="00B050"/>
                </a:solidFill>
              </a:rPr>
              <a:t>ثالثاً: اتخاذ القرارات المالية</a:t>
            </a:r>
          </a:p>
          <a:p>
            <a:r>
              <a:rPr lang="ar-SA" sz="2600" dirty="0"/>
              <a:t>تعد من أكثر الإجراءات الحساسة في مجال الإدارة المالية ؛ حيث ان اتخاذ القرار مالي قد يكون مصيرياً بالنسبة لمستقبل الشركة، خاصة عندما  ينطوي على أنواع من </a:t>
            </a:r>
            <a:r>
              <a:rPr lang="ar-SA" sz="2600" dirty="0" err="1"/>
              <a:t>المفاضلات</a:t>
            </a:r>
            <a:r>
              <a:rPr lang="ar-SA" sz="2600" dirty="0"/>
              <a:t> بين أولويات تعتبر كلها مهمة؛ فهناك جانب إنفاق على الاستثمار قبل جني الأرباح، كذلك هناك جوانب إنفاق على متباينات أخرى تتعلق بنظم العمل لابد من مراعاتها ...إلخ، لذلك فقد يتخذ المدير المالي قرارات يكون من أولوياتها زيادة السيولة المالية، على حساب عناصر أخرى، و يكون ذلك بعدة وسائل؛ مثلا: تأجيل توزيع الأرباح على المساهمين و استبقائها كسيولة مالية تساهم في دعم الاستثمار و التمويل، أو من خلال بيع بعض الأسهم، أو عمل قروض بنكية، أو الحصول على معاملات مؤجلة الدفع من المتعاملين ...إلخ</a:t>
            </a:r>
          </a:p>
        </p:txBody>
      </p:sp>
    </p:spTree>
    <p:extLst>
      <p:ext uri="{BB962C8B-B14F-4D97-AF65-F5344CB8AC3E}">
        <p14:creationId xmlns:p14="http://schemas.microsoft.com/office/powerpoint/2010/main" val="19457919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4607</TotalTime>
  <Words>264</Words>
  <Application>Microsoft Office PowerPoint</Application>
  <PresentationFormat>عرض على الشاشة (3:4)‏</PresentationFormat>
  <Paragraphs>22</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تدفق</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lightmoon</dc:creator>
  <cp:lastModifiedBy>DR.Ahmed Saker 2O11</cp:lastModifiedBy>
  <cp:revision>3</cp:revision>
  <dcterms:created xsi:type="dcterms:W3CDTF">2021-11-17T17:05:29Z</dcterms:created>
  <dcterms:modified xsi:type="dcterms:W3CDTF">2021-11-20T22:05:14Z</dcterms:modified>
</cp:coreProperties>
</file>