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7" r:id="rId2"/>
    <p:sldId id="258" r:id="rId3"/>
    <p:sldId id="261" r:id="rId4"/>
    <p:sldId id="262" r:id="rId5"/>
    <p:sldId id="263" r:id="rId6"/>
    <p:sldId id="265"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17" name="عنصر نائب للتذييل 16"/>
          <p:cNvSpPr>
            <a:spLocks noGrp="1"/>
          </p:cNvSpPr>
          <p:nvPr>
            <p:ph type="ftr" sz="quarter" idx="11"/>
          </p:nvPr>
        </p:nvSpPr>
        <p:spPr/>
        <p:txBody>
          <a:bodyPr/>
          <a:lstStyle/>
          <a:p>
            <a:endParaRPr lang="ar-IQ">
              <a:solidFill>
                <a:srgbClr val="DFDCB7"/>
              </a:solidFill>
            </a:endParaRPr>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61383A38-4BC5-4E25-8BA3-A3A6E3C86484}" type="slidenum">
              <a:rPr lang="ar-IQ" smtClean="0">
                <a:solidFill>
                  <a:srgbClr val="073E87"/>
                </a:solidFill>
              </a:rPr>
              <a:pPr/>
              <a:t>‹#›</a:t>
            </a:fld>
            <a:endParaRPr lang="ar-IQ">
              <a:solidFill>
                <a:srgbClr val="073E87"/>
              </a:solidFill>
            </a:endParaRPr>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5" name="عنصر نائب للتذييل 4"/>
          <p:cNvSpPr>
            <a:spLocks noGrp="1"/>
          </p:cNvSpPr>
          <p:nvPr>
            <p:ph type="ftr" sz="quarter" idx="11"/>
          </p:nvPr>
        </p:nvSpPr>
        <p:spPr/>
        <p:txBody>
          <a:bodyPr/>
          <a:lstStyle/>
          <a:p>
            <a:endParaRPr lang="ar-IQ">
              <a:solidFill>
                <a:srgbClr val="DFDCB7"/>
              </a:solidFill>
            </a:endParaRPr>
          </a:p>
        </p:txBody>
      </p:sp>
      <p:sp>
        <p:nvSpPr>
          <p:cNvPr id="6" name="عنصر نائب لرقم الشريحة 5"/>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5" name="عنصر نائب للتذييل 4"/>
          <p:cNvSpPr>
            <a:spLocks noGrp="1"/>
          </p:cNvSpPr>
          <p:nvPr>
            <p:ph type="ftr" sz="quarter" idx="11"/>
          </p:nvPr>
        </p:nvSpPr>
        <p:spPr/>
        <p:txBody>
          <a:bodyPr/>
          <a:lstStyle/>
          <a:p>
            <a:endParaRPr lang="ar-IQ">
              <a:solidFill>
                <a:srgbClr val="DFDCB7"/>
              </a:solidFill>
            </a:endParaRPr>
          </a:p>
        </p:txBody>
      </p:sp>
      <p:sp>
        <p:nvSpPr>
          <p:cNvPr id="6" name="عنصر نائب لرقم الشريحة 5"/>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5" name="عنصر نائب للتذييل 4"/>
          <p:cNvSpPr>
            <a:spLocks noGrp="1"/>
          </p:cNvSpPr>
          <p:nvPr>
            <p:ph type="ftr" sz="quarter" idx="11"/>
          </p:nvPr>
        </p:nvSpPr>
        <p:spPr/>
        <p:txBody>
          <a:bodyPr/>
          <a:lstStyle/>
          <a:p>
            <a:endParaRPr lang="ar-IQ">
              <a:solidFill>
                <a:srgbClr val="DFDCB7"/>
              </a:solidFill>
            </a:endParaRPr>
          </a:p>
        </p:txBody>
      </p:sp>
      <p:sp>
        <p:nvSpPr>
          <p:cNvPr id="6" name="عنصر نائب لرقم الشريحة 5"/>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5" name="عنصر نائب للتذييل 4"/>
          <p:cNvSpPr>
            <a:spLocks noGrp="1"/>
          </p:cNvSpPr>
          <p:nvPr>
            <p:ph type="ftr" sz="quarter" idx="11"/>
          </p:nvPr>
        </p:nvSpPr>
        <p:spPr>
          <a:xfrm>
            <a:off x="800100" y="6172200"/>
            <a:ext cx="4000500" cy="457200"/>
          </a:xfrm>
        </p:spPr>
        <p:txBody>
          <a:bodyPr/>
          <a:lstStyle/>
          <a:p>
            <a:endParaRPr lang="ar-IQ">
              <a:solidFill>
                <a:srgbClr val="DFDCB7"/>
              </a:solidFill>
            </a:endParaRPr>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6" name="عنصر نائب للتذييل 5"/>
          <p:cNvSpPr>
            <a:spLocks noGrp="1"/>
          </p:cNvSpPr>
          <p:nvPr>
            <p:ph type="ftr" sz="quarter" idx="11"/>
          </p:nvPr>
        </p:nvSpPr>
        <p:spPr/>
        <p:txBody>
          <a:bodyPr/>
          <a:lstStyle/>
          <a:p>
            <a:endParaRPr lang="ar-IQ">
              <a:solidFill>
                <a:srgbClr val="DFDCB7"/>
              </a:solidFill>
            </a:endParaRPr>
          </a:p>
        </p:txBody>
      </p:sp>
      <p:sp>
        <p:nvSpPr>
          <p:cNvPr id="7" name="عنصر نائب لرقم الشريحة 6"/>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8" name="عنصر نائب للتذييل 7"/>
          <p:cNvSpPr>
            <a:spLocks noGrp="1"/>
          </p:cNvSpPr>
          <p:nvPr>
            <p:ph type="ftr" sz="quarter" idx="11"/>
          </p:nvPr>
        </p:nvSpPr>
        <p:spPr/>
        <p:txBody>
          <a:bodyPr/>
          <a:lstStyle/>
          <a:p>
            <a:endParaRPr lang="ar-IQ">
              <a:solidFill>
                <a:srgbClr val="DFDCB7"/>
              </a:solidFill>
            </a:endParaRPr>
          </a:p>
        </p:txBody>
      </p:sp>
      <p:sp>
        <p:nvSpPr>
          <p:cNvPr id="9" name="عنصر نائب لرقم الشريحة 8"/>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4" name="عنصر نائب للتذييل 3"/>
          <p:cNvSpPr>
            <a:spLocks noGrp="1"/>
          </p:cNvSpPr>
          <p:nvPr>
            <p:ph type="ftr" sz="quarter" idx="11"/>
          </p:nvPr>
        </p:nvSpPr>
        <p:spPr/>
        <p:txBody>
          <a:bodyPr/>
          <a:lstStyle/>
          <a:p>
            <a:endParaRPr lang="ar-IQ">
              <a:solidFill>
                <a:srgbClr val="DFDCB7"/>
              </a:solidFill>
            </a:endParaRPr>
          </a:p>
        </p:txBody>
      </p:sp>
      <p:sp>
        <p:nvSpPr>
          <p:cNvPr id="5" name="عنصر نائب لرقم الشريحة 4"/>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3" name="عنصر نائب للتذييل 2"/>
          <p:cNvSpPr>
            <a:spLocks noGrp="1"/>
          </p:cNvSpPr>
          <p:nvPr>
            <p:ph type="ftr" sz="quarter" idx="11"/>
          </p:nvPr>
        </p:nvSpPr>
        <p:spPr/>
        <p:txBody>
          <a:bodyPr/>
          <a:lstStyle/>
          <a:p>
            <a:endParaRPr lang="ar-IQ">
              <a:solidFill>
                <a:srgbClr val="DFDCB7"/>
              </a:solidFill>
            </a:endParaRPr>
          </a:p>
        </p:txBody>
      </p:sp>
      <p:sp>
        <p:nvSpPr>
          <p:cNvPr id="4" name="عنصر نائب لرقم الشريحة 3"/>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6" name="عنصر نائب للتذييل 5"/>
          <p:cNvSpPr>
            <a:spLocks noGrp="1"/>
          </p:cNvSpPr>
          <p:nvPr>
            <p:ph type="ftr" sz="quarter" idx="11"/>
          </p:nvPr>
        </p:nvSpPr>
        <p:spPr/>
        <p:txBody>
          <a:bodyPr/>
          <a:lstStyle/>
          <a:p>
            <a:endParaRPr lang="ar-IQ">
              <a:solidFill>
                <a:srgbClr val="DFDCB7"/>
              </a:solidFill>
            </a:endParaRPr>
          </a:p>
        </p:txBody>
      </p:sp>
      <p:sp>
        <p:nvSpPr>
          <p:cNvPr id="7" name="عنصر نائب لرقم الشريحة 6"/>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6" name="عنصر نائب للتذييل 5"/>
          <p:cNvSpPr>
            <a:spLocks noGrp="1"/>
          </p:cNvSpPr>
          <p:nvPr>
            <p:ph type="ftr" sz="quarter" idx="11"/>
          </p:nvPr>
        </p:nvSpPr>
        <p:spPr>
          <a:xfrm>
            <a:off x="914400" y="6172200"/>
            <a:ext cx="3886200" cy="457200"/>
          </a:xfrm>
        </p:spPr>
        <p:txBody>
          <a:bodyPr/>
          <a:lstStyle/>
          <a:p>
            <a:endParaRPr lang="ar-IQ">
              <a:solidFill>
                <a:srgbClr val="DFDCB7"/>
              </a:solidFill>
            </a:endParaRPr>
          </a:p>
        </p:txBody>
      </p:sp>
      <p:sp>
        <p:nvSpPr>
          <p:cNvPr id="7" name="عنصر نائب لرقم الشريحة 6"/>
          <p:cNvSpPr>
            <a:spLocks noGrp="1"/>
          </p:cNvSpPr>
          <p:nvPr>
            <p:ph type="sldNum" sz="quarter" idx="12"/>
          </p:nvPr>
        </p:nvSpPr>
        <p:spPr>
          <a:xfrm>
            <a:off x="146304" y="6208776"/>
            <a:ext cx="457200" cy="457200"/>
          </a:xfrm>
        </p:spPr>
        <p:txBody>
          <a:bodyPr/>
          <a:lstStyle/>
          <a:p>
            <a:fld id="{61383A38-4BC5-4E25-8BA3-A3A6E3C86484}" type="slidenum">
              <a:rPr lang="ar-IQ" smtClean="0">
                <a:solidFill>
                  <a:srgbClr val="073E87"/>
                </a:solidFill>
              </a:rPr>
              <a:pPr/>
              <a:t>‹#›</a:t>
            </a:fld>
            <a:endParaRPr lang="ar-IQ">
              <a:solidFill>
                <a:srgbClr val="073E87"/>
              </a:solidFill>
            </a:endParaRPr>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F9482A9-76F2-4A04-97DF-481F3F69D10D}" type="datetimeFigureOut">
              <a:rPr lang="ar-IQ" smtClean="0">
                <a:solidFill>
                  <a:srgbClr val="775F55"/>
                </a:solidFill>
              </a:rPr>
              <a:pPr/>
              <a:t>12/04/1443</a:t>
            </a:fld>
            <a:endParaRPr lang="ar-IQ">
              <a:solidFill>
                <a:srgbClr val="775F55"/>
              </a:solidFill>
            </a:endParaRPr>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IQ">
              <a:solidFill>
                <a:srgbClr val="775F55"/>
              </a:solidFill>
            </a:endParaRPr>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6D37651-9796-4218-8ABB-8DFE578F50D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27584" y="1445940"/>
            <a:ext cx="7200800" cy="4464496"/>
          </a:xfrm>
        </p:spPr>
        <p:txBody>
          <a:bodyPr>
            <a:noAutofit/>
          </a:bodyPr>
          <a:lstStyle/>
          <a:p>
            <a:pPr algn="ctr"/>
            <a:r>
              <a:rPr lang="ar-IQ" sz="4400" b="1" dirty="0" smtClean="0">
                <a:solidFill>
                  <a:srgbClr val="FF0000"/>
                </a:solidFill>
                <a:effectLst>
                  <a:outerShdw blurRad="38100" dist="38100" dir="2700000" algn="tl">
                    <a:srgbClr val="000000">
                      <a:alpha val="43137"/>
                    </a:srgbClr>
                  </a:outerShdw>
                </a:effectLst>
                <a:latin typeface="Angsana New" pitchFamily="18" charset="-34"/>
              </a:rPr>
              <a:t>كلية المستقبل الجامعة </a:t>
            </a:r>
          </a:p>
          <a:p>
            <a:pPr algn="ctr"/>
            <a:r>
              <a:rPr lang="ar-IQ" sz="4400" b="1" dirty="0" smtClean="0">
                <a:solidFill>
                  <a:srgbClr val="FF0000"/>
                </a:solidFill>
                <a:effectLst>
                  <a:outerShdw blurRad="38100" dist="38100" dir="2700000" algn="tl">
                    <a:srgbClr val="000000">
                      <a:alpha val="43137"/>
                    </a:srgbClr>
                  </a:outerShdw>
                </a:effectLst>
                <a:latin typeface="Angsana New" pitchFamily="18" charset="-34"/>
              </a:rPr>
              <a:t>قسم ادارة الاعمال</a:t>
            </a:r>
          </a:p>
          <a:p>
            <a:pPr algn="ctr"/>
            <a:r>
              <a:rPr lang="ar-IQ" sz="4800" b="1" dirty="0" smtClean="0">
                <a:solidFill>
                  <a:srgbClr val="FFFF00"/>
                </a:solidFill>
                <a:effectLst>
                  <a:outerShdw blurRad="38100" dist="38100" dir="2700000" algn="tl">
                    <a:srgbClr val="000000">
                      <a:alpha val="43137"/>
                    </a:srgbClr>
                  </a:outerShdw>
                </a:effectLst>
                <a:latin typeface="Angsana New" pitchFamily="18" charset="-34"/>
                <a:cs typeface="Akhbar MT" pitchFamily="2" charset="-78"/>
              </a:rPr>
              <a:t>الادارة المالية  </a:t>
            </a:r>
            <a:r>
              <a:rPr lang="en-US" sz="4800" b="1" dirty="0" smtClean="0">
                <a:solidFill>
                  <a:srgbClr val="FFFF00"/>
                </a:solidFill>
                <a:effectLst>
                  <a:outerShdw blurRad="38100" dist="38100" dir="2700000" algn="tl">
                    <a:srgbClr val="000000">
                      <a:alpha val="43137"/>
                    </a:srgbClr>
                  </a:outerShdw>
                </a:effectLst>
                <a:latin typeface="Angsana New" pitchFamily="18" charset="-34"/>
                <a:cs typeface="Akhbar MT" pitchFamily="2" charset="-78"/>
              </a:rPr>
              <a:t>Financial Management</a:t>
            </a:r>
            <a:endParaRPr lang="en-US" sz="4800" b="1" dirty="0" smtClean="0">
              <a:solidFill>
                <a:srgbClr val="FFFF00"/>
              </a:solidFill>
              <a:effectLst>
                <a:outerShdw blurRad="38100" dist="38100" dir="2700000" algn="tl">
                  <a:srgbClr val="000000">
                    <a:alpha val="43137"/>
                  </a:srgbClr>
                </a:outerShdw>
              </a:effectLst>
              <a:latin typeface="+mj-lt"/>
              <a:cs typeface="Akhbar MT" pitchFamily="2" charset="-78"/>
            </a:endParaRPr>
          </a:p>
          <a:p>
            <a:pPr algn="ctr"/>
            <a:r>
              <a:rPr lang="ar-IQ" sz="2800" b="1" dirty="0" smtClean="0">
                <a:solidFill>
                  <a:srgbClr val="0070C0"/>
                </a:solidFill>
                <a:effectLst>
                  <a:outerShdw blurRad="38100" dist="38100" dir="2700000" algn="tl">
                    <a:srgbClr val="000000">
                      <a:alpha val="43137"/>
                    </a:srgbClr>
                  </a:outerShdw>
                </a:effectLst>
                <a:latin typeface="Angsana New" pitchFamily="18" charset="-34"/>
              </a:rPr>
              <a:t>المرحلة </a:t>
            </a:r>
            <a:r>
              <a:rPr lang="ar-IQ" sz="2800" b="1" dirty="0" smtClean="0">
                <a:solidFill>
                  <a:srgbClr val="0070C0"/>
                </a:solidFill>
                <a:effectLst>
                  <a:outerShdw blurRad="38100" dist="38100" dir="2700000" algn="tl">
                    <a:srgbClr val="000000">
                      <a:alpha val="43137"/>
                    </a:srgbClr>
                  </a:outerShdw>
                </a:effectLst>
                <a:latin typeface="Angsana New" pitchFamily="18" charset="-34"/>
              </a:rPr>
              <a:t>الثالثة </a:t>
            </a:r>
            <a:r>
              <a:rPr lang="ar-IQ" sz="2800" b="1" dirty="0" smtClean="0">
                <a:solidFill>
                  <a:srgbClr val="0070C0"/>
                </a:solidFill>
                <a:effectLst>
                  <a:outerShdw blurRad="38100" dist="38100" dir="2700000" algn="tl">
                    <a:srgbClr val="000000">
                      <a:alpha val="43137"/>
                    </a:srgbClr>
                  </a:outerShdw>
                </a:effectLst>
                <a:latin typeface="Angsana New" pitchFamily="18" charset="-34"/>
              </a:rPr>
              <a:t>/ المحاضرة </a:t>
            </a:r>
            <a:r>
              <a:rPr lang="ar-IQ" sz="2800" b="1" dirty="0" smtClean="0">
                <a:solidFill>
                  <a:srgbClr val="0070C0"/>
                </a:solidFill>
                <a:effectLst>
                  <a:outerShdw blurRad="38100" dist="38100" dir="2700000" algn="tl">
                    <a:srgbClr val="000000">
                      <a:alpha val="43137"/>
                    </a:srgbClr>
                  </a:outerShdw>
                </a:effectLst>
                <a:latin typeface="Angsana New" pitchFamily="18" charset="-34"/>
              </a:rPr>
              <a:t>الرابعة</a:t>
            </a:r>
            <a:endParaRPr lang="ar-IQ" sz="2800" b="1" dirty="0" smtClean="0">
              <a:solidFill>
                <a:srgbClr val="0070C0"/>
              </a:solidFill>
              <a:effectLst>
                <a:outerShdw blurRad="38100" dist="38100" dir="2700000" algn="tl">
                  <a:srgbClr val="000000">
                    <a:alpha val="43137"/>
                  </a:srgbClr>
                </a:outerShdw>
              </a:effectLst>
              <a:latin typeface="Angsana New" pitchFamily="18" charset="-34"/>
            </a:endParaRPr>
          </a:p>
          <a:p>
            <a:pPr algn="ctr"/>
            <a:r>
              <a:rPr lang="ar-IQ" sz="4400" b="1" dirty="0" smtClean="0">
                <a:solidFill>
                  <a:srgbClr val="00B050"/>
                </a:solidFill>
                <a:effectLst>
                  <a:outerShdw blurRad="38100" dist="38100" dir="2700000" algn="tl">
                    <a:srgbClr val="000000">
                      <a:alpha val="43137"/>
                    </a:srgbClr>
                  </a:outerShdw>
                </a:effectLst>
                <a:latin typeface="Andalus" pitchFamily="18" charset="-78"/>
                <a:cs typeface="Andalus" pitchFamily="18" charset="-78"/>
              </a:rPr>
              <a:t>م.د هدى هادي حسن</a:t>
            </a:r>
            <a:endParaRPr lang="ar-IQ" sz="4400" b="1" dirty="0">
              <a:solidFill>
                <a:srgbClr val="00B050"/>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2" name="عنوان 1"/>
          <p:cNvSpPr>
            <a:spLocks noGrp="1"/>
          </p:cNvSpPr>
          <p:nvPr>
            <p:ph type="ctrTitle"/>
          </p:nvPr>
        </p:nvSpPr>
        <p:spPr>
          <a:xfrm>
            <a:off x="755576" y="1483059"/>
            <a:ext cx="7772400" cy="792087"/>
          </a:xfrm>
        </p:spPr>
        <p:txBody>
          <a:bodyPr>
            <a:normAutofit/>
          </a:bodyPr>
          <a:lstStyle/>
          <a:p>
            <a:r>
              <a:rPr lang="ar-IQ" dirty="0" smtClean="0"/>
              <a:t>   </a:t>
            </a:r>
            <a:endParaRPr lang="ar-IQ" dirty="0"/>
          </a:p>
        </p:txBody>
      </p:sp>
      <p:pic>
        <p:nvPicPr>
          <p:cNvPr id="4" name="صورة 3" descr="E:\الابداع التنظيمي\download.jpg"/>
          <p:cNvPicPr/>
          <p:nvPr/>
        </p:nvPicPr>
        <p:blipFill>
          <a:blip r:embed="rId2">
            <a:extLst>
              <a:ext uri="{28A0092B-C50C-407E-A947-70E740481C1C}">
                <a14:useLocalDpi xmlns:a14="http://schemas.microsoft.com/office/drawing/2010/main" val="0"/>
              </a:ext>
            </a:extLst>
          </a:blip>
          <a:srcRect/>
          <a:stretch>
            <a:fillRect/>
          </a:stretch>
        </p:blipFill>
        <p:spPr bwMode="auto">
          <a:xfrm>
            <a:off x="6804248" y="239787"/>
            <a:ext cx="1447800" cy="1257300"/>
          </a:xfrm>
          <a:prstGeom prst="rect">
            <a:avLst/>
          </a:prstGeom>
          <a:noFill/>
          <a:ln>
            <a:noFill/>
          </a:ln>
        </p:spPr>
      </p:pic>
      <p:pic>
        <p:nvPicPr>
          <p:cNvPr id="6" name="Picture 2" descr="E:\الابداع التنظيمي\download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37493"/>
            <a:ext cx="1519223" cy="1359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035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sz="quarter" idx="1"/>
          </p:nvPr>
        </p:nvSpPr>
        <p:spPr>
          <a:xfrm>
            <a:off x="539552" y="1340768"/>
            <a:ext cx="8280920" cy="3888432"/>
          </a:xfrm>
        </p:spPr>
        <p:txBody>
          <a:bodyPr>
            <a:noAutofit/>
          </a:bodyPr>
          <a:lstStyle/>
          <a:p>
            <a:pPr lvl="7" algn="just" rtl="0"/>
            <a:r>
              <a:rPr lang="ar-IQ" sz="2400" b="1" dirty="0">
                <a:solidFill>
                  <a:srgbClr val="0070C0"/>
                </a:solidFill>
                <a:latin typeface="Arial" pitchFamily="34" charset="0"/>
                <a:cs typeface="Arial" pitchFamily="34" charset="0"/>
              </a:rPr>
              <a:t>ما هي الميزانية العمومية؟ </a:t>
            </a:r>
            <a:r>
              <a:rPr lang="ar-IQ" sz="2400" dirty="0">
                <a:latin typeface="Arial" pitchFamily="34" charset="0"/>
                <a:cs typeface="Arial" pitchFamily="34" charset="0"/>
              </a:rPr>
              <a:t>يشير تعريف الميزانية العمومية إلى أنها بيان مالي يُوضح أُصول الشركة والتزاماتها وحقوق المساهمين في وقت محدد، كما أنها توفر أساسًا لحساب معدلات العائد وتقييم هيكل رأس المال، حيث يتم استخدامه مع البيانات المالية الهامة الأُخرى، مثل: بيان الدخل وبيان التدفقات النقدية من أجل إجراء التحليل الأساسي أو حساب النسب </a:t>
            </a:r>
            <a:r>
              <a:rPr lang="ar-IQ" sz="2400" dirty="0" smtClean="0">
                <a:latin typeface="Arial" pitchFamily="34" charset="0"/>
                <a:cs typeface="Arial" pitchFamily="34" charset="0"/>
              </a:rPr>
              <a:t>المالية. وتعرض </a:t>
            </a:r>
            <a:r>
              <a:rPr lang="ar-IQ" sz="2400" dirty="0">
                <a:latin typeface="Arial" pitchFamily="34" charset="0"/>
                <a:cs typeface="Arial" pitchFamily="34" charset="0"/>
              </a:rPr>
              <a:t>الميزانية العمومية المركز المالي للشركة في نهاية تاريخ محدد، حيث تُبين المركز المالي للشركة في لحظة واحدة من الزمن، وتُمكن من رؤية ما تملكه الشركة، والديون التي يجب عليها سدادها.</a:t>
            </a:r>
            <a:r>
              <a:rPr lang="ar-IQ" sz="2400" dirty="0">
                <a:latin typeface="Arial" pitchFamily="34" charset="0"/>
                <a:cs typeface="Arial" pitchFamily="34" charset="0"/>
              </a:rPr>
              <a:t/>
            </a:r>
            <a:br>
              <a:rPr lang="ar-IQ" sz="2400" dirty="0">
                <a:latin typeface="Arial" pitchFamily="34" charset="0"/>
                <a:cs typeface="Arial" pitchFamily="34" charset="0"/>
              </a:rPr>
            </a:br>
            <a:r>
              <a:rPr lang="ar-IQ" sz="2400" dirty="0">
                <a:latin typeface="Arial" pitchFamily="34" charset="0"/>
                <a:cs typeface="Arial" pitchFamily="34" charset="0"/>
              </a:rPr>
              <a:t/>
            </a:r>
            <a:br>
              <a:rPr lang="ar-IQ" sz="2400" dirty="0">
                <a:latin typeface="Arial" pitchFamily="34" charset="0"/>
                <a:cs typeface="Arial" pitchFamily="34" charset="0"/>
              </a:rPr>
            </a:br>
            <a:r>
              <a:rPr lang="ar-IQ" sz="2400" dirty="0" smtClean="0">
                <a:latin typeface="Arial" pitchFamily="34" charset="0"/>
                <a:cs typeface="Arial" pitchFamily="34" charset="0"/>
              </a:rPr>
              <a:t> </a:t>
            </a:r>
            <a:endParaRPr lang="ar-SA" sz="2400" dirty="0">
              <a:latin typeface="Arial" pitchFamily="34" charset="0"/>
              <a:cs typeface="Arial" pitchFamily="34" charset="0"/>
            </a:endParaRPr>
          </a:p>
          <a:p>
            <a:endParaRPr lang="ar-IQ" sz="2400" dirty="0">
              <a:latin typeface="Arial" pitchFamily="34" charset="0"/>
              <a:cs typeface="Arial" pitchFamily="34" charset="0"/>
            </a:endParaRPr>
          </a:p>
        </p:txBody>
      </p:sp>
    </p:spTree>
    <p:extLst>
      <p:ext uri="{BB962C8B-B14F-4D97-AF65-F5344CB8AC3E}">
        <p14:creationId xmlns:p14="http://schemas.microsoft.com/office/powerpoint/2010/main" val="3966765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64817" y="2060848"/>
            <a:ext cx="8424936" cy="2677656"/>
          </a:xfrm>
          <a:prstGeom prst="rect">
            <a:avLst/>
          </a:prstGeom>
        </p:spPr>
        <p:txBody>
          <a:bodyPr wrap="square">
            <a:spAutoFit/>
          </a:bodyPr>
          <a:lstStyle/>
          <a:p>
            <a:r>
              <a:rPr lang="ar-IQ" sz="2400" b="1" dirty="0" smtClean="0">
                <a:solidFill>
                  <a:srgbClr val="FF0000"/>
                </a:solidFill>
                <a:latin typeface="Arial" pitchFamily="34" charset="0"/>
                <a:cs typeface="Arial" pitchFamily="34" charset="0"/>
              </a:rPr>
              <a:t> </a:t>
            </a:r>
            <a:r>
              <a:rPr lang="ar-IQ" sz="2400" b="1" dirty="0">
                <a:solidFill>
                  <a:srgbClr val="0070C0"/>
                </a:solidFill>
              </a:rPr>
              <a:t>كيف تحسب الميزانية العمومية؟ </a:t>
            </a:r>
            <a:r>
              <a:rPr lang="ar-IQ" sz="2400" dirty="0"/>
              <a:t>إن الفهم الأساسي لأساسيات استخدام البيانات المالية يُساعد على إجراء التحليل المالي للبيانات، والتي تشمل تعريف الميزانية العمومية، وبيان الدخل والتدفقات النقدية، فبالنسبة لهيكل الميزانية العمومية، فإنها تتألف من الأصول والخصوم وحقوق الملكية، حيث تُمثل الأصول أشياء ذات قيمة تمتلكها الشركة، أو ما يتم استلامه ويمكن قياسه بموضوعية</a:t>
            </a:r>
            <a:r>
              <a:rPr lang="ar-IQ" sz="2400" dirty="0" smtClean="0"/>
              <a:t>. </a:t>
            </a:r>
            <a:r>
              <a:rPr lang="ar-IQ" sz="2400" dirty="0"/>
              <a:t/>
            </a:r>
            <a:br>
              <a:rPr lang="ar-IQ" sz="2400" dirty="0"/>
            </a:br>
            <a:r>
              <a:rPr lang="ar-IQ" sz="2400" dirty="0"/>
              <a:t/>
            </a:r>
            <a:br>
              <a:rPr lang="ar-IQ" sz="2400" dirty="0"/>
            </a:br>
            <a:r>
              <a:rPr lang="ar-IQ" sz="2400" dirty="0" smtClean="0"/>
              <a:t> </a:t>
            </a:r>
            <a:endParaRPr lang="ar-SA" sz="2400" dirty="0">
              <a:latin typeface="Arial" pitchFamily="34" charset="0"/>
              <a:cs typeface="Arial" pitchFamily="34" charset="0"/>
            </a:endParaRPr>
          </a:p>
        </p:txBody>
      </p:sp>
    </p:spTree>
    <p:extLst>
      <p:ext uri="{BB962C8B-B14F-4D97-AF65-F5344CB8AC3E}">
        <p14:creationId xmlns:p14="http://schemas.microsoft.com/office/powerpoint/2010/main" val="4124517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1443841"/>
            <a:ext cx="8352928" cy="2677656"/>
          </a:xfrm>
          <a:prstGeom prst="rect">
            <a:avLst/>
          </a:prstGeom>
        </p:spPr>
        <p:txBody>
          <a:bodyPr wrap="square">
            <a:spAutoFit/>
          </a:bodyPr>
          <a:lstStyle/>
          <a:p>
            <a:r>
              <a:rPr lang="ar-IQ" sz="2400" b="1" dirty="0">
                <a:solidFill>
                  <a:srgbClr val="0070C0"/>
                </a:solidFill>
              </a:rPr>
              <a:t>ما هي أهداف الميزانية العمومية؟ </a:t>
            </a:r>
            <a:r>
              <a:rPr lang="ar-IQ" sz="2400" dirty="0"/>
              <a:t>تشمل أهداف الميزانية العمومية فهم الوضع المالي للشركة في وقت محدد، حيث تُظهر ما تملكه الشركة من أُصول وما عليها من خُصوم، وكذلك المبلغ المستثمر في الشركة وهي حقوق المُلكية، وتكون هذه المعلومات أكثر قيمة عندما يتم تجميع ميزانيات عدة فترات متتالية معًا، بحيث يمكن الاطلاع على اتجاهات الشركة في بنودٍ مختلفةٍ، ومن أهم أهداف الميزانية العمومية</a:t>
            </a:r>
            <a:r>
              <a:rPr lang="ar-IQ" sz="2400" dirty="0"/>
              <a:t/>
            </a:r>
            <a:br>
              <a:rPr lang="ar-IQ" sz="2400" dirty="0"/>
            </a:br>
            <a:r>
              <a:rPr lang="ar-IQ" sz="2400" dirty="0"/>
              <a:t/>
            </a:r>
            <a:br>
              <a:rPr lang="ar-IQ" sz="2400" dirty="0"/>
            </a:br>
            <a:r>
              <a:rPr lang="ar-IQ" sz="2400" dirty="0" smtClean="0"/>
              <a:t> </a:t>
            </a:r>
            <a:endParaRPr lang="ar-SA" sz="2400" dirty="0"/>
          </a:p>
        </p:txBody>
      </p:sp>
    </p:spTree>
    <p:extLst>
      <p:ext uri="{BB962C8B-B14F-4D97-AF65-F5344CB8AC3E}">
        <p14:creationId xmlns:p14="http://schemas.microsoft.com/office/powerpoint/2010/main" val="3877183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09577" y="1444441"/>
            <a:ext cx="8064896" cy="2677656"/>
          </a:xfrm>
          <a:prstGeom prst="rect">
            <a:avLst/>
          </a:prstGeom>
        </p:spPr>
        <p:txBody>
          <a:bodyPr wrap="square">
            <a:spAutoFit/>
          </a:bodyPr>
          <a:lstStyle/>
          <a:p>
            <a:r>
              <a:rPr lang="ar-SA" sz="2400" i="1" dirty="0" smtClean="0"/>
              <a:t>نائب ال</a:t>
            </a:r>
            <a:r>
              <a:rPr lang="ar-IQ" sz="2400" dirty="0">
                <a:solidFill>
                  <a:srgbClr val="333333"/>
                </a:solidFill>
                <a:latin typeface="DroidArabicKufi-Regular"/>
              </a:rPr>
              <a:t>فهم الوضع المالي قصير الأجل للمنظمة. مقارنة إجمالي مبلغ الدين مع إجمالي مبلغ حقوق الملكية المدرجة في الميزانية. فحص مبلغ النقد في الميزانية لمعرفة ما إذا كان هناك ما يكفي من المال لدفع الأرباح. معرفة ما إذا كان هناك أية أصول يمكن تجريدها دون الإضرار بالأعمال الأساسية. التعرف والكشف عن الوضع المالي للمؤسسة.</a:t>
            </a:r>
            <a:r>
              <a:rPr lang="ar-IQ" sz="2400" dirty="0"/>
              <a:t/>
            </a:r>
            <a:br>
              <a:rPr lang="ar-IQ" sz="2400" dirty="0"/>
            </a:br>
            <a:r>
              <a:rPr lang="ar-IQ" sz="2400" dirty="0"/>
              <a:t/>
            </a:r>
            <a:br>
              <a:rPr lang="ar-IQ" sz="2400" dirty="0"/>
            </a:br>
            <a:r>
              <a:rPr lang="ar-IQ" sz="2400" dirty="0" smtClean="0">
                <a:solidFill>
                  <a:srgbClr val="333333"/>
                </a:solidFill>
                <a:latin typeface="DroidArabicKufi-Regular"/>
              </a:rPr>
              <a:t> </a:t>
            </a:r>
            <a:endParaRPr lang="ar-SA" sz="2400" dirty="0"/>
          </a:p>
        </p:txBody>
      </p:sp>
    </p:spTree>
    <p:extLst>
      <p:ext uri="{BB962C8B-B14F-4D97-AF65-F5344CB8AC3E}">
        <p14:creationId xmlns:p14="http://schemas.microsoft.com/office/powerpoint/2010/main" val="780144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755576" y="1582341"/>
            <a:ext cx="7488832" cy="4154984"/>
          </a:xfrm>
          <a:prstGeom prst="rect">
            <a:avLst/>
          </a:prstGeom>
        </p:spPr>
        <p:txBody>
          <a:bodyPr wrap="square">
            <a:spAutoFit/>
          </a:bodyPr>
          <a:lstStyle/>
          <a:p>
            <a:r>
              <a:rPr lang="ar-SA" sz="2400" i="1" dirty="0"/>
              <a:t>المدير المالي:</a:t>
            </a:r>
            <a:endParaRPr lang="ar-SA" sz="2400" b="1" dirty="0"/>
          </a:p>
          <a:p>
            <a:r>
              <a:rPr lang="ar-SA" sz="2400" dirty="0"/>
              <a:t>يعتبر الدور الأساسي للمدير المالي هو إدارة أموال الشركة وتأمين الاحتياجات التمويلية لها والحفاظ على السيولة المالية، أي كل ما يتعلق بالأعمال المالية الخارجية</a:t>
            </a:r>
          </a:p>
          <a:p>
            <a:r>
              <a:rPr lang="ar-SA" sz="2400" dirty="0"/>
              <a:t>وبذلك يمكن تلخيص دور المدير المالي والأجهزة التابعة له القيام بالمهام التالية:</a:t>
            </a:r>
          </a:p>
          <a:p>
            <a:r>
              <a:rPr lang="ar-SA" sz="2400" dirty="0"/>
              <a:t>• إدارة النقد</a:t>
            </a:r>
          </a:p>
          <a:p>
            <a:r>
              <a:rPr lang="ar-SA" sz="2400" dirty="0"/>
              <a:t>• هو المسؤول عن تنظيم العلاقة مع الشركات المالية والبنوك</a:t>
            </a:r>
          </a:p>
          <a:p>
            <a:r>
              <a:rPr lang="ar-SA" sz="2400" dirty="0"/>
              <a:t>• تأمين التمويل اللازم للشركة</a:t>
            </a:r>
          </a:p>
          <a:p>
            <a:r>
              <a:rPr lang="ar-SA" sz="2400" dirty="0"/>
              <a:t>• إدارة ديون الشركة على الغير</a:t>
            </a:r>
          </a:p>
          <a:p>
            <a:r>
              <a:rPr lang="ar-SA" sz="2400" dirty="0"/>
              <a:t>• توزيع الربح على المشاركين</a:t>
            </a:r>
          </a:p>
        </p:txBody>
      </p:sp>
    </p:spTree>
    <p:extLst>
      <p:ext uri="{BB962C8B-B14F-4D97-AF65-F5344CB8AC3E}">
        <p14:creationId xmlns:p14="http://schemas.microsoft.com/office/powerpoint/2010/main" val="19457919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4650</TotalTime>
  <Words>375</Words>
  <Application>Microsoft Office PowerPoint</Application>
  <PresentationFormat>عرض على الشاشة (3:4)‏</PresentationFormat>
  <Paragraphs>18</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موازنة</vt:lpstr>
      <vt:lpstr>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lightmoon</dc:creator>
  <cp:lastModifiedBy>DR.Ahmed Saker 2O11</cp:lastModifiedBy>
  <cp:revision>8</cp:revision>
  <dcterms:created xsi:type="dcterms:W3CDTF">2021-11-17T17:05:29Z</dcterms:created>
  <dcterms:modified xsi:type="dcterms:W3CDTF">2021-11-20T22:48:47Z</dcterms:modified>
</cp:coreProperties>
</file>