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256" r:id="rId2"/>
    <p:sldId id="257" r:id="rId3"/>
    <p:sldId id="371" r:id="rId4"/>
    <p:sldId id="289" r:id="rId5"/>
    <p:sldId id="367" r:id="rId6"/>
    <p:sldId id="292" r:id="rId7"/>
    <p:sldId id="258" r:id="rId8"/>
    <p:sldId id="287" r:id="rId9"/>
    <p:sldId id="339" r:id="rId10"/>
    <p:sldId id="294" r:id="rId11"/>
    <p:sldId id="259" r:id="rId12"/>
    <p:sldId id="269" r:id="rId13"/>
    <p:sldId id="299" r:id="rId14"/>
    <p:sldId id="343" r:id="rId15"/>
    <p:sldId id="376" r:id="rId16"/>
    <p:sldId id="265" r:id="rId17"/>
    <p:sldId id="373" r:id="rId18"/>
    <p:sldId id="268" r:id="rId19"/>
    <p:sldId id="270" r:id="rId20"/>
    <p:sldId id="271" r:id="rId21"/>
    <p:sldId id="272" r:id="rId22"/>
    <p:sldId id="273" r:id="rId23"/>
    <p:sldId id="312" r:id="rId24"/>
    <p:sldId id="335" r:id="rId25"/>
    <p:sldId id="350" r:id="rId26"/>
    <p:sldId id="352" r:id="rId27"/>
    <p:sldId id="348" r:id="rId28"/>
    <p:sldId id="372" r:id="rId29"/>
    <p:sldId id="370" r:id="rId30"/>
    <p:sldId id="276" r:id="rId31"/>
    <p:sldId id="277" r:id="rId32"/>
    <p:sldId id="278" r:id="rId33"/>
    <p:sldId id="310" r:id="rId34"/>
    <p:sldId id="313" r:id="rId35"/>
    <p:sldId id="357" r:id="rId36"/>
    <p:sldId id="369" r:id="rId37"/>
    <p:sldId id="374" r:id="rId38"/>
    <p:sldId id="315" r:id="rId39"/>
    <p:sldId id="316" r:id="rId40"/>
    <p:sldId id="361" r:id="rId41"/>
    <p:sldId id="336" r:id="rId42"/>
    <p:sldId id="330" r:id="rId43"/>
    <p:sldId id="327" r:id="rId44"/>
    <p:sldId id="332" r:id="rId45"/>
    <p:sldId id="328" r:id="rId46"/>
    <p:sldId id="282" r:id="rId47"/>
    <p:sldId id="363" r:id="rId48"/>
    <p:sldId id="365" r:id="rId49"/>
    <p:sldId id="285" r:id="rId50"/>
    <p:sldId id="340" r:id="rId51"/>
    <p:sldId id="338" r:id="rId52"/>
    <p:sldId id="341" r:id="rId53"/>
    <p:sldId id="37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1110B-1833-4910-93C0-1F7C4E9BF53A}" type="doc">
      <dgm:prSet loTypeId="urn:microsoft.com/office/officeart/2005/8/layout/vList6" loCatId="list" qsTypeId="urn:microsoft.com/office/officeart/2005/8/quickstyle/simple1" qsCatId="simple" csTypeId="urn:microsoft.com/office/officeart/2005/8/colors/colorful2" csCatId="colorful" phldr="1"/>
      <dgm:spPr/>
    </dgm:pt>
    <dgm:pt modelId="{E05B21A3-A56A-404A-85E8-F7B5C6A6A84E}">
      <dgm:prSet phldrT="[Text]"/>
      <dgm:spPr/>
      <dgm:t>
        <a:bodyPr/>
        <a:lstStyle/>
        <a:p>
          <a:r>
            <a:rPr lang="en-US" dirty="0"/>
            <a:t>Sweet </a:t>
          </a:r>
          <a:endParaRPr lang="en-GB" dirty="0"/>
        </a:p>
      </dgm:t>
    </dgm:pt>
    <dgm:pt modelId="{225D60C5-FCF1-4179-8721-4AC9A99EFD6A}" type="parTrans" cxnId="{123E72A4-91E9-4B54-924F-9C8E77288C90}">
      <dgm:prSet/>
      <dgm:spPr/>
      <dgm:t>
        <a:bodyPr/>
        <a:lstStyle/>
        <a:p>
          <a:endParaRPr lang="en-US"/>
        </a:p>
      </dgm:t>
    </dgm:pt>
    <dgm:pt modelId="{7C6CEC11-6D19-4FEE-9D85-EBCFF477D582}" type="sibTrans" cxnId="{123E72A4-91E9-4B54-924F-9C8E77288C90}">
      <dgm:prSet/>
      <dgm:spPr/>
      <dgm:t>
        <a:bodyPr/>
        <a:lstStyle/>
        <a:p>
          <a:endParaRPr lang="en-US"/>
        </a:p>
      </dgm:t>
    </dgm:pt>
    <dgm:pt modelId="{4CD66BC6-7FE9-4314-B2C0-102FDA04A9B5}">
      <dgm:prSet phldrT="[Text]"/>
      <dgm:spPr/>
      <dgm:t>
        <a:bodyPr/>
        <a:lstStyle/>
        <a:p>
          <a:r>
            <a:rPr lang="en-US" dirty="0">
              <a:solidFill>
                <a:srgbClr val="FF0000"/>
              </a:solidFill>
            </a:rPr>
            <a:t>Viscous </a:t>
          </a:r>
          <a:endParaRPr lang="en-GB" dirty="0">
            <a:solidFill>
              <a:srgbClr val="FF0000"/>
            </a:solidFill>
          </a:endParaRPr>
        </a:p>
      </dgm:t>
    </dgm:pt>
    <dgm:pt modelId="{7330AD8F-BCA1-467F-A6F2-48407969250B}" type="parTrans" cxnId="{02FBEA10-948C-4A8C-979A-3E612322EA91}">
      <dgm:prSet/>
      <dgm:spPr/>
      <dgm:t>
        <a:bodyPr/>
        <a:lstStyle/>
        <a:p>
          <a:endParaRPr lang="en-US"/>
        </a:p>
      </dgm:t>
    </dgm:pt>
    <dgm:pt modelId="{1B85A05B-597A-4F15-9236-B2D6D4E3F7CA}" type="sibTrans" cxnId="{02FBEA10-948C-4A8C-979A-3E612322EA91}">
      <dgm:prSet/>
      <dgm:spPr/>
      <dgm:t>
        <a:bodyPr/>
        <a:lstStyle/>
        <a:p>
          <a:endParaRPr lang="en-US"/>
        </a:p>
      </dgm:t>
    </dgm:pt>
    <dgm:pt modelId="{702D2DB1-72AE-4467-A7DB-124BCB882E73}">
      <dgm:prSet phldrT="[Text]"/>
      <dgm:spPr>
        <a:solidFill>
          <a:schemeClr val="accent3">
            <a:lumMod val="60000"/>
            <a:lumOff val="40000"/>
          </a:schemeClr>
        </a:solidFill>
      </dgm:spPr>
      <dgm:t>
        <a:bodyPr/>
        <a:lstStyle/>
        <a:p>
          <a:r>
            <a:rPr lang="en-US" dirty="0"/>
            <a:t>Flavored </a:t>
          </a:r>
          <a:endParaRPr lang="en-GB" dirty="0"/>
        </a:p>
      </dgm:t>
    </dgm:pt>
    <dgm:pt modelId="{C89233B4-7DE4-4821-9DF6-241FFD9CB7C3}" type="parTrans" cxnId="{2BB48D98-8BF5-4CAB-ACC7-283475783B55}">
      <dgm:prSet/>
      <dgm:spPr/>
      <dgm:t>
        <a:bodyPr/>
        <a:lstStyle/>
        <a:p>
          <a:endParaRPr lang="en-US"/>
        </a:p>
      </dgm:t>
    </dgm:pt>
    <dgm:pt modelId="{36AB4DBF-A3B3-46B0-92AE-0CAC6C115B70}" type="sibTrans" cxnId="{2BB48D98-8BF5-4CAB-ACC7-283475783B55}">
      <dgm:prSet/>
      <dgm:spPr/>
      <dgm:t>
        <a:bodyPr/>
        <a:lstStyle/>
        <a:p>
          <a:endParaRPr lang="en-US"/>
        </a:p>
      </dgm:t>
    </dgm:pt>
    <dgm:pt modelId="{F4F9987A-0CDC-4326-97E4-1D14DF0F4C0F}">
      <dgm:prSet custT="1"/>
      <dgm:spPr/>
      <dgm:t>
        <a:bodyPr/>
        <a:lstStyle/>
        <a:p>
          <a:r>
            <a:rPr lang="en-US" sz="2000" dirty="0"/>
            <a:t>Sweet so it  mask the unpleasant taste of drugs</a:t>
          </a:r>
        </a:p>
      </dgm:t>
    </dgm:pt>
    <dgm:pt modelId="{C1D7E134-67C5-40CB-8103-49387E4935B0}" type="parTrans" cxnId="{C8E10585-9E28-4C4C-8574-C2451EB44D22}">
      <dgm:prSet/>
      <dgm:spPr/>
      <dgm:t>
        <a:bodyPr/>
        <a:lstStyle/>
        <a:p>
          <a:endParaRPr lang="en-US"/>
        </a:p>
      </dgm:t>
    </dgm:pt>
    <dgm:pt modelId="{6360E302-CEC0-4220-904B-4850C63519A8}" type="sibTrans" cxnId="{C8E10585-9E28-4C4C-8574-C2451EB44D22}">
      <dgm:prSet/>
      <dgm:spPr/>
      <dgm:t>
        <a:bodyPr/>
        <a:lstStyle/>
        <a:p>
          <a:endParaRPr lang="en-US"/>
        </a:p>
      </dgm:t>
    </dgm:pt>
    <dgm:pt modelId="{831B5BC5-9D3F-418C-8C0F-B05D366B778A}">
      <dgm:prSet custT="1"/>
      <dgm:spPr>
        <a:ln>
          <a:noFill/>
        </a:ln>
      </dgm:spPr>
      <dgm:t>
        <a:bodyPr/>
        <a:lstStyle/>
        <a:p>
          <a:r>
            <a:rPr lang="en-US" sz="2000" dirty="0"/>
            <a:t>Flavored  will also aid in taste masking </a:t>
          </a:r>
        </a:p>
      </dgm:t>
    </dgm:pt>
    <dgm:pt modelId="{EC147DCE-58C7-4904-A225-B8006393C0F4}" type="parTrans" cxnId="{3777CB35-FFC0-4127-848B-4F6A73C61FCD}">
      <dgm:prSet/>
      <dgm:spPr/>
      <dgm:t>
        <a:bodyPr/>
        <a:lstStyle/>
        <a:p>
          <a:endParaRPr lang="en-US"/>
        </a:p>
      </dgm:t>
    </dgm:pt>
    <dgm:pt modelId="{BF87C215-DD7D-4ADC-ADD4-8927461C8781}" type="sibTrans" cxnId="{3777CB35-FFC0-4127-848B-4F6A73C61FCD}">
      <dgm:prSet/>
      <dgm:spPr/>
      <dgm:t>
        <a:bodyPr/>
        <a:lstStyle/>
        <a:p>
          <a:endParaRPr lang="en-US"/>
        </a:p>
      </dgm:t>
    </dgm:pt>
    <dgm:pt modelId="{0EA917AA-2E55-4B52-A44C-13F664862CF9}">
      <dgm:prSet/>
      <dgm:spPr/>
      <dgm:t>
        <a:bodyPr/>
        <a:lstStyle/>
        <a:p>
          <a:r>
            <a:rPr lang="en-US" dirty="0"/>
            <a:t>Viscous  will ensure physical concealment of the taste due to covering of the taste buds ,also the thick viscous nature of the medicine will </a:t>
          </a:r>
          <a:r>
            <a:rPr lang="en-US" dirty="0">
              <a:solidFill>
                <a:srgbClr val="FF0000"/>
              </a:solidFill>
            </a:rPr>
            <a:t>sooth</a:t>
          </a:r>
          <a:r>
            <a:rPr lang="en-US" dirty="0"/>
            <a:t> the irritated tissue of the throat as it passes over it (especially in case of antitussive syrups) </a:t>
          </a:r>
        </a:p>
      </dgm:t>
    </dgm:pt>
    <dgm:pt modelId="{8520219E-9E12-4D83-A9DC-BE03D297634F}" type="parTrans" cxnId="{8B92D49C-3610-4B0D-B573-C09D3EFF3520}">
      <dgm:prSet/>
      <dgm:spPr/>
      <dgm:t>
        <a:bodyPr/>
        <a:lstStyle/>
        <a:p>
          <a:endParaRPr lang="en-US"/>
        </a:p>
      </dgm:t>
    </dgm:pt>
    <dgm:pt modelId="{24CAE99A-161F-454B-95C8-9E0CF71ED8BE}" type="sibTrans" cxnId="{8B92D49C-3610-4B0D-B573-C09D3EFF3520}">
      <dgm:prSet/>
      <dgm:spPr/>
      <dgm:t>
        <a:bodyPr/>
        <a:lstStyle/>
        <a:p>
          <a:endParaRPr lang="en-US"/>
        </a:p>
      </dgm:t>
    </dgm:pt>
    <dgm:pt modelId="{B1E970BB-56B6-4B55-8E8D-97C32F6B05DF}" type="pres">
      <dgm:prSet presAssocID="{AB41110B-1833-4910-93C0-1F7C4E9BF53A}" presName="Name0" presStyleCnt="0">
        <dgm:presLayoutVars>
          <dgm:dir/>
          <dgm:animLvl val="lvl"/>
          <dgm:resizeHandles/>
        </dgm:presLayoutVars>
      </dgm:prSet>
      <dgm:spPr/>
    </dgm:pt>
    <dgm:pt modelId="{C300B800-94FF-4902-86FA-912C762BCE21}" type="pres">
      <dgm:prSet presAssocID="{E05B21A3-A56A-404A-85E8-F7B5C6A6A84E}" presName="linNode" presStyleCnt="0"/>
      <dgm:spPr/>
    </dgm:pt>
    <dgm:pt modelId="{3FBDF69E-60C1-4C1E-BA59-8B9F8A4BEB47}" type="pres">
      <dgm:prSet presAssocID="{E05B21A3-A56A-404A-85E8-F7B5C6A6A84E}" presName="parentShp" presStyleLbl="node1" presStyleIdx="0" presStyleCnt="3" custScaleX="77570" custLinFactNeighborX="-1329" custLinFactNeighborY="6074">
        <dgm:presLayoutVars>
          <dgm:bulletEnabled val="1"/>
        </dgm:presLayoutVars>
      </dgm:prSet>
      <dgm:spPr/>
    </dgm:pt>
    <dgm:pt modelId="{4CD0B682-2207-41E7-BD64-1B2E22C3DB6E}" type="pres">
      <dgm:prSet presAssocID="{E05B21A3-A56A-404A-85E8-F7B5C6A6A84E}" presName="childShp" presStyleLbl="bgAccFollowNode1" presStyleIdx="0" presStyleCnt="3" custScaleX="109346">
        <dgm:presLayoutVars>
          <dgm:bulletEnabled val="1"/>
        </dgm:presLayoutVars>
      </dgm:prSet>
      <dgm:spPr/>
    </dgm:pt>
    <dgm:pt modelId="{569C52D2-20DA-4F3D-88DA-DDC7432AF4BF}" type="pres">
      <dgm:prSet presAssocID="{7C6CEC11-6D19-4FEE-9D85-EBCFF477D582}" presName="spacing" presStyleCnt="0"/>
      <dgm:spPr/>
    </dgm:pt>
    <dgm:pt modelId="{493B1DE2-C75C-48DB-ABC6-E89334690B4A}" type="pres">
      <dgm:prSet presAssocID="{4CD66BC6-7FE9-4314-B2C0-102FDA04A9B5}" presName="linNode" presStyleCnt="0"/>
      <dgm:spPr/>
    </dgm:pt>
    <dgm:pt modelId="{34F5869C-67E1-434F-B7E6-B8D8211D96B3}" type="pres">
      <dgm:prSet presAssocID="{4CD66BC6-7FE9-4314-B2C0-102FDA04A9B5}" presName="parentShp" presStyleLbl="node1" presStyleIdx="1" presStyleCnt="3" custScaleX="75435" custLinFactNeighborX="-6138" custLinFactNeighborY="89">
        <dgm:presLayoutVars>
          <dgm:bulletEnabled val="1"/>
        </dgm:presLayoutVars>
      </dgm:prSet>
      <dgm:spPr/>
    </dgm:pt>
    <dgm:pt modelId="{59B9034F-E5C1-4FF4-8C07-307C81174DCE}" type="pres">
      <dgm:prSet presAssocID="{4CD66BC6-7FE9-4314-B2C0-102FDA04A9B5}" presName="childShp" presStyleLbl="bgAccFollowNode1" presStyleIdx="1" presStyleCnt="3" custScaleX="110892" custScaleY="229747">
        <dgm:presLayoutVars>
          <dgm:bulletEnabled val="1"/>
        </dgm:presLayoutVars>
      </dgm:prSet>
      <dgm:spPr/>
    </dgm:pt>
    <dgm:pt modelId="{39E188E8-0747-4AA4-93D7-8E95A0D254C3}" type="pres">
      <dgm:prSet presAssocID="{1B85A05B-597A-4F15-9236-B2D6D4E3F7CA}" presName="spacing" presStyleCnt="0"/>
      <dgm:spPr/>
    </dgm:pt>
    <dgm:pt modelId="{3C59EE6A-F9EF-4439-B6A3-5149DF7CEF78}" type="pres">
      <dgm:prSet presAssocID="{702D2DB1-72AE-4467-A7DB-124BCB882E73}" presName="linNode" presStyleCnt="0"/>
      <dgm:spPr/>
    </dgm:pt>
    <dgm:pt modelId="{97573028-F37F-49C3-9D1A-03C9A4C69D8E}" type="pres">
      <dgm:prSet presAssocID="{702D2DB1-72AE-4467-A7DB-124BCB882E73}" presName="parentShp" presStyleLbl="node1" presStyleIdx="2" presStyleCnt="3" custScaleX="82301" custLinFactNeighborX="-12979" custLinFactNeighborY="-5895">
        <dgm:presLayoutVars>
          <dgm:bulletEnabled val="1"/>
        </dgm:presLayoutVars>
      </dgm:prSet>
      <dgm:spPr/>
    </dgm:pt>
    <dgm:pt modelId="{8E14BEC3-BDBF-4CE2-8A24-90500892DC20}" type="pres">
      <dgm:prSet presAssocID="{702D2DB1-72AE-4467-A7DB-124BCB882E73}" presName="childShp" presStyleLbl="bgAccFollowNode1" presStyleIdx="2" presStyleCnt="3" custScaleX="103540">
        <dgm:presLayoutVars>
          <dgm:bulletEnabled val="1"/>
        </dgm:presLayoutVars>
      </dgm:prSet>
      <dgm:spPr/>
    </dgm:pt>
  </dgm:ptLst>
  <dgm:cxnLst>
    <dgm:cxn modelId="{AAF66510-B768-47F5-A069-1831DD425725}" type="presOf" srcId="{4CD66BC6-7FE9-4314-B2C0-102FDA04A9B5}" destId="{34F5869C-67E1-434F-B7E6-B8D8211D96B3}" srcOrd="0" destOrd="0" presId="urn:microsoft.com/office/officeart/2005/8/layout/vList6"/>
    <dgm:cxn modelId="{02FBEA10-948C-4A8C-979A-3E612322EA91}" srcId="{AB41110B-1833-4910-93C0-1F7C4E9BF53A}" destId="{4CD66BC6-7FE9-4314-B2C0-102FDA04A9B5}" srcOrd="1" destOrd="0" parTransId="{7330AD8F-BCA1-467F-A6F2-48407969250B}" sibTransId="{1B85A05B-597A-4F15-9236-B2D6D4E3F7CA}"/>
    <dgm:cxn modelId="{3777CB35-FFC0-4127-848B-4F6A73C61FCD}" srcId="{702D2DB1-72AE-4467-A7DB-124BCB882E73}" destId="{831B5BC5-9D3F-418C-8C0F-B05D366B778A}" srcOrd="0" destOrd="0" parTransId="{EC147DCE-58C7-4904-A225-B8006393C0F4}" sibTransId="{BF87C215-DD7D-4ADC-ADD4-8927461C8781}"/>
    <dgm:cxn modelId="{00F8A448-308B-434C-8B7C-6029A09AF1D0}" type="presOf" srcId="{831B5BC5-9D3F-418C-8C0F-B05D366B778A}" destId="{8E14BEC3-BDBF-4CE2-8A24-90500892DC20}" srcOrd="0" destOrd="0" presId="urn:microsoft.com/office/officeart/2005/8/layout/vList6"/>
    <dgm:cxn modelId="{5BA71171-1944-4618-A7C2-0270061BDD30}" type="presOf" srcId="{AB41110B-1833-4910-93C0-1F7C4E9BF53A}" destId="{B1E970BB-56B6-4B55-8E8D-97C32F6B05DF}" srcOrd="0" destOrd="0" presId="urn:microsoft.com/office/officeart/2005/8/layout/vList6"/>
    <dgm:cxn modelId="{0FD8D551-31C7-44A6-A128-971B3E3FDB1A}" type="presOf" srcId="{E05B21A3-A56A-404A-85E8-F7B5C6A6A84E}" destId="{3FBDF69E-60C1-4C1E-BA59-8B9F8A4BEB47}" srcOrd="0" destOrd="0" presId="urn:microsoft.com/office/officeart/2005/8/layout/vList6"/>
    <dgm:cxn modelId="{6244D277-EB8C-432D-8497-E462E6E40CBA}" type="presOf" srcId="{0EA917AA-2E55-4B52-A44C-13F664862CF9}" destId="{59B9034F-E5C1-4FF4-8C07-307C81174DCE}" srcOrd="0" destOrd="0" presId="urn:microsoft.com/office/officeart/2005/8/layout/vList6"/>
    <dgm:cxn modelId="{C0C03780-8746-4101-98B0-EFA7F6895AD4}" type="presOf" srcId="{F4F9987A-0CDC-4326-97E4-1D14DF0F4C0F}" destId="{4CD0B682-2207-41E7-BD64-1B2E22C3DB6E}" srcOrd="0" destOrd="0" presId="urn:microsoft.com/office/officeart/2005/8/layout/vList6"/>
    <dgm:cxn modelId="{C8E10585-9E28-4C4C-8574-C2451EB44D22}" srcId="{E05B21A3-A56A-404A-85E8-F7B5C6A6A84E}" destId="{F4F9987A-0CDC-4326-97E4-1D14DF0F4C0F}" srcOrd="0" destOrd="0" parTransId="{C1D7E134-67C5-40CB-8103-49387E4935B0}" sibTransId="{6360E302-CEC0-4220-904B-4850C63519A8}"/>
    <dgm:cxn modelId="{2D67D891-888F-4273-9D8D-343EED60452F}" type="presOf" srcId="{702D2DB1-72AE-4467-A7DB-124BCB882E73}" destId="{97573028-F37F-49C3-9D1A-03C9A4C69D8E}" srcOrd="0" destOrd="0" presId="urn:microsoft.com/office/officeart/2005/8/layout/vList6"/>
    <dgm:cxn modelId="{2BB48D98-8BF5-4CAB-ACC7-283475783B55}" srcId="{AB41110B-1833-4910-93C0-1F7C4E9BF53A}" destId="{702D2DB1-72AE-4467-A7DB-124BCB882E73}" srcOrd="2" destOrd="0" parTransId="{C89233B4-7DE4-4821-9DF6-241FFD9CB7C3}" sibTransId="{36AB4DBF-A3B3-46B0-92AE-0CAC6C115B70}"/>
    <dgm:cxn modelId="{8B92D49C-3610-4B0D-B573-C09D3EFF3520}" srcId="{4CD66BC6-7FE9-4314-B2C0-102FDA04A9B5}" destId="{0EA917AA-2E55-4B52-A44C-13F664862CF9}" srcOrd="0" destOrd="0" parTransId="{8520219E-9E12-4D83-A9DC-BE03D297634F}" sibTransId="{24CAE99A-161F-454B-95C8-9E0CF71ED8BE}"/>
    <dgm:cxn modelId="{123E72A4-91E9-4B54-924F-9C8E77288C90}" srcId="{AB41110B-1833-4910-93C0-1F7C4E9BF53A}" destId="{E05B21A3-A56A-404A-85E8-F7B5C6A6A84E}" srcOrd="0" destOrd="0" parTransId="{225D60C5-FCF1-4179-8721-4AC9A99EFD6A}" sibTransId="{7C6CEC11-6D19-4FEE-9D85-EBCFF477D582}"/>
    <dgm:cxn modelId="{C0D668FB-A402-4E35-BC37-CDB8C04A78D4}" type="presParOf" srcId="{B1E970BB-56B6-4B55-8E8D-97C32F6B05DF}" destId="{C300B800-94FF-4902-86FA-912C762BCE21}" srcOrd="0" destOrd="0" presId="urn:microsoft.com/office/officeart/2005/8/layout/vList6"/>
    <dgm:cxn modelId="{D763A7D5-2AD5-4BA7-9257-11C57BA96847}" type="presParOf" srcId="{C300B800-94FF-4902-86FA-912C762BCE21}" destId="{3FBDF69E-60C1-4C1E-BA59-8B9F8A4BEB47}" srcOrd="0" destOrd="0" presId="urn:microsoft.com/office/officeart/2005/8/layout/vList6"/>
    <dgm:cxn modelId="{F7427902-E0E2-4DB4-BE81-49DCFC555F82}" type="presParOf" srcId="{C300B800-94FF-4902-86FA-912C762BCE21}" destId="{4CD0B682-2207-41E7-BD64-1B2E22C3DB6E}" srcOrd="1" destOrd="0" presId="urn:microsoft.com/office/officeart/2005/8/layout/vList6"/>
    <dgm:cxn modelId="{45EA81F3-8AC1-4EF9-82EE-F8D9738B99A9}" type="presParOf" srcId="{B1E970BB-56B6-4B55-8E8D-97C32F6B05DF}" destId="{569C52D2-20DA-4F3D-88DA-DDC7432AF4BF}" srcOrd="1" destOrd="0" presId="urn:microsoft.com/office/officeart/2005/8/layout/vList6"/>
    <dgm:cxn modelId="{182605F7-2094-4ABD-8A9D-2390861CFC26}" type="presParOf" srcId="{B1E970BB-56B6-4B55-8E8D-97C32F6B05DF}" destId="{493B1DE2-C75C-48DB-ABC6-E89334690B4A}" srcOrd="2" destOrd="0" presId="urn:microsoft.com/office/officeart/2005/8/layout/vList6"/>
    <dgm:cxn modelId="{7EF92C84-15CD-45A6-8E37-71B772FBF066}" type="presParOf" srcId="{493B1DE2-C75C-48DB-ABC6-E89334690B4A}" destId="{34F5869C-67E1-434F-B7E6-B8D8211D96B3}" srcOrd="0" destOrd="0" presId="urn:microsoft.com/office/officeart/2005/8/layout/vList6"/>
    <dgm:cxn modelId="{FBAAD778-AE7F-49E8-BBC7-42306E55D16B}" type="presParOf" srcId="{493B1DE2-C75C-48DB-ABC6-E89334690B4A}" destId="{59B9034F-E5C1-4FF4-8C07-307C81174DCE}" srcOrd="1" destOrd="0" presId="urn:microsoft.com/office/officeart/2005/8/layout/vList6"/>
    <dgm:cxn modelId="{A8F9D720-391E-45B9-BFD9-BD190592E9D4}" type="presParOf" srcId="{B1E970BB-56B6-4B55-8E8D-97C32F6B05DF}" destId="{39E188E8-0747-4AA4-93D7-8E95A0D254C3}" srcOrd="3" destOrd="0" presId="urn:microsoft.com/office/officeart/2005/8/layout/vList6"/>
    <dgm:cxn modelId="{4DEFE75F-91E6-4BE0-B8FA-76886398D804}" type="presParOf" srcId="{B1E970BB-56B6-4B55-8E8D-97C32F6B05DF}" destId="{3C59EE6A-F9EF-4439-B6A3-5149DF7CEF78}" srcOrd="4" destOrd="0" presId="urn:microsoft.com/office/officeart/2005/8/layout/vList6"/>
    <dgm:cxn modelId="{7B208AB7-E434-41C7-90BD-AAE7D25D9C09}" type="presParOf" srcId="{3C59EE6A-F9EF-4439-B6A3-5149DF7CEF78}" destId="{97573028-F37F-49C3-9D1A-03C9A4C69D8E}" srcOrd="0" destOrd="0" presId="urn:microsoft.com/office/officeart/2005/8/layout/vList6"/>
    <dgm:cxn modelId="{22BA1728-1D3E-43EF-A033-A0A4E901A731}" type="presParOf" srcId="{3C59EE6A-F9EF-4439-B6A3-5149DF7CEF78}" destId="{8E14BEC3-BDBF-4CE2-8A24-90500892DC2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DA050-3F06-466C-B6AB-8B40C9C26204}" type="doc">
      <dgm:prSet loTypeId="urn:microsoft.com/office/officeart/2005/8/layout/vList6" loCatId="process" qsTypeId="urn:microsoft.com/office/officeart/2005/8/quickstyle/simple3" qsCatId="simple" csTypeId="urn:microsoft.com/office/officeart/2005/8/colors/accent1_2" csCatId="accent1" phldr="1"/>
      <dgm:spPr/>
      <dgm:t>
        <a:bodyPr/>
        <a:lstStyle/>
        <a:p>
          <a:endParaRPr lang="en-GB"/>
        </a:p>
      </dgm:t>
    </dgm:pt>
    <dgm:pt modelId="{30133F2C-9818-49C0-9055-7E920CA08595}">
      <dgm:prSet phldrT="[Text]"/>
      <dgm:spPr/>
      <dgm:t>
        <a:bodyPr/>
        <a:lstStyle/>
        <a:p>
          <a:r>
            <a:rPr lang="en-US" dirty="0"/>
            <a:t>medicated</a:t>
          </a:r>
          <a:endParaRPr lang="en-GB" dirty="0"/>
        </a:p>
      </dgm:t>
    </dgm:pt>
    <dgm:pt modelId="{EF322334-2250-4ABC-98F7-0735D7A30857}" type="parTrans" cxnId="{BB823BF3-D0EA-4B72-9C6B-4BEFD53198EB}">
      <dgm:prSet/>
      <dgm:spPr/>
      <dgm:t>
        <a:bodyPr/>
        <a:lstStyle/>
        <a:p>
          <a:endParaRPr lang="en-GB"/>
        </a:p>
      </dgm:t>
    </dgm:pt>
    <dgm:pt modelId="{06B459A1-DDAF-4BDB-BB13-B8D7CD869879}" type="sibTrans" cxnId="{BB823BF3-D0EA-4B72-9C6B-4BEFD53198EB}">
      <dgm:prSet/>
      <dgm:spPr/>
      <dgm:t>
        <a:bodyPr/>
        <a:lstStyle/>
        <a:p>
          <a:endParaRPr lang="en-GB"/>
        </a:p>
      </dgm:t>
    </dgm:pt>
    <dgm:pt modelId="{C4585652-E267-4EC6-A650-40773006959B}">
      <dgm:prSet phldrT="[Text]"/>
      <dgm:spPr/>
      <dgm:t>
        <a:bodyPr/>
        <a:lstStyle/>
        <a:p>
          <a:r>
            <a:rPr lang="en-US" dirty="0"/>
            <a:t>Antihistamine</a:t>
          </a:r>
          <a:endParaRPr lang="en-GB" dirty="0"/>
        </a:p>
      </dgm:t>
    </dgm:pt>
    <dgm:pt modelId="{EB430459-19D3-4A44-9FCB-881206346AF5}" type="parTrans" cxnId="{349D2246-9943-47A4-955D-EDE8E106972C}">
      <dgm:prSet/>
      <dgm:spPr/>
      <dgm:t>
        <a:bodyPr/>
        <a:lstStyle/>
        <a:p>
          <a:endParaRPr lang="en-GB"/>
        </a:p>
      </dgm:t>
    </dgm:pt>
    <dgm:pt modelId="{394ECAE1-30B0-492B-90AA-11680B9F78A7}" type="sibTrans" cxnId="{349D2246-9943-47A4-955D-EDE8E106972C}">
      <dgm:prSet/>
      <dgm:spPr/>
      <dgm:t>
        <a:bodyPr/>
        <a:lstStyle/>
        <a:p>
          <a:endParaRPr lang="en-GB"/>
        </a:p>
      </dgm:t>
    </dgm:pt>
    <dgm:pt modelId="{786B3847-FD23-419F-B305-A68CC513D03B}">
      <dgm:prSet phldrT="[Text]"/>
      <dgm:spPr/>
      <dgm:t>
        <a:bodyPr/>
        <a:lstStyle/>
        <a:p>
          <a:r>
            <a:rPr lang="en-US" dirty="0"/>
            <a:t>Vitamins </a:t>
          </a:r>
          <a:endParaRPr lang="en-GB" dirty="0"/>
        </a:p>
      </dgm:t>
    </dgm:pt>
    <dgm:pt modelId="{808CE2CB-7F70-4C4B-970D-85B53DC344F7}" type="parTrans" cxnId="{27A09857-15CE-43FA-80E6-71389782BDDB}">
      <dgm:prSet/>
      <dgm:spPr/>
      <dgm:t>
        <a:bodyPr/>
        <a:lstStyle/>
        <a:p>
          <a:endParaRPr lang="en-GB"/>
        </a:p>
      </dgm:t>
    </dgm:pt>
    <dgm:pt modelId="{9C53B4F8-9214-4B9F-ABDB-FD61EEEC0C49}" type="sibTrans" cxnId="{27A09857-15CE-43FA-80E6-71389782BDDB}">
      <dgm:prSet/>
      <dgm:spPr/>
      <dgm:t>
        <a:bodyPr/>
        <a:lstStyle/>
        <a:p>
          <a:endParaRPr lang="en-GB"/>
        </a:p>
      </dgm:t>
    </dgm:pt>
    <dgm:pt modelId="{FF22FF92-717F-470E-AC2A-5434F3B54750}">
      <dgm:prSet phldrT="[Text]"/>
      <dgm:spPr/>
      <dgm:t>
        <a:bodyPr/>
        <a:lstStyle/>
        <a:p>
          <a:r>
            <a:rPr lang="en-US" dirty="0"/>
            <a:t>Flavored (non medicated)</a:t>
          </a:r>
          <a:endParaRPr lang="en-GB" dirty="0"/>
        </a:p>
      </dgm:t>
    </dgm:pt>
    <dgm:pt modelId="{5B73DF0A-62BE-40CF-B14B-2C0469923E22}" type="parTrans" cxnId="{65D326E7-B88A-4DAC-B934-91727628B2F6}">
      <dgm:prSet/>
      <dgm:spPr/>
      <dgm:t>
        <a:bodyPr/>
        <a:lstStyle/>
        <a:p>
          <a:endParaRPr lang="en-GB"/>
        </a:p>
      </dgm:t>
    </dgm:pt>
    <dgm:pt modelId="{61CE9EE9-A62A-45D8-9E10-621A82D2B17A}" type="sibTrans" cxnId="{65D326E7-B88A-4DAC-B934-91727628B2F6}">
      <dgm:prSet/>
      <dgm:spPr/>
      <dgm:t>
        <a:bodyPr/>
        <a:lstStyle/>
        <a:p>
          <a:endParaRPr lang="en-GB"/>
        </a:p>
      </dgm:t>
    </dgm:pt>
    <dgm:pt modelId="{3E60BA34-439E-43FD-8BB8-CA16259163D5}">
      <dgm:prSet phldrT="[Text]"/>
      <dgm:spPr/>
      <dgm:t>
        <a:bodyPr/>
        <a:lstStyle/>
        <a:p>
          <a:r>
            <a:rPr lang="en-US" dirty="0"/>
            <a:t>Pleasant tasting </a:t>
          </a:r>
          <a:r>
            <a:rPr lang="en-US" dirty="0">
              <a:solidFill>
                <a:srgbClr val="FF0000"/>
              </a:solidFill>
            </a:rPr>
            <a:t>vehicle</a:t>
          </a:r>
          <a:r>
            <a:rPr lang="en-US" dirty="0"/>
            <a:t> for drugs not available as solution</a:t>
          </a:r>
          <a:endParaRPr lang="en-GB" dirty="0"/>
        </a:p>
      </dgm:t>
    </dgm:pt>
    <dgm:pt modelId="{99E51C82-967C-41CF-807F-FD2F350FA4B2}" type="parTrans" cxnId="{5C94D4FF-C2CF-4664-9B56-891CE6050442}">
      <dgm:prSet/>
      <dgm:spPr/>
      <dgm:t>
        <a:bodyPr/>
        <a:lstStyle/>
        <a:p>
          <a:endParaRPr lang="en-GB"/>
        </a:p>
      </dgm:t>
    </dgm:pt>
    <dgm:pt modelId="{8E7F3FBA-F1C0-47D7-B05B-B18B9BFD8B06}" type="sibTrans" cxnId="{5C94D4FF-C2CF-4664-9B56-891CE6050442}">
      <dgm:prSet/>
      <dgm:spPr/>
      <dgm:t>
        <a:bodyPr/>
        <a:lstStyle/>
        <a:p>
          <a:endParaRPr lang="en-GB"/>
        </a:p>
      </dgm:t>
    </dgm:pt>
    <dgm:pt modelId="{434363FA-ECE5-4B69-A0AF-3BC5B4A3C890}">
      <dgm:prSet phldrT="[Text]"/>
      <dgm:spPr/>
      <dgm:t>
        <a:bodyPr/>
        <a:lstStyle/>
        <a:p>
          <a:r>
            <a:rPr lang="en-US" dirty="0"/>
            <a:t>Used in extemporaneous compounding</a:t>
          </a:r>
          <a:endParaRPr lang="en-GB" dirty="0"/>
        </a:p>
      </dgm:t>
    </dgm:pt>
    <dgm:pt modelId="{1F0F5E52-2601-4F1F-A26C-CDC1FF9C5D51}" type="parTrans" cxnId="{82F04382-BB32-4610-BFBF-0250F4578DE9}">
      <dgm:prSet/>
      <dgm:spPr/>
      <dgm:t>
        <a:bodyPr/>
        <a:lstStyle/>
        <a:p>
          <a:endParaRPr lang="en-GB"/>
        </a:p>
      </dgm:t>
    </dgm:pt>
    <dgm:pt modelId="{A907BE80-4E95-4041-BF9C-34546B8C57DC}" type="sibTrans" cxnId="{82F04382-BB32-4610-BFBF-0250F4578DE9}">
      <dgm:prSet/>
      <dgm:spPr/>
      <dgm:t>
        <a:bodyPr/>
        <a:lstStyle/>
        <a:p>
          <a:endParaRPr lang="en-GB"/>
        </a:p>
      </dgm:t>
    </dgm:pt>
    <dgm:pt modelId="{46A04EEC-E2DB-4946-948D-7B5C02C1B4FB}">
      <dgm:prSet phldrT="[Text]"/>
      <dgm:spPr/>
      <dgm:t>
        <a:bodyPr/>
        <a:lstStyle/>
        <a:p>
          <a:r>
            <a:rPr lang="en-US" dirty="0"/>
            <a:t>Antitussives</a:t>
          </a:r>
          <a:endParaRPr lang="en-GB" dirty="0"/>
        </a:p>
      </dgm:t>
    </dgm:pt>
    <dgm:pt modelId="{6737689A-9D38-4C2F-AC85-A41DA6012323}" type="parTrans" cxnId="{E55CAF21-3FDF-420B-9792-94244F6C017D}">
      <dgm:prSet/>
      <dgm:spPr/>
      <dgm:t>
        <a:bodyPr/>
        <a:lstStyle/>
        <a:p>
          <a:endParaRPr lang="en-US"/>
        </a:p>
      </dgm:t>
    </dgm:pt>
    <dgm:pt modelId="{C45E38D2-0EE8-4274-82ED-B3D781647139}" type="sibTrans" cxnId="{E55CAF21-3FDF-420B-9792-94244F6C017D}">
      <dgm:prSet/>
      <dgm:spPr/>
      <dgm:t>
        <a:bodyPr/>
        <a:lstStyle/>
        <a:p>
          <a:endParaRPr lang="en-US"/>
        </a:p>
      </dgm:t>
    </dgm:pt>
    <dgm:pt modelId="{D1CAC09D-0609-4A40-8A29-16BC2E3B20D5}">
      <dgm:prSet phldrT="[Text]"/>
      <dgm:spPr/>
      <dgm:t>
        <a:bodyPr/>
        <a:lstStyle/>
        <a:p>
          <a:r>
            <a:rPr lang="en-US" dirty="0"/>
            <a:t>Sedatives </a:t>
          </a:r>
          <a:endParaRPr lang="en-GB" dirty="0"/>
        </a:p>
      </dgm:t>
    </dgm:pt>
    <dgm:pt modelId="{F434C250-DF40-4DFE-B868-2A56C526763D}" type="parTrans" cxnId="{FF2F80AC-2EEF-47B2-8F89-0C28062ECF21}">
      <dgm:prSet/>
      <dgm:spPr/>
      <dgm:t>
        <a:bodyPr/>
        <a:lstStyle/>
        <a:p>
          <a:endParaRPr lang="en-US"/>
        </a:p>
      </dgm:t>
    </dgm:pt>
    <dgm:pt modelId="{573FEFCB-99BF-4104-B20C-17F6A3AA0D67}" type="sibTrans" cxnId="{FF2F80AC-2EEF-47B2-8F89-0C28062ECF21}">
      <dgm:prSet/>
      <dgm:spPr/>
      <dgm:t>
        <a:bodyPr/>
        <a:lstStyle/>
        <a:p>
          <a:endParaRPr lang="en-US"/>
        </a:p>
      </dgm:t>
    </dgm:pt>
    <dgm:pt modelId="{855F9CF9-7989-4039-86AD-57C175CB1539}">
      <dgm:prSet phldrT="[Text]"/>
      <dgm:spPr/>
      <dgm:t>
        <a:bodyPr/>
        <a:lstStyle/>
        <a:p>
          <a:r>
            <a:rPr lang="en-US" dirty="0"/>
            <a:t>For children and elderly who have difficulty swallowing tablet or capsule</a:t>
          </a:r>
          <a:endParaRPr lang="en-GB" dirty="0"/>
        </a:p>
      </dgm:t>
    </dgm:pt>
    <dgm:pt modelId="{343E0C8C-99CB-4827-B04E-064EC362052E}" type="parTrans" cxnId="{BF9C4ABC-1B82-4FF6-932E-9FF8DCCFD952}">
      <dgm:prSet/>
      <dgm:spPr/>
      <dgm:t>
        <a:bodyPr/>
        <a:lstStyle/>
        <a:p>
          <a:endParaRPr lang="en-US"/>
        </a:p>
      </dgm:t>
    </dgm:pt>
    <dgm:pt modelId="{C284D908-6BB1-468C-8174-791993568D46}" type="sibTrans" cxnId="{BF9C4ABC-1B82-4FF6-932E-9FF8DCCFD952}">
      <dgm:prSet/>
      <dgm:spPr/>
      <dgm:t>
        <a:bodyPr/>
        <a:lstStyle/>
        <a:p>
          <a:endParaRPr lang="en-US"/>
        </a:p>
      </dgm:t>
    </dgm:pt>
    <dgm:pt modelId="{4BA06662-C405-419B-AE3E-773EBB9C4140}" type="pres">
      <dgm:prSet presAssocID="{6C2DA050-3F06-466C-B6AB-8B40C9C26204}" presName="Name0" presStyleCnt="0">
        <dgm:presLayoutVars>
          <dgm:dir/>
          <dgm:animLvl val="lvl"/>
          <dgm:resizeHandles/>
        </dgm:presLayoutVars>
      </dgm:prSet>
      <dgm:spPr/>
    </dgm:pt>
    <dgm:pt modelId="{8C2FDD1C-726D-4C06-8703-2EDE1CB582D0}" type="pres">
      <dgm:prSet presAssocID="{30133F2C-9818-49C0-9055-7E920CA08595}" presName="linNode" presStyleCnt="0"/>
      <dgm:spPr/>
    </dgm:pt>
    <dgm:pt modelId="{707D61E0-2997-4634-ACEE-B14DAC893461}" type="pres">
      <dgm:prSet presAssocID="{30133F2C-9818-49C0-9055-7E920CA08595}" presName="parentShp" presStyleLbl="node1" presStyleIdx="0" presStyleCnt="2">
        <dgm:presLayoutVars>
          <dgm:bulletEnabled val="1"/>
        </dgm:presLayoutVars>
      </dgm:prSet>
      <dgm:spPr/>
    </dgm:pt>
    <dgm:pt modelId="{2934BF09-7F38-4C37-8A82-52637FE6F60F}" type="pres">
      <dgm:prSet presAssocID="{30133F2C-9818-49C0-9055-7E920CA08595}" presName="childShp" presStyleLbl="bgAccFollowNode1" presStyleIdx="0" presStyleCnt="2" custScaleY="113188">
        <dgm:presLayoutVars>
          <dgm:bulletEnabled val="1"/>
        </dgm:presLayoutVars>
      </dgm:prSet>
      <dgm:spPr/>
    </dgm:pt>
    <dgm:pt modelId="{09424E5E-9066-48FB-B7FF-CD1FB32DF2BB}" type="pres">
      <dgm:prSet presAssocID="{06B459A1-DDAF-4BDB-BB13-B8D7CD869879}" presName="spacing" presStyleCnt="0"/>
      <dgm:spPr/>
    </dgm:pt>
    <dgm:pt modelId="{05A2F096-D3A6-4312-B964-28E947B6A424}" type="pres">
      <dgm:prSet presAssocID="{FF22FF92-717F-470E-AC2A-5434F3B54750}" presName="linNode" presStyleCnt="0"/>
      <dgm:spPr/>
    </dgm:pt>
    <dgm:pt modelId="{9BFB75EA-9C1E-4B8A-B1D8-22D1DB640A7B}" type="pres">
      <dgm:prSet presAssocID="{FF22FF92-717F-470E-AC2A-5434F3B54750}" presName="parentShp" presStyleLbl="node1" presStyleIdx="1" presStyleCnt="2">
        <dgm:presLayoutVars>
          <dgm:bulletEnabled val="1"/>
        </dgm:presLayoutVars>
      </dgm:prSet>
      <dgm:spPr/>
    </dgm:pt>
    <dgm:pt modelId="{023FB6B2-8E06-406A-8C08-1FDA9262CA01}" type="pres">
      <dgm:prSet presAssocID="{FF22FF92-717F-470E-AC2A-5434F3B54750}" presName="childShp" presStyleLbl="bgAccFollowNode1" presStyleIdx="1" presStyleCnt="2" custScaleX="106972" custScaleY="137124">
        <dgm:presLayoutVars>
          <dgm:bulletEnabled val="1"/>
        </dgm:presLayoutVars>
      </dgm:prSet>
      <dgm:spPr/>
    </dgm:pt>
  </dgm:ptLst>
  <dgm:cxnLst>
    <dgm:cxn modelId="{E55CAF21-3FDF-420B-9792-94244F6C017D}" srcId="{30133F2C-9818-49C0-9055-7E920CA08595}" destId="{46A04EEC-E2DB-4946-948D-7B5C02C1B4FB}" srcOrd="1" destOrd="0" parTransId="{6737689A-9D38-4C2F-AC85-A41DA6012323}" sibTransId="{C45E38D2-0EE8-4274-82ED-B3D781647139}"/>
    <dgm:cxn modelId="{BC6AAB22-FE01-4701-B171-2749CEDD6C0E}" type="presOf" srcId="{C4585652-E267-4EC6-A650-40773006959B}" destId="{2934BF09-7F38-4C37-8A82-52637FE6F60F}" srcOrd="0" destOrd="0" presId="urn:microsoft.com/office/officeart/2005/8/layout/vList6"/>
    <dgm:cxn modelId="{8258912D-4D4C-4B72-8A89-7C653364003D}" type="presOf" srcId="{3E60BA34-439E-43FD-8BB8-CA16259163D5}" destId="{023FB6B2-8E06-406A-8C08-1FDA9262CA01}" srcOrd="0" destOrd="0" presId="urn:microsoft.com/office/officeart/2005/8/layout/vList6"/>
    <dgm:cxn modelId="{F833373E-6B1D-476D-A060-2397ADFADCD4}" type="presOf" srcId="{855F9CF9-7989-4039-86AD-57C175CB1539}" destId="{023FB6B2-8E06-406A-8C08-1FDA9262CA01}" srcOrd="0" destOrd="2" presId="urn:microsoft.com/office/officeart/2005/8/layout/vList6"/>
    <dgm:cxn modelId="{41DFC961-C1E7-448A-B424-0AEC778BB471}" type="presOf" srcId="{786B3847-FD23-419F-B305-A68CC513D03B}" destId="{2934BF09-7F38-4C37-8A82-52637FE6F60F}" srcOrd="0" destOrd="3" presId="urn:microsoft.com/office/officeart/2005/8/layout/vList6"/>
    <dgm:cxn modelId="{EEEF9064-8CEC-4075-8916-6A04A1490449}" type="presOf" srcId="{6C2DA050-3F06-466C-B6AB-8B40C9C26204}" destId="{4BA06662-C405-419B-AE3E-773EBB9C4140}" srcOrd="0" destOrd="0" presId="urn:microsoft.com/office/officeart/2005/8/layout/vList6"/>
    <dgm:cxn modelId="{349D2246-9943-47A4-955D-EDE8E106972C}" srcId="{30133F2C-9818-49C0-9055-7E920CA08595}" destId="{C4585652-E267-4EC6-A650-40773006959B}" srcOrd="0" destOrd="0" parTransId="{EB430459-19D3-4A44-9FCB-881206346AF5}" sibTransId="{394ECAE1-30B0-492B-90AA-11680B9F78A7}"/>
    <dgm:cxn modelId="{27A09857-15CE-43FA-80E6-71389782BDDB}" srcId="{30133F2C-9818-49C0-9055-7E920CA08595}" destId="{786B3847-FD23-419F-B305-A68CC513D03B}" srcOrd="3" destOrd="0" parTransId="{808CE2CB-7F70-4C4B-970D-85B53DC344F7}" sibTransId="{9C53B4F8-9214-4B9F-ABDB-FD61EEEC0C49}"/>
    <dgm:cxn modelId="{BE933358-7952-4478-A816-C0189B34B13B}" type="presOf" srcId="{30133F2C-9818-49C0-9055-7E920CA08595}" destId="{707D61E0-2997-4634-ACEE-B14DAC893461}" srcOrd="0" destOrd="0" presId="urn:microsoft.com/office/officeart/2005/8/layout/vList6"/>
    <dgm:cxn modelId="{82F04382-BB32-4610-BFBF-0250F4578DE9}" srcId="{FF22FF92-717F-470E-AC2A-5434F3B54750}" destId="{434363FA-ECE5-4B69-A0AF-3BC5B4A3C890}" srcOrd="1" destOrd="0" parTransId="{1F0F5E52-2601-4F1F-A26C-CDC1FF9C5D51}" sibTransId="{A907BE80-4E95-4041-BF9C-34546B8C57DC}"/>
    <dgm:cxn modelId="{0E96BB8A-167B-47E0-9BC8-5B0E53C3E540}" type="presOf" srcId="{46A04EEC-E2DB-4946-948D-7B5C02C1B4FB}" destId="{2934BF09-7F38-4C37-8A82-52637FE6F60F}" srcOrd="0" destOrd="1" presId="urn:microsoft.com/office/officeart/2005/8/layout/vList6"/>
    <dgm:cxn modelId="{BC6D4492-82F6-4FE3-B8ED-4615353382F8}" type="presOf" srcId="{434363FA-ECE5-4B69-A0AF-3BC5B4A3C890}" destId="{023FB6B2-8E06-406A-8C08-1FDA9262CA01}" srcOrd="0" destOrd="1" presId="urn:microsoft.com/office/officeart/2005/8/layout/vList6"/>
    <dgm:cxn modelId="{FF2F80AC-2EEF-47B2-8F89-0C28062ECF21}" srcId="{30133F2C-9818-49C0-9055-7E920CA08595}" destId="{D1CAC09D-0609-4A40-8A29-16BC2E3B20D5}" srcOrd="2" destOrd="0" parTransId="{F434C250-DF40-4DFE-B868-2A56C526763D}" sibTransId="{573FEFCB-99BF-4104-B20C-17F6A3AA0D67}"/>
    <dgm:cxn modelId="{BF9C4ABC-1B82-4FF6-932E-9FF8DCCFD952}" srcId="{FF22FF92-717F-470E-AC2A-5434F3B54750}" destId="{855F9CF9-7989-4039-86AD-57C175CB1539}" srcOrd="2" destOrd="0" parTransId="{343E0C8C-99CB-4827-B04E-064EC362052E}" sibTransId="{C284D908-6BB1-468C-8174-791993568D46}"/>
    <dgm:cxn modelId="{D51D61C0-3204-4246-B704-374C69113D6E}" type="presOf" srcId="{D1CAC09D-0609-4A40-8A29-16BC2E3B20D5}" destId="{2934BF09-7F38-4C37-8A82-52637FE6F60F}" srcOrd="0" destOrd="2" presId="urn:microsoft.com/office/officeart/2005/8/layout/vList6"/>
    <dgm:cxn modelId="{4F8F71D4-5192-4975-ABF6-DC74749ABDEC}" type="presOf" srcId="{FF22FF92-717F-470E-AC2A-5434F3B54750}" destId="{9BFB75EA-9C1E-4B8A-B1D8-22D1DB640A7B}" srcOrd="0" destOrd="0" presId="urn:microsoft.com/office/officeart/2005/8/layout/vList6"/>
    <dgm:cxn modelId="{65D326E7-B88A-4DAC-B934-91727628B2F6}" srcId="{6C2DA050-3F06-466C-B6AB-8B40C9C26204}" destId="{FF22FF92-717F-470E-AC2A-5434F3B54750}" srcOrd="1" destOrd="0" parTransId="{5B73DF0A-62BE-40CF-B14B-2C0469923E22}" sibTransId="{61CE9EE9-A62A-45D8-9E10-621A82D2B17A}"/>
    <dgm:cxn modelId="{BB823BF3-D0EA-4B72-9C6B-4BEFD53198EB}" srcId="{6C2DA050-3F06-466C-B6AB-8B40C9C26204}" destId="{30133F2C-9818-49C0-9055-7E920CA08595}" srcOrd="0" destOrd="0" parTransId="{EF322334-2250-4ABC-98F7-0735D7A30857}" sibTransId="{06B459A1-DDAF-4BDB-BB13-B8D7CD869879}"/>
    <dgm:cxn modelId="{5C94D4FF-C2CF-4664-9B56-891CE6050442}" srcId="{FF22FF92-717F-470E-AC2A-5434F3B54750}" destId="{3E60BA34-439E-43FD-8BB8-CA16259163D5}" srcOrd="0" destOrd="0" parTransId="{99E51C82-967C-41CF-807F-FD2F350FA4B2}" sibTransId="{8E7F3FBA-F1C0-47D7-B05B-B18B9BFD8B06}"/>
    <dgm:cxn modelId="{AE866E9C-6591-4F5C-B5C9-CE9FBD6E05FA}" type="presParOf" srcId="{4BA06662-C405-419B-AE3E-773EBB9C4140}" destId="{8C2FDD1C-726D-4C06-8703-2EDE1CB582D0}" srcOrd="0" destOrd="0" presId="urn:microsoft.com/office/officeart/2005/8/layout/vList6"/>
    <dgm:cxn modelId="{4A18B765-87F2-451E-85E4-2F1CF2C14686}" type="presParOf" srcId="{8C2FDD1C-726D-4C06-8703-2EDE1CB582D0}" destId="{707D61E0-2997-4634-ACEE-B14DAC893461}" srcOrd="0" destOrd="0" presId="urn:microsoft.com/office/officeart/2005/8/layout/vList6"/>
    <dgm:cxn modelId="{B8EC9580-619D-4772-BEAA-757844525369}" type="presParOf" srcId="{8C2FDD1C-726D-4C06-8703-2EDE1CB582D0}" destId="{2934BF09-7F38-4C37-8A82-52637FE6F60F}" srcOrd="1" destOrd="0" presId="urn:microsoft.com/office/officeart/2005/8/layout/vList6"/>
    <dgm:cxn modelId="{C77F7F6E-9802-41A2-A88E-D1AF51D2D75B}" type="presParOf" srcId="{4BA06662-C405-419B-AE3E-773EBB9C4140}" destId="{09424E5E-9066-48FB-B7FF-CD1FB32DF2BB}" srcOrd="1" destOrd="0" presId="urn:microsoft.com/office/officeart/2005/8/layout/vList6"/>
    <dgm:cxn modelId="{2DD8A26E-A2CB-4F61-89DD-14013823F8D8}" type="presParOf" srcId="{4BA06662-C405-419B-AE3E-773EBB9C4140}" destId="{05A2F096-D3A6-4312-B964-28E947B6A424}" srcOrd="2" destOrd="0" presId="urn:microsoft.com/office/officeart/2005/8/layout/vList6"/>
    <dgm:cxn modelId="{52C0341F-6660-40CA-B96F-03C5A26753E3}" type="presParOf" srcId="{05A2F096-D3A6-4312-B964-28E947B6A424}" destId="{9BFB75EA-9C1E-4B8A-B1D8-22D1DB640A7B}" srcOrd="0" destOrd="0" presId="urn:microsoft.com/office/officeart/2005/8/layout/vList6"/>
    <dgm:cxn modelId="{B443B9C5-324C-497C-A282-03EDAB9C921C}" type="presParOf" srcId="{05A2F096-D3A6-4312-B964-28E947B6A424}" destId="{023FB6B2-8E06-406A-8C08-1FDA9262CA0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9B5A4F-655E-4133-AC58-B8610138ECCB}" type="doc">
      <dgm:prSet loTypeId="urn:microsoft.com/office/officeart/2005/8/layout/cycle3" loCatId="cycle" qsTypeId="urn:microsoft.com/office/officeart/2005/8/quickstyle/simple3" qsCatId="simple" csTypeId="urn:microsoft.com/office/officeart/2005/8/colors/colorful2" csCatId="colorful" phldr="1"/>
      <dgm:spPr/>
      <dgm:t>
        <a:bodyPr/>
        <a:lstStyle/>
        <a:p>
          <a:endParaRPr lang="en-GB"/>
        </a:p>
      </dgm:t>
    </dgm:pt>
    <dgm:pt modelId="{51B844FB-4D23-4C45-9189-BFB1C8D34FDB}">
      <dgm:prSet phldrT="[Text]" custT="1"/>
      <dgm:spPr/>
      <dgm:t>
        <a:bodyPr/>
        <a:lstStyle/>
        <a:p>
          <a:r>
            <a:rPr lang="en-US" sz="2400" dirty="0"/>
            <a:t>antimicrobial</a:t>
          </a:r>
          <a:endParaRPr lang="en-GB" sz="2400" dirty="0"/>
        </a:p>
      </dgm:t>
    </dgm:pt>
    <dgm:pt modelId="{51212BC6-4671-46CA-9B1D-3C4276B17C1F}" type="parTrans" cxnId="{08091B1E-74F5-4136-B8D6-9E819ED2332E}">
      <dgm:prSet/>
      <dgm:spPr/>
      <dgm:t>
        <a:bodyPr/>
        <a:lstStyle/>
        <a:p>
          <a:endParaRPr lang="en-GB"/>
        </a:p>
      </dgm:t>
    </dgm:pt>
    <dgm:pt modelId="{F9ADFC70-C5D9-42E3-9AC9-8585CE2340E8}" type="sibTrans" cxnId="{08091B1E-74F5-4136-B8D6-9E819ED2332E}">
      <dgm:prSet/>
      <dgm:spPr/>
      <dgm:t>
        <a:bodyPr/>
        <a:lstStyle/>
        <a:p>
          <a:endParaRPr lang="en-GB"/>
        </a:p>
      </dgm:t>
    </dgm:pt>
    <dgm:pt modelId="{F32702E5-8830-4FF1-B590-1162BD1B605A}">
      <dgm:prSet custT="1"/>
      <dgm:spPr/>
      <dgm:t>
        <a:bodyPr/>
        <a:lstStyle/>
        <a:p>
          <a:r>
            <a:rPr lang="en-GB" sz="2400" dirty="0"/>
            <a:t>Flavour </a:t>
          </a:r>
        </a:p>
      </dgm:t>
    </dgm:pt>
    <dgm:pt modelId="{BC042D77-04DE-45FE-AB67-5C16A5391677}" type="sibTrans" cxnId="{7CD910B1-F7E8-40B0-8DF2-A6A58A68DA3F}">
      <dgm:prSet/>
      <dgm:spPr/>
      <dgm:t>
        <a:bodyPr/>
        <a:lstStyle/>
        <a:p>
          <a:endParaRPr lang="en-GB"/>
        </a:p>
      </dgm:t>
    </dgm:pt>
    <dgm:pt modelId="{20624A9E-D14B-4956-A5B1-C58D93DDD09D}" type="parTrans" cxnId="{7CD910B1-F7E8-40B0-8DF2-A6A58A68DA3F}">
      <dgm:prSet/>
      <dgm:spPr/>
      <dgm:t>
        <a:bodyPr/>
        <a:lstStyle/>
        <a:p>
          <a:endParaRPr lang="en-GB"/>
        </a:p>
      </dgm:t>
    </dgm:pt>
    <dgm:pt modelId="{423ABF70-B14C-4D9F-BFEE-FEFBC0EB9ADD}">
      <dgm:prSet phldrT="[Text]" custT="1"/>
      <dgm:spPr/>
      <dgm:t>
        <a:bodyPr/>
        <a:lstStyle/>
        <a:p>
          <a:r>
            <a:rPr lang="en-GB" sz="2400" dirty="0"/>
            <a:t>Solvent </a:t>
          </a:r>
        </a:p>
      </dgm:t>
    </dgm:pt>
    <dgm:pt modelId="{54383713-CB3E-4BCC-BD93-5AE6C4E877DB}" type="sibTrans" cxnId="{55A546D8-E2D6-4C1C-A3AB-02C329652CE1}">
      <dgm:prSet/>
      <dgm:spPr/>
      <dgm:t>
        <a:bodyPr/>
        <a:lstStyle/>
        <a:p>
          <a:endParaRPr lang="en-GB"/>
        </a:p>
      </dgm:t>
    </dgm:pt>
    <dgm:pt modelId="{6D59899F-6D6D-4C68-A826-2B24A9CF1101}" type="parTrans" cxnId="{55A546D8-E2D6-4C1C-A3AB-02C329652CE1}">
      <dgm:prSet/>
      <dgm:spPr/>
      <dgm:t>
        <a:bodyPr/>
        <a:lstStyle/>
        <a:p>
          <a:endParaRPr lang="en-GB"/>
        </a:p>
      </dgm:t>
    </dgm:pt>
    <dgm:pt modelId="{E85719AE-97CB-4C2E-8EB2-122D21A83530}">
      <dgm:prSet phldrT="[Text]" custT="1"/>
      <dgm:spPr/>
      <dgm:t>
        <a:bodyPr/>
        <a:lstStyle/>
        <a:p>
          <a:r>
            <a:rPr lang="en-GB" sz="2400" dirty="0"/>
            <a:t>Drug </a:t>
          </a:r>
        </a:p>
      </dgm:t>
    </dgm:pt>
    <dgm:pt modelId="{570FF052-9DAC-48E8-B8F3-49DC414DEC9D}" type="sibTrans" cxnId="{B057C3A3-E80C-46AB-877F-51D413C31879}">
      <dgm:prSet/>
      <dgm:spPr/>
      <dgm:t>
        <a:bodyPr/>
        <a:lstStyle/>
        <a:p>
          <a:endParaRPr lang="en-GB"/>
        </a:p>
      </dgm:t>
    </dgm:pt>
    <dgm:pt modelId="{A578E38A-DAED-4B7D-B28C-C5D83C9265E9}" type="parTrans" cxnId="{B057C3A3-E80C-46AB-877F-51D413C31879}">
      <dgm:prSet/>
      <dgm:spPr/>
      <dgm:t>
        <a:bodyPr/>
        <a:lstStyle/>
        <a:p>
          <a:endParaRPr lang="en-GB"/>
        </a:p>
      </dgm:t>
    </dgm:pt>
    <dgm:pt modelId="{5A4E6948-D113-4D55-AAC1-1619F17106A5}">
      <dgm:prSet phldrT="[Text]" custT="1"/>
      <dgm:spPr/>
      <dgm:t>
        <a:bodyPr/>
        <a:lstStyle/>
        <a:p>
          <a:r>
            <a:rPr lang="en-GB" sz="2400" dirty="0"/>
            <a:t>Sugar </a:t>
          </a:r>
        </a:p>
      </dgm:t>
    </dgm:pt>
    <dgm:pt modelId="{BBB9005A-C689-48EB-9ABD-F63104685310}" type="parTrans" cxnId="{3D081A76-A6D0-48B2-B59A-414C48B41F36}">
      <dgm:prSet/>
      <dgm:spPr/>
      <dgm:t>
        <a:bodyPr/>
        <a:lstStyle/>
        <a:p>
          <a:endParaRPr lang="en-US"/>
        </a:p>
      </dgm:t>
    </dgm:pt>
    <dgm:pt modelId="{014A388F-256B-4FF4-838F-02821412BCA0}" type="sibTrans" cxnId="{3D081A76-A6D0-48B2-B59A-414C48B41F36}">
      <dgm:prSet/>
      <dgm:spPr/>
      <dgm:t>
        <a:bodyPr/>
        <a:lstStyle/>
        <a:p>
          <a:endParaRPr lang="en-US"/>
        </a:p>
      </dgm:t>
    </dgm:pt>
    <dgm:pt modelId="{44960158-5EE5-42F8-A7D4-91199BDC6A1B}">
      <dgm:prSet custT="1"/>
      <dgm:spPr/>
      <dgm:t>
        <a:bodyPr/>
        <a:lstStyle/>
        <a:p>
          <a:r>
            <a:rPr lang="en-GB" sz="2400" dirty="0"/>
            <a:t>colour</a:t>
          </a:r>
        </a:p>
      </dgm:t>
    </dgm:pt>
    <dgm:pt modelId="{35DDB280-B6D6-4458-9C3A-5137DF25DDC8}" type="parTrans" cxnId="{AB589A35-B36E-41A4-85D4-92D5722ED241}">
      <dgm:prSet/>
      <dgm:spPr/>
      <dgm:t>
        <a:bodyPr/>
        <a:lstStyle/>
        <a:p>
          <a:endParaRPr lang="en-US"/>
        </a:p>
      </dgm:t>
    </dgm:pt>
    <dgm:pt modelId="{20CC661E-2BAF-46B7-990D-14D32B659EF8}" type="sibTrans" cxnId="{AB589A35-B36E-41A4-85D4-92D5722ED241}">
      <dgm:prSet/>
      <dgm:spPr/>
      <dgm:t>
        <a:bodyPr/>
        <a:lstStyle/>
        <a:p>
          <a:endParaRPr lang="en-US"/>
        </a:p>
      </dgm:t>
    </dgm:pt>
    <dgm:pt modelId="{D0D3A57D-F726-46C4-A3AE-01B173C81147}" type="pres">
      <dgm:prSet presAssocID="{019B5A4F-655E-4133-AC58-B8610138ECCB}" presName="Name0" presStyleCnt="0">
        <dgm:presLayoutVars>
          <dgm:dir/>
          <dgm:resizeHandles val="exact"/>
        </dgm:presLayoutVars>
      </dgm:prSet>
      <dgm:spPr/>
    </dgm:pt>
    <dgm:pt modelId="{3EEF9623-93DF-423E-ADA5-0E665985E8D1}" type="pres">
      <dgm:prSet presAssocID="{019B5A4F-655E-4133-AC58-B8610138ECCB}" presName="cycle" presStyleCnt="0"/>
      <dgm:spPr/>
    </dgm:pt>
    <dgm:pt modelId="{9F853B45-2BE7-4E16-89DB-1EB88E25BB60}" type="pres">
      <dgm:prSet presAssocID="{E85719AE-97CB-4C2E-8EB2-122D21A83530}" presName="nodeFirstNode" presStyleLbl="node1" presStyleIdx="0" presStyleCnt="6" custScaleX="131649">
        <dgm:presLayoutVars>
          <dgm:bulletEnabled val="1"/>
        </dgm:presLayoutVars>
      </dgm:prSet>
      <dgm:spPr/>
    </dgm:pt>
    <dgm:pt modelId="{27267437-F2D6-48E8-81EA-D6424A52264D}" type="pres">
      <dgm:prSet presAssocID="{570FF052-9DAC-48E8-B8F3-49DC414DEC9D}" presName="sibTransFirstNode" presStyleLbl="bgShp" presStyleIdx="0" presStyleCnt="1"/>
      <dgm:spPr/>
    </dgm:pt>
    <dgm:pt modelId="{8A4B1478-83E0-462F-8CAD-67878D1DD65A}" type="pres">
      <dgm:prSet presAssocID="{423ABF70-B14C-4D9F-BFEE-FEFBC0EB9ADD}" presName="nodeFollowingNodes" presStyleLbl="node1" presStyleIdx="1" presStyleCnt="6" custScaleX="131649" custRadScaleRad="84443" custRadScaleInc="5404">
        <dgm:presLayoutVars>
          <dgm:bulletEnabled val="1"/>
        </dgm:presLayoutVars>
      </dgm:prSet>
      <dgm:spPr/>
    </dgm:pt>
    <dgm:pt modelId="{6464AD6B-45DF-47FB-8416-E62C61F49D82}" type="pres">
      <dgm:prSet presAssocID="{5A4E6948-D113-4D55-AAC1-1619F17106A5}" presName="nodeFollowingNodes" presStyleLbl="node1" presStyleIdx="2" presStyleCnt="6" custScaleX="131649" custRadScaleRad="82546" custRadScaleInc="-10620">
        <dgm:presLayoutVars>
          <dgm:bulletEnabled val="1"/>
        </dgm:presLayoutVars>
      </dgm:prSet>
      <dgm:spPr/>
    </dgm:pt>
    <dgm:pt modelId="{EF5A3676-AE3C-48B1-AEBB-B09AC024A564}" type="pres">
      <dgm:prSet presAssocID="{F32702E5-8830-4FF1-B590-1162BD1B605A}" presName="nodeFollowingNodes" presStyleLbl="node1" presStyleIdx="3" presStyleCnt="6" custScaleX="131649">
        <dgm:presLayoutVars>
          <dgm:bulletEnabled val="1"/>
        </dgm:presLayoutVars>
      </dgm:prSet>
      <dgm:spPr/>
    </dgm:pt>
    <dgm:pt modelId="{50F704EC-668A-4044-9361-32F37A870C7D}" type="pres">
      <dgm:prSet presAssocID="{44960158-5EE5-42F8-A7D4-91199BDC6A1B}" presName="nodeFollowingNodes" presStyleLbl="node1" presStyleIdx="4" presStyleCnt="6" custScaleX="131649" custRadScaleRad="89095" custRadScaleInc="14331">
        <dgm:presLayoutVars>
          <dgm:bulletEnabled val="1"/>
        </dgm:presLayoutVars>
      </dgm:prSet>
      <dgm:spPr/>
    </dgm:pt>
    <dgm:pt modelId="{683C5101-A689-4EDD-A4E7-A405B56295D6}" type="pres">
      <dgm:prSet presAssocID="{51B844FB-4D23-4C45-9189-BFB1C8D34FDB}" presName="nodeFollowingNodes" presStyleLbl="node1" presStyleIdx="5" presStyleCnt="6" custScaleX="131649" custRadScaleRad="85770" custRadScaleInc="-11805">
        <dgm:presLayoutVars>
          <dgm:bulletEnabled val="1"/>
        </dgm:presLayoutVars>
      </dgm:prSet>
      <dgm:spPr/>
    </dgm:pt>
  </dgm:ptLst>
  <dgm:cxnLst>
    <dgm:cxn modelId="{80F9FE03-5DB3-4945-9079-EF673D324877}" type="presOf" srcId="{E85719AE-97CB-4C2E-8EB2-122D21A83530}" destId="{9F853B45-2BE7-4E16-89DB-1EB88E25BB60}" srcOrd="0" destOrd="0" presId="urn:microsoft.com/office/officeart/2005/8/layout/cycle3"/>
    <dgm:cxn modelId="{08091B1E-74F5-4136-B8D6-9E819ED2332E}" srcId="{019B5A4F-655E-4133-AC58-B8610138ECCB}" destId="{51B844FB-4D23-4C45-9189-BFB1C8D34FDB}" srcOrd="5" destOrd="0" parTransId="{51212BC6-4671-46CA-9B1D-3C4276B17C1F}" sibTransId="{F9ADFC70-C5D9-42E3-9AC9-8585CE2340E8}"/>
    <dgm:cxn modelId="{9980C121-4FB7-43F3-BF2F-CC2F30C8F0E4}" type="presOf" srcId="{570FF052-9DAC-48E8-B8F3-49DC414DEC9D}" destId="{27267437-F2D6-48E8-81EA-D6424A52264D}" srcOrd="0" destOrd="0" presId="urn:microsoft.com/office/officeart/2005/8/layout/cycle3"/>
    <dgm:cxn modelId="{AB589A35-B36E-41A4-85D4-92D5722ED241}" srcId="{019B5A4F-655E-4133-AC58-B8610138ECCB}" destId="{44960158-5EE5-42F8-A7D4-91199BDC6A1B}" srcOrd="4" destOrd="0" parTransId="{35DDB280-B6D6-4458-9C3A-5137DF25DDC8}" sibTransId="{20CC661E-2BAF-46B7-990D-14D32B659EF8}"/>
    <dgm:cxn modelId="{3D081A76-A6D0-48B2-B59A-414C48B41F36}" srcId="{019B5A4F-655E-4133-AC58-B8610138ECCB}" destId="{5A4E6948-D113-4D55-AAC1-1619F17106A5}" srcOrd="2" destOrd="0" parTransId="{BBB9005A-C689-48EB-9ABD-F63104685310}" sibTransId="{014A388F-256B-4FF4-838F-02821412BCA0}"/>
    <dgm:cxn modelId="{9E941779-6121-4F70-BFFD-7581DE9C3001}" type="presOf" srcId="{F32702E5-8830-4FF1-B590-1162BD1B605A}" destId="{EF5A3676-AE3C-48B1-AEBB-B09AC024A564}" srcOrd="0" destOrd="0" presId="urn:microsoft.com/office/officeart/2005/8/layout/cycle3"/>
    <dgm:cxn modelId="{D65C018D-1210-4302-B6D8-140C9E8DDFC0}" type="presOf" srcId="{019B5A4F-655E-4133-AC58-B8610138ECCB}" destId="{D0D3A57D-F726-46C4-A3AE-01B173C81147}" srcOrd="0" destOrd="0" presId="urn:microsoft.com/office/officeart/2005/8/layout/cycle3"/>
    <dgm:cxn modelId="{72183E98-5827-406C-90BA-90AB27690E4D}" type="presOf" srcId="{5A4E6948-D113-4D55-AAC1-1619F17106A5}" destId="{6464AD6B-45DF-47FB-8416-E62C61F49D82}" srcOrd="0" destOrd="0" presId="urn:microsoft.com/office/officeart/2005/8/layout/cycle3"/>
    <dgm:cxn modelId="{B057C3A3-E80C-46AB-877F-51D413C31879}" srcId="{019B5A4F-655E-4133-AC58-B8610138ECCB}" destId="{E85719AE-97CB-4C2E-8EB2-122D21A83530}" srcOrd="0" destOrd="0" parTransId="{A578E38A-DAED-4B7D-B28C-C5D83C9265E9}" sibTransId="{570FF052-9DAC-48E8-B8F3-49DC414DEC9D}"/>
    <dgm:cxn modelId="{FF07C4AA-4ABB-4E32-BFEB-55CE489FDF25}" type="presOf" srcId="{51B844FB-4D23-4C45-9189-BFB1C8D34FDB}" destId="{683C5101-A689-4EDD-A4E7-A405B56295D6}" srcOrd="0" destOrd="0" presId="urn:microsoft.com/office/officeart/2005/8/layout/cycle3"/>
    <dgm:cxn modelId="{FA7EF6AF-6C43-4DB5-BAB4-55D32636F6D3}" type="presOf" srcId="{44960158-5EE5-42F8-A7D4-91199BDC6A1B}" destId="{50F704EC-668A-4044-9361-32F37A870C7D}" srcOrd="0" destOrd="0" presId="urn:microsoft.com/office/officeart/2005/8/layout/cycle3"/>
    <dgm:cxn modelId="{7CD910B1-F7E8-40B0-8DF2-A6A58A68DA3F}" srcId="{019B5A4F-655E-4133-AC58-B8610138ECCB}" destId="{F32702E5-8830-4FF1-B590-1162BD1B605A}" srcOrd="3" destOrd="0" parTransId="{20624A9E-D14B-4956-A5B1-C58D93DDD09D}" sibTransId="{BC042D77-04DE-45FE-AB67-5C16A5391677}"/>
    <dgm:cxn modelId="{55A546D8-E2D6-4C1C-A3AB-02C329652CE1}" srcId="{019B5A4F-655E-4133-AC58-B8610138ECCB}" destId="{423ABF70-B14C-4D9F-BFEE-FEFBC0EB9ADD}" srcOrd="1" destOrd="0" parTransId="{6D59899F-6D6D-4C68-A826-2B24A9CF1101}" sibTransId="{54383713-CB3E-4BCC-BD93-5AE6C4E877DB}"/>
    <dgm:cxn modelId="{29C360F8-4C44-411B-9A75-041FB1270CDD}" type="presOf" srcId="{423ABF70-B14C-4D9F-BFEE-FEFBC0EB9ADD}" destId="{8A4B1478-83E0-462F-8CAD-67878D1DD65A}" srcOrd="0" destOrd="0" presId="urn:microsoft.com/office/officeart/2005/8/layout/cycle3"/>
    <dgm:cxn modelId="{07DFE282-480C-4454-AE1D-1FF7D0884271}" type="presParOf" srcId="{D0D3A57D-F726-46C4-A3AE-01B173C81147}" destId="{3EEF9623-93DF-423E-ADA5-0E665985E8D1}" srcOrd="0" destOrd="0" presId="urn:microsoft.com/office/officeart/2005/8/layout/cycle3"/>
    <dgm:cxn modelId="{1D2A93F7-7F80-4CD5-9A01-9A0BE6755198}" type="presParOf" srcId="{3EEF9623-93DF-423E-ADA5-0E665985E8D1}" destId="{9F853B45-2BE7-4E16-89DB-1EB88E25BB60}" srcOrd="0" destOrd="0" presId="urn:microsoft.com/office/officeart/2005/8/layout/cycle3"/>
    <dgm:cxn modelId="{4F653965-4B3B-46F6-801B-E91E6A57DEF0}" type="presParOf" srcId="{3EEF9623-93DF-423E-ADA5-0E665985E8D1}" destId="{27267437-F2D6-48E8-81EA-D6424A52264D}" srcOrd="1" destOrd="0" presId="urn:microsoft.com/office/officeart/2005/8/layout/cycle3"/>
    <dgm:cxn modelId="{7837BD00-83BE-4550-B44C-153DF80B1747}" type="presParOf" srcId="{3EEF9623-93DF-423E-ADA5-0E665985E8D1}" destId="{8A4B1478-83E0-462F-8CAD-67878D1DD65A}" srcOrd="2" destOrd="0" presId="urn:microsoft.com/office/officeart/2005/8/layout/cycle3"/>
    <dgm:cxn modelId="{52FE94B3-9C53-49A4-A286-BEF98366D7E5}" type="presParOf" srcId="{3EEF9623-93DF-423E-ADA5-0E665985E8D1}" destId="{6464AD6B-45DF-47FB-8416-E62C61F49D82}" srcOrd="3" destOrd="0" presId="urn:microsoft.com/office/officeart/2005/8/layout/cycle3"/>
    <dgm:cxn modelId="{E0857830-DB8E-4D30-B800-70825571B342}" type="presParOf" srcId="{3EEF9623-93DF-423E-ADA5-0E665985E8D1}" destId="{EF5A3676-AE3C-48B1-AEBB-B09AC024A564}" srcOrd="4" destOrd="0" presId="urn:microsoft.com/office/officeart/2005/8/layout/cycle3"/>
    <dgm:cxn modelId="{94DE063A-8E1C-47B9-9408-BB057A521011}" type="presParOf" srcId="{3EEF9623-93DF-423E-ADA5-0E665985E8D1}" destId="{50F704EC-668A-4044-9361-32F37A870C7D}" srcOrd="5" destOrd="0" presId="urn:microsoft.com/office/officeart/2005/8/layout/cycle3"/>
    <dgm:cxn modelId="{EDAD86FD-FD1C-4494-AFFB-0E23DCF9E25D}" type="presParOf" srcId="{3EEF9623-93DF-423E-ADA5-0E665985E8D1}" destId="{683C5101-A689-4EDD-A4E7-A405B56295D6}"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321D06-EC29-4871-B0C8-FC2B3FB94522}"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GB"/>
        </a:p>
      </dgm:t>
    </dgm:pt>
    <dgm:pt modelId="{B162020B-90DD-4952-811C-B9DB19942D58}">
      <dgm:prSet phldrT="[Text]" custT="1"/>
      <dgm:spPr/>
      <dgm:t>
        <a:bodyPr/>
        <a:lstStyle/>
        <a:p>
          <a:r>
            <a:rPr lang="en-US" sz="2400" dirty="0"/>
            <a:t>Purest compound commercially available</a:t>
          </a:r>
          <a:endParaRPr lang="en-GB" sz="2400" dirty="0"/>
        </a:p>
      </dgm:t>
    </dgm:pt>
    <dgm:pt modelId="{711F3CE9-23AF-456A-829E-AEDB12631742}" type="parTrans" cxnId="{D257A8D4-BF96-4015-9F0D-1BD5AA0246BF}">
      <dgm:prSet/>
      <dgm:spPr/>
      <dgm:t>
        <a:bodyPr/>
        <a:lstStyle/>
        <a:p>
          <a:endParaRPr lang="en-GB"/>
        </a:p>
      </dgm:t>
    </dgm:pt>
    <dgm:pt modelId="{8EE6FC1F-AC3C-4404-A817-074E4E8C4F67}" type="sibTrans" cxnId="{D257A8D4-BF96-4015-9F0D-1BD5AA0246BF}">
      <dgm:prSet/>
      <dgm:spPr/>
      <dgm:t>
        <a:bodyPr/>
        <a:lstStyle/>
        <a:p>
          <a:endParaRPr lang="en-GB"/>
        </a:p>
      </dgm:t>
    </dgm:pt>
    <dgm:pt modelId="{07F43CEF-8027-488E-AAA7-5A16A566DD07}">
      <dgm:prSet phldrT="[Text]"/>
      <dgm:spPr/>
      <dgm:t>
        <a:bodyPr/>
        <a:lstStyle/>
        <a:p>
          <a:r>
            <a:rPr lang="en-US" dirty="0"/>
            <a:t>sweet</a:t>
          </a:r>
          <a:endParaRPr lang="en-GB" dirty="0"/>
        </a:p>
      </dgm:t>
    </dgm:pt>
    <dgm:pt modelId="{49EA1295-18F5-4E0D-9CF2-20AF131D2B0F}" type="parTrans" cxnId="{52335EF9-95DC-4D05-887B-08B7E47C253E}">
      <dgm:prSet/>
      <dgm:spPr/>
      <dgm:t>
        <a:bodyPr/>
        <a:lstStyle/>
        <a:p>
          <a:endParaRPr lang="en-GB"/>
        </a:p>
      </dgm:t>
    </dgm:pt>
    <dgm:pt modelId="{24AB260D-71AE-46E8-B3C3-02A39D014181}" type="sibTrans" cxnId="{52335EF9-95DC-4D05-887B-08B7E47C253E}">
      <dgm:prSet/>
      <dgm:spPr/>
      <dgm:t>
        <a:bodyPr/>
        <a:lstStyle/>
        <a:p>
          <a:endParaRPr lang="en-GB"/>
        </a:p>
      </dgm:t>
    </dgm:pt>
    <dgm:pt modelId="{D7D62303-323D-4275-B995-01E4BF0C2CDE}">
      <dgm:prSet phldrT="[Text]"/>
      <dgm:spPr/>
      <dgm:t>
        <a:bodyPr/>
        <a:lstStyle/>
        <a:p>
          <a:r>
            <a:rPr lang="en-US" dirty="0"/>
            <a:t>Lack of color</a:t>
          </a:r>
          <a:endParaRPr lang="en-GB" dirty="0"/>
        </a:p>
      </dgm:t>
    </dgm:pt>
    <dgm:pt modelId="{4746AB2F-5C97-4C4E-8E3A-2538D2BE5357}" type="parTrans" cxnId="{E87166EE-71ED-49A1-83BC-AC4A662A628E}">
      <dgm:prSet/>
      <dgm:spPr/>
      <dgm:t>
        <a:bodyPr/>
        <a:lstStyle/>
        <a:p>
          <a:endParaRPr lang="en-GB"/>
        </a:p>
      </dgm:t>
    </dgm:pt>
    <dgm:pt modelId="{7A405332-0938-403D-83F6-6E326C5D622A}" type="sibTrans" cxnId="{E87166EE-71ED-49A1-83BC-AC4A662A628E}">
      <dgm:prSet/>
      <dgm:spPr/>
      <dgm:t>
        <a:bodyPr/>
        <a:lstStyle/>
        <a:p>
          <a:endParaRPr lang="en-GB"/>
        </a:p>
      </dgm:t>
    </dgm:pt>
    <dgm:pt modelId="{9EEBA41E-6BC5-46A9-B8C7-28D8FFC1425C}">
      <dgm:prSet/>
      <dgm:spPr/>
      <dgm:t>
        <a:bodyPr/>
        <a:lstStyle/>
        <a:p>
          <a:r>
            <a:rPr lang="en-US" dirty="0"/>
            <a:t>Easy to handle</a:t>
          </a:r>
          <a:endParaRPr lang="en-GB" dirty="0"/>
        </a:p>
      </dgm:t>
    </dgm:pt>
    <dgm:pt modelId="{CFB65ED9-018C-4E54-B1D5-22C0F7EA2493}" type="parTrans" cxnId="{9370D7A7-C559-40EE-8DC1-F0DFC29AD4D8}">
      <dgm:prSet/>
      <dgm:spPr/>
      <dgm:t>
        <a:bodyPr/>
        <a:lstStyle/>
        <a:p>
          <a:endParaRPr lang="en-US"/>
        </a:p>
      </dgm:t>
    </dgm:pt>
    <dgm:pt modelId="{F85D96FD-079F-4A1C-B5AB-4164EC027FF0}" type="sibTrans" cxnId="{9370D7A7-C559-40EE-8DC1-F0DFC29AD4D8}">
      <dgm:prSet/>
      <dgm:spPr/>
      <dgm:t>
        <a:bodyPr/>
        <a:lstStyle/>
        <a:p>
          <a:endParaRPr lang="en-US"/>
        </a:p>
      </dgm:t>
    </dgm:pt>
    <dgm:pt modelId="{A7D7F4A4-C1DD-41C6-AFBC-37D9309CC072}" type="pres">
      <dgm:prSet presAssocID="{16321D06-EC29-4871-B0C8-FC2B3FB94522}" presName="linear" presStyleCnt="0">
        <dgm:presLayoutVars>
          <dgm:dir/>
          <dgm:animLvl val="lvl"/>
          <dgm:resizeHandles val="exact"/>
        </dgm:presLayoutVars>
      </dgm:prSet>
      <dgm:spPr/>
    </dgm:pt>
    <dgm:pt modelId="{4846E406-40A5-4CCF-9084-238E81A2A490}" type="pres">
      <dgm:prSet presAssocID="{B162020B-90DD-4952-811C-B9DB19942D58}" presName="parentLin" presStyleCnt="0"/>
      <dgm:spPr/>
    </dgm:pt>
    <dgm:pt modelId="{50BA455A-310A-4488-99A9-F68F5545058D}" type="pres">
      <dgm:prSet presAssocID="{B162020B-90DD-4952-811C-B9DB19942D58}" presName="parentLeftMargin" presStyleLbl="node1" presStyleIdx="0" presStyleCnt="4"/>
      <dgm:spPr/>
    </dgm:pt>
    <dgm:pt modelId="{36E0338B-9949-475B-9FBF-16D209EF596F}" type="pres">
      <dgm:prSet presAssocID="{B162020B-90DD-4952-811C-B9DB19942D58}" presName="parentText" presStyleLbl="node1" presStyleIdx="0" presStyleCnt="4" custLinFactNeighborX="11111" custLinFactNeighborY="-4127">
        <dgm:presLayoutVars>
          <dgm:chMax val="0"/>
          <dgm:bulletEnabled val="1"/>
        </dgm:presLayoutVars>
      </dgm:prSet>
      <dgm:spPr/>
    </dgm:pt>
    <dgm:pt modelId="{760212BE-A9E3-4E3D-9C32-58CE3FE5BD96}" type="pres">
      <dgm:prSet presAssocID="{B162020B-90DD-4952-811C-B9DB19942D58}" presName="negativeSpace" presStyleCnt="0"/>
      <dgm:spPr/>
    </dgm:pt>
    <dgm:pt modelId="{17A2653F-DE33-4741-9CC7-EC3B5C980291}" type="pres">
      <dgm:prSet presAssocID="{B162020B-90DD-4952-811C-B9DB19942D58}" presName="childText" presStyleLbl="conFgAcc1" presStyleIdx="0" presStyleCnt="4">
        <dgm:presLayoutVars>
          <dgm:bulletEnabled val="1"/>
        </dgm:presLayoutVars>
      </dgm:prSet>
      <dgm:spPr/>
    </dgm:pt>
    <dgm:pt modelId="{B9C97C2A-BDD1-4B73-B2E9-F81E9BF2838B}" type="pres">
      <dgm:prSet presAssocID="{8EE6FC1F-AC3C-4404-A817-074E4E8C4F67}" presName="spaceBetweenRectangles" presStyleCnt="0"/>
      <dgm:spPr/>
    </dgm:pt>
    <dgm:pt modelId="{C51B4B2D-F186-4556-97D3-CC42B462B6D5}" type="pres">
      <dgm:prSet presAssocID="{07F43CEF-8027-488E-AAA7-5A16A566DD07}" presName="parentLin" presStyleCnt="0"/>
      <dgm:spPr/>
    </dgm:pt>
    <dgm:pt modelId="{3AAEDAE4-6D2C-4BCC-8D52-1464420BDE11}" type="pres">
      <dgm:prSet presAssocID="{07F43CEF-8027-488E-AAA7-5A16A566DD07}" presName="parentLeftMargin" presStyleLbl="node1" presStyleIdx="0" presStyleCnt="4"/>
      <dgm:spPr/>
    </dgm:pt>
    <dgm:pt modelId="{4C465FDE-51DF-4F3F-9BCA-FBD0D091F194}" type="pres">
      <dgm:prSet presAssocID="{07F43CEF-8027-488E-AAA7-5A16A566DD07}" presName="parentText" presStyleLbl="node1" presStyleIdx="1" presStyleCnt="4">
        <dgm:presLayoutVars>
          <dgm:chMax val="0"/>
          <dgm:bulletEnabled val="1"/>
        </dgm:presLayoutVars>
      </dgm:prSet>
      <dgm:spPr/>
    </dgm:pt>
    <dgm:pt modelId="{EC0163AA-A230-4573-AC93-BF8FE42E5239}" type="pres">
      <dgm:prSet presAssocID="{07F43CEF-8027-488E-AAA7-5A16A566DD07}" presName="negativeSpace" presStyleCnt="0"/>
      <dgm:spPr/>
    </dgm:pt>
    <dgm:pt modelId="{8CD0B870-6A1F-40C3-87CE-ED675F446FFC}" type="pres">
      <dgm:prSet presAssocID="{07F43CEF-8027-488E-AAA7-5A16A566DD07}" presName="childText" presStyleLbl="conFgAcc1" presStyleIdx="1" presStyleCnt="4">
        <dgm:presLayoutVars>
          <dgm:bulletEnabled val="1"/>
        </dgm:presLayoutVars>
      </dgm:prSet>
      <dgm:spPr/>
    </dgm:pt>
    <dgm:pt modelId="{CFD23805-7243-430E-84B1-1F0D2C1887C2}" type="pres">
      <dgm:prSet presAssocID="{24AB260D-71AE-46E8-B3C3-02A39D014181}" presName="spaceBetweenRectangles" presStyleCnt="0"/>
      <dgm:spPr/>
    </dgm:pt>
    <dgm:pt modelId="{5C7BDD00-0FB1-4115-B3B8-4FBDE360490A}" type="pres">
      <dgm:prSet presAssocID="{D7D62303-323D-4275-B995-01E4BF0C2CDE}" presName="parentLin" presStyleCnt="0"/>
      <dgm:spPr/>
    </dgm:pt>
    <dgm:pt modelId="{A3502D14-D44A-4334-A71A-D3A41140EBAC}" type="pres">
      <dgm:prSet presAssocID="{D7D62303-323D-4275-B995-01E4BF0C2CDE}" presName="parentLeftMargin" presStyleLbl="node1" presStyleIdx="1" presStyleCnt="4"/>
      <dgm:spPr/>
    </dgm:pt>
    <dgm:pt modelId="{AA096933-3CA5-4E13-B7A9-8CC90E1A2D16}" type="pres">
      <dgm:prSet presAssocID="{D7D62303-323D-4275-B995-01E4BF0C2CDE}" presName="parentText" presStyleLbl="node1" presStyleIdx="2" presStyleCnt="4">
        <dgm:presLayoutVars>
          <dgm:chMax val="0"/>
          <dgm:bulletEnabled val="1"/>
        </dgm:presLayoutVars>
      </dgm:prSet>
      <dgm:spPr/>
    </dgm:pt>
    <dgm:pt modelId="{11089A61-5F47-4068-A975-25319724C670}" type="pres">
      <dgm:prSet presAssocID="{D7D62303-323D-4275-B995-01E4BF0C2CDE}" presName="negativeSpace" presStyleCnt="0"/>
      <dgm:spPr/>
    </dgm:pt>
    <dgm:pt modelId="{E3B71801-8F9A-4A3E-A709-32045A36589C}" type="pres">
      <dgm:prSet presAssocID="{D7D62303-323D-4275-B995-01E4BF0C2CDE}" presName="childText" presStyleLbl="conFgAcc1" presStyleIdx="2" presStyleCnt="4">
        <dgm:presLayoutVars>
          <dgm:bulletEnabled val="1"/>
        </dgm:presLayoutVars>
      </dgm:prSet>
      <dgm:spPr/>
    </dgm:pt>
    <dgm:pt modelId="{9A070EBA-4D94-4988-B0C1-1F261C2A1EEF}" type="pres">
      <dgm:prSet presAssocID="{7A405332-0938-403D-83F6-6E326C5D622A}" presName="spaceBetweenRectangles" presStyleCnt="0"/>
      <dgm:spPr/>
    </dgm:pt>
    <dgm:pt modelId="{29C19275-923F-46BF-8D13-D068D033954E}" type="pres">
      <dgm:prSet presAssocID="{9EEBA41E-6BC5-46A9-B8C7-28D8FFC1425C}" presName="parentLin" presStyleCnt="0"/>
      <dgm:spPr/>
    </dgm:pt>
    <dgm:pt modelId="{CCA1B831-7832-4176-99B0-AAC2BDFE8163}" type="pres">
      <dgm:prSet presAssocID="{9EEBA41E-6BC5-46A9-B8C7-28D8FFC1425C}" presName="parentLeftMargin" presStyleLbl="node1" presStyleIdx="2" presStyleCnt="4"/>
      <dgm:spPr/>
    </dgm:pt>
    <dgm:pt modelId="{76176232-1575-4DE1-AD33-F22EF91C7DE3}" type="pres">
      <dgm:prSet presAssocID="{9EEBA41E-6BC5-46A9-B8C7-28D8FFC1425C}" presName="parentText" presStyleLbl="node1" presStyleIdx="3" presStyleCnt="4">
        <dgm:presLayoutVars>
          <dgm:chMax val="0"/>
          <dgm:bulletEnabled val="1"/>
        </dgm:presLayoutVars>
      </dgm:prSet>
      <dgm:spPr/>
    </dgm:pt>
    <dgm:pt modelId="{957070F0-49A5-4B4D-AF19-99AAAD3C6FD3}" type="pres">
      <dgm:prSet presAssocID="{9EEBA41E-6BC5-46A9-B8C7-28D8FFC1425C}" presName="negativeSpace" presStyleCnt="0"/>
      <dgm:spPr/>
    </dgm:pt>
    <dgm:pt modelId="{F3946AC5-84B3-44AB-A4E4-D53D667D5EF4}" type="pres">
      <dgm:prSet presAssocID="{9EEBA41E-6BC5-46A9-B8C7-28D8FFC1425C}" presName="childText" presStyleLbl="conFgAcc1" presStyleIdx="3" presStyleCnt="4">
        <dgm:presLayoutVars>
          <dgm:bulletEnabled val="1"/>
        </dgm:presLayoutVars>
      </dgm:prSet>
      <dgm:spPr/>
    </dgm:pt>
  </dgm:ptLst>
  <dgm:cxnLst>
    <dgm:cxn modelId="{8FB2B638-4959-44DB-9951-187FB833779A}" type="presOf" srcId="{B162020B-90DD-4952-811C-B9DB19942D58}" destId="{36E0338B-9949-475B-9FBF-16D209EF596F}" srcOrd="1" destOrd="0" presId="urn:microsoft.com/office/officeart/2005/8/layout/list1"/>
    <dgm:cxn modelId="{C915383B-A41D-4F43-A46D-D8C79F6EE9E5}" type="presOf" srcId="{D7D62303-323D-4275-B995-01E4BF0C2CDE}" destId="{AA096933-3CA5-4E13-B7A9-8CC90E1A2D16}" srcOrd="1" destOrd="0" presId="urn:microsoft.com/office/officeart/2005/8/layout/list1"/>
    <dgm:cxn modelId="{ABD8CE5D-1556-42B7-9773-D4A918EB9BD6}" type="presOf" srcId="{B162020B-90DD-4952-811C-B9DB19942D58}" destId="{50BA455A-310A-4488-99A9-F68F5545058D}" srcOrd="0" destOrd="0" presId="urn:microsoft.com/office/officeart/2005/8/layout/list1"/>
    <dgm:cxn modelId="{027E8654-E019-4318-9A74-48DFF0204D22}" type="presOf" srcId="{9EEBA41E-6BC5-46A9-B8C7-28D8FFC1425C}" destId="{CCA1B831-7832-4176-99B0-AAC2BDFE8163}" srcOrd="0" destOrd="0" presId="urn:microsoft.com/office/officeart/2005/8/layout/list1"/>
    <dgm:cxn modelId="{4AC46276-290A-478C-BC0E-B36F20FF7142}" type="presOf" srcId="{07F43CEF-8027-488E-AAA7-5A16A566DD07}" destId="{3AAEDAE4-6D2C-4BCC-8D52-1464420BDE11}" srcOrd="0" destOrd="0" presId="urn:microsoft.com/office/officeart/2005/8/layout/list1"/>
    <dgm:cxn modelId="{1A35DE8F-98F1-4F6D-A8E6-0CF0840EF359}" type="presOf" srcId="{07F43CEF-8027-488E-AAA7-5A16A566DD07}" destId="{4C465FDE-51DF-4F3F-9BCA-FBD0D091F194}" srcOrd="1" destOrd="0" presId="urn:microsoft.com/office/officeart/2005/8/layout/list1"/>
    <dgm:cxn modelId="{9370D7A7-C559-40EE-8DC1-F0DFC29AD4D8}" srcId="{16321D06-EC29-4871-B0C8-FC2B3FB94522}" destId="{9EEBA41E-6BC5-46A9-B8C7-28D8FFC1425C}" srcOrd="3" destOrd="0" parTransId="{CFB65ED9-018C-4E54-B1D5-22C0F7EA2493}" sibTransId="{F85D96FD-079F-4A1C-B5AB-4164EC027FF0}"/>
    <dgm:cxn modelId="{4692E4B1-43EA-4C28-A480-A6BC216BF69C}" type="presOf" srcId="{9EEBA41E-6BC5-46A9-B8C7-28D8FFC1425C}" destId="{76176232-1575-4DE1-AD33-F22EF91C7DE3}" srcOrd="1" destOrd="0" presId="urn:microsoft.com/office/officeart/2005/8/layout/list1"/>
    <dgm:cxn modelId="{62E631BB-F20B-46BA-80F5-4AFA6FCC20F5}" type="presOf" srcId="{D7D62303-323D-4275-B995-01E4BF0C2CDE}" destId="{A3502D14-D44A-4334-A71A-D3A41140EBAC}" srcOrd="0" destOrd="0" presId="urn:microsoft.com/office/officeart/2005/8/layout/list1"/>
    <dgm:cxn modelId="{D257A8D4-BF96-4015-9F0D-1BD5AA0246BF}" srcId="{16321D06-EC29-4871-B0C8-FC2B3FB94522}" destId="{B162020B-90DD-4952-811C-B9DB19942D58}" srcOrd="0" destOrd="0" parTransId="{711F3CE9-23AF-456A-829E-AEDB12631742}" sibTransId="{8EE6FC1F-AC3C-4404-A817-074E4E8C4F67}"/>
    <dgm:cxn modelId="{8B932DDA-85C3-4892-869D-D376B62D3552}" type="presOf" srcId="{16321D06-EC29-4871-B0C8-FC2B3FB94522}" destId="{A7D7F4A4-C1DD-41C6-AFBC-37D9309CC072}" srcOrd="0" destOrd="0" presId="urn:microsoft.com/office/officeart/2005/8/layout/list1"/>
    <dgm:cxn modelId="{E87166EE-71ED-49A1-83BC-AC4A662A628E}" srcId="{16321D06-EC29-4871-B0C8-FC2B3FB94522}" destId="{D7D62303-323D-4275-B995-01E4BF0C2CDE}" srcOrd="2" destOrd="0" parTransId="{4746AB2F-5C97-4C4E-8E3A-2538D2BE5357}" sibTransId="{7A405332-0938-403D-83F6-6E326C5D622A}"/>
    <dgm:cxn modelId="{52335EF9-95DC-4D05-887B-08B7E47C253E}" srcId="{16321D06-EC29-4871-B0C8-FC2B3FB94522}" destId="{07F43CEF-8027-488E-AAA7-5A16A566DD07}" srcOrd="1" destOrd="0" parTransId="{49EA1295-18F5-4E0D-9CF2-20AF131D2B0F}" sibTransId="{24AB260D-71AE-46E8-B3C3-02A39D014181}"/>
    <dgm:cxn modelId="{B1F440BC-8C2D-42AA-A0B7-1907B1A72299}" type="presParOf" srcId="{A7D7F4A4-C1DD-41C6-AFBC-37D9309CC072}" destId="{4846E406-40A5-4CCF-9084-238E81A2A490}" srcOrd="0" destOrd="0" presId="urn:microsoft.com/office/officeart/2005/8/layout/list1"/>
    <dgm:cxn modelId="{D4278DC2-0547-459C-ABCB-27CF5E03D614}" type="presParOf" srcId="{4846E406-40A5-4CCF-9084-238E81A2A490}" destId="{50BA455A-310A-4488-99A9-F68F5545058D}" srcOrd="0" destOrd="0" presId="urn:microsoft.com/office/officeart/2005/8/layout/list1"/>
    <dgm:cxn modelId="{CFADD7DE-73A2-482B-B938-8CA061E76E14}" type="presParOf" srcId="{4846E406-40A5-4CCF-9084-238E81A2A490}" destId="{36E0338B-9949-475B-9FBF-16D209EF596F}" srcOrd="1" destOrd="0" presId="urn:microsoft.com/office/officeart/2005/8/layout/list1"/>
    <dgm:cxn modelId="{39C24772-9AE6-4F41-9FA8-7D7322B0F3FD}" type="presParOf" srcId="{A7D7F4A4-C1DD-41C6-AFBC-37D9309CC072}" destId="{760212BE-A9E3-4E3D-9C32-58CE3FE5BD96}" srcOrd="1" destOrd="0" presId="urn:microsoft.com/office/officeart/2005/8/layout/list1"/>
    <dgm:cxn modelId="{AFB90E1C-263F-470A-AD8E-EDC4D6015709}" type="presParOf" srcId="{A7D7F4A4-C1DD-41C6-AFBC-37D9309CC072}" destId="{17A2653F-DE33-4741-9CC7-EC3B5C980291}" srcOrd="2" destOrd="0" presId="urn:microsoft.com/office/officeart/2005/8/layout/list1"/>
    <dgm:cxn modelId="{E1773F1B-2DDE-4E9D-9D9D-68E0E796AEEB}" type="presParOf" srcId="{A7D7F4A4-C1DD-41C6-AFBC-37D9309CC072}" destId="{B9C97C2A-BDD1-4B73-B2E9-F81E9BF2838B}" srcOrd="3" destOrd="0" presId="urn:microsoft.com/office/officeart/2005/8/layout/list1"/>
    <dgm:cxn modelId="{7A287E85-224D-4A6C-9309-8529429982D9}" type="presParOf" srcId="{A7D7F4A4-C1DD-41C6-AFBC-37D9309CC072}" destId="{C51B4B2D-F186-4556-97D3-CC42B462B6D5}" srcOrd="4" destOrd="0" presId="urn:microsoft.com/office/officeart/2005/8/layout/list1"/>
    <dgm:cxn modelId="{0B9B1896-F80F-490B-9B16-57E720560503}" type="presParOf" srcId="{C51B4B2D-F186-4556-97D3-CC42B462B6D5}" destId="{3AAEDAE4-6D2C-4BCC-8D52-1464420BDE11}" srcOrd="0" destOrd="0" presId="urn:microsoft.com/office/officeart/2005/8/layout/list1"/>
    <dgm:cxn modelId="{12F34287-9973-40A9-9790-D5B608AD4506}" type="presParOf" srcId="{C51B4B2D-F186-4556-97D3-CC42B462B6D5}" destId="{4C465FDE-51DF-4F3F-9BCA-FBD0D091F194}" srcOrd="1" destOrd="0" presId="urn:microsoft.com/office/officeart/2005/8/layout/list1"/>
    <dgm:cxn modelId="{713A63C3-2BE3-4222-A1C6-3913D9A97738}" type="presParOf" srcId="{A7D7F4A4-C1DD-41C6-AFBC-37D9309CC072}" destId="{EC0163AA-A230-4573-AC93-BF8FE42E5239}" srcOrd="5" destOrd="0" presId="urn:microsoft.com/office/officeart/2005/8/layout/list1"/>
    <dgm:cxn modelId="{73DFCE44-94C7-4F06-902D-3D9E66CECF8D}" type="presParOf" srcId="{A7D7F4A4-C1DD-41C6-AFBC-37D9309CC072}" destId="{8CD0B870-6A1F-40C3-87CE-ED675F446FFC}" srcOrd="6" destOrd="0" presId="urn:microsoft.com/office/officeart/2005/8/layout/list1"/>
    <dgm:cxn modelId="{3842C34A-2BAA-4977-9218-0BA369C4838C}" type="presParOf" srcId="{A7D7F4A4-C1DD-41C6-AFBC-37D9309CC072}" destId="{CFD23805-7243-430E-84B1-1F0D2C1887C2}" srcOrd="7" destOrd="0" presId="urn:microsoft.com/office/officeart/2005/8/layout/list1"/>
    <dgm:cxn modelId="{87AA745C-01F1-4391-AF6B-15276644584F}" type="presParOf" srcId="{A7D7F4A4-C1DD-41C6-AFBC-37D9309CC072}" destId="{5C7BDD00-0FB1-4115-B3B8-4FBDE360490A}" srcOrd="8" destOrd="0" presId="urn:microsoft.com/office/officeart/2005/8/layout/list1"/>
    <dgm:cxn modelId="{566E4C74-44BA-487F-9E67-4B5321DF4076}" type="presParOf" srcId="{5C7BDD00-0FB1-4115-B3B8-4FBDE360490A}" destId="{A3502D14-D44A-4334-A71A-D3A41140EBAC}" srcOrd="0" destOrd="0" presId="urn:microsoft.com/office/officeart/2005/8/layout/list1"/>
    <dgm:cxn modelId="{C32CC7AD-A25C-49BF-B9DA-BAF9E9145AFD}" type="presParOf" srcId="{5C7BDD00-0FB1-4115-B3B8-4FBDE360490A}" destId="{AA096933-3CA5-4E13-B7A9-8CC90E1A2D16}" srcOrd="1" destOrd="0" presId="urn:microsoft.com/office/officeart/2005/8/layout/list1"/>
    <dgm:cxn modelId="{72D4CDC6-8C9E-4F5A-9CBA-5C8213A96EEA}" type="presParOf" srcId="{A7D7F4A4-C1DD-41C6-AFBC-37D9309CC072}" destId="{11089A61-5F47-4068-A975-25319724C670}" srcOrd="9" destOrd="0" presId="urn:microsoft.com/office/officeart/2005/8/layout/list1"/>
    <dgm:cxn modelId="{DFC113E9-77C4-4C2A-8CDF-AA67173C8749}" type="presParOf" srcId="{A7D7F4A4-C1DD-41C6-AFBC-37D9309CC072}" destId="{E3B71801-8F9A-4A3E-A709-32045A36589C}" srcOrd="10" destOrd="0" presId="urn:microsoft.com/office/officeart/2005/8/layout/list1"/>
    <dgm:cxn modelId="{585594CC-5D6C-495D-9C69-DCD5DF274461}" type="presParOf" srcId="{A7D7F4A4-C1DD-41C6-AFBC-37D9309CC072}" destId="{9A070EBA-4D94-4988-B0C1-1F261C2A1EEF}" srcOrd="11" destOrd="0" presId="urn:microsoft.com/office/officeart/2005/8/layout/list1"/>
    <dgm:cxn modelId="{8261CB1C-1EE7-44D1-A066-2B4DBAEDF119}" type="presParOf" srcId="{A7D7F4A4-C1DD-41C6-AFBC-37D9309CC072}" destId="{29C19275-923F-46BF-8D13-D068D033954E}" srcOrd="12" destOrd="0" presId="urn:microsoft.com/office/officeart/2005/8/layout/list1"/>
    <dgm:cxn modelId="{57E71867-FA84-441E-8199-AA0E01CD6D0C}" type="presParOf" srcId="{29C19275-923F-46BF-8D13-D068D033954E}" destId="{CCA1B831-7832-4176-99B0-AAC2BDFE8163}" srcOrd="0" destOrd="0" presId="urn:microsoft.com/office/officeart/2005/8/layout/list1"/>
    <dgm:cxn modelId="{1A41D0B9-730E-42E9-8873-B074138DA3D2}" type="presParOf" srcId="{29C19275-923F-46BF-8D13-D068D033954E}" destId="{76176232-1575-4DE1-AD33-F22EF91C7DE3}" srcOrd="1" destOrd="0" presId="urn:microsoft.com/office/officeart/2005/8/layout/list1"/>
    <dgm:cxn modelId="{D1BEF0B3-C123-4B2C-A6B5-08C0E5351CE7}" type="presParOf" srcId="{A7D7F4A4-C1DD-41C6-AFBC-37D9309CC072}" destId="{957070F0-49A5-4B4D-AF19-99AAAD3C6FD3}" srcOrd="13" destOrd="0" presId="urn:microsoft.com/office/officeart/2005/8/layout/list1"/>
    <dgm:cxn modelId="{D23318ED-4E92-4D17-9332-10C0DE69F9AC}" type="presParOf" srcId="{A7D7F4A4-C1DD-41C6-AFBC-37D9309CC072}" destId="{F3946AC5-84B3-44AB-A4E4-D53D667D5EF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C3EEB-8121-4D70-B821-B7001542E9C2}" type="doc">
      <dgm:prSet loTypeId="urn:microsoft.com/office/officeart/2005/8/layout/hierarchy4" loCatId="list" qsTypeId="urn:microsoft.com/office/officeart/2005/8/quickstyle/simple3" qsCatId="simple" csTypeId="urn:microsoft.com/office/officeart/2005/8/colors/colorful1#3" csCatId="colorful" phldr="1"/>
      <dgm:spPr/>
      <dgm:t>
        <a:bodyPr/>
        <a:lstStyle/>
        <a:p>
          <a:endParaRPr lang="en-GB"/>
        </a:p>
      </dgm:t>
    </dgm:pt>
    <dgm:pt modelId="{6184AE19-D469-4630-AEDF-88B4C32F4D88}">
      <dgm:prSet phldrT="[Text]"/>
      <dgm:spPr/>
      <dgm:t>
        <a:bodyPr/>
        <a:lstStyle/>
        <a:p>
          <a:r>
            <a:rPr lang="en-US" dirty="0"/>
            <a:t>Viscosity builders</a:t>
          </a:r>
        </a:p>
      </dgm:t>
    </dgm:pt>
    <dgm:pt modelId="{B4158C8F-E74A-4E92-BD33-B05AED426E41}" type="parTrans" cxnId="{CA1FF930-55A1-4D9A-B45F-E1D41211CC9D}">
      <dgm:prSet/>
      <dgm:spPr/>
      <dgm:t>
        <a:bodyPr/>
        <a:lstStyle/>
        <a:p>
          <a:endParaRPr lang="en-US"/>
        </a:p>
      </dgm:t>
    </dgm:pt>
    <dgm:pt modelId="{D64263A1-03BD-4301-987B-17B67D242CFF}" type="sibTrans" cxnId="{CA1FF930-55A1-4D9A-B45F-E1D41211CC9D}">
      <dgm:prSet/>
      <dgm:spPr/>
      <dgm:t>
        <a:bodyPr/>
        <a:lstStyle/>
        <a:p>
          <a:endParaRPr lang="en-US"/>
        </a:p>
      </dgm:t>
    </dgm:pt>
    <dgm:pt modelId="{FFB20AD8-B995-4F72-8622-7D403A88BEC3}">
      <dgm:prSet phldrT="[Text]"/>
      <dgm:spPr/>
      <dgm:t>
        <a:bodyPr/>
        <a:lstStyle/>
        <a:p>
          <a:r>
            <a:rPr lang="en-US" dirty="0"/>
            <a:t>Non-glycogenic</a:t>
          </a:r>
        </a:p>
      </dgm:t>
    </dgm:pt>
    <dgm:pt modelId="{56EFFD62-8157-4AA4-B3A1-D51CD16F68D0}" type="parTrans" cxnId="{0EDA00DD-40A7-4BCF-B8E7-70C5A21EF04D}">
      <dgm:prSet/>
      <dgm:spPr/>
      <dgm:t>
        <a:bodyPr/>
        <a:lstStyle/>
        <a:p>
          <a:endParaRPr lang="en-US"/>
        </a:p>
      </dgm:t>
    </dgm:pt>
    <dgm:pt modelId="{C9646ABE-65D6-4BA5-92F1-6E943C5B9C47}" type="sibTrans" cxnId="{0EDA00DD-40A7-4BCF-B8E7-70C5A21EF04D}">
      <dgm:prSet/>
      <dgm:spPr/>
      <dgm:t>
        <a:bodyPr/>
        <a:lstStyle/>
        <a:p>
          <a:endParaRPr lang="en-US"/>
        </a:p>
      </dgm:t>
    </dgm:pt>
    <dgm:pt modelId="{58B40A4C-2B57-48B2-9745-4878331B4AA1}">
      <dgm:prSet phldrT="[Text]"/>
      <dgm:spPr/>
      <dgm:t>
        <a:bodyPr/>
        <a:lstStyle/>
        <a:p>
          <a:r>
            <a:rPr lang="en-US" dirty="0"/>
            <a:t>Natural </a:t>
          </a:r>
        </a:p>
      </dgm:t>
    </dgm:pt>
    <dgm:pt modelId="{7203957C-958D-4879-9762-2F9FDB83C49D}" type="parTrans" cxnId="{B267DB4D-A297-45A8-B284-F3E6835C00DC}">
      <dgm:prSet/>
      <dgm:spPr/>
      <dgm:t>
        <a:bodyPr/>
        <a:lstStyle/>
        <a:p>
          <a:endParaRPr lang="en-US"/>
        </a:p>
      </dgm:t>
    </dgm:pt>
    <dgm:pt modelId="{43F76D5C-41EE-4C7F-A967-6D9C74904A84}" type="sibTrans" cxnId="{B267DB4D-A297-45A8-B284-F3E6835C00DC}">
      <dgm:prSet/>
      <dgm:spPr/>
      <dgm:t>
        <a:bodyPr/>
        <a:lstStyle/>
        <a:p>
          <a:endParaRPr lang="en-US"/>
        </a:p>
      </dgm:t>
    </dgm:pt>
    <dgm:pt modelId="{5890CE53-A93C-42B1-A5B7-23EC96145221}">
      <dgm:prSet phldrT="[Text]"/>
      <dgm:spPr/>
      <dgm:t>
        <a:bodyPr/>
        <a:lstStyle/>
        <a:p>
          <a:r>
            <a:rPr lang="en-US" dirty="0"/>
            <a:t>Semi synthetic </a:t>
          </a:r>
        </a:p>
      </dgm:t>
    </dgm:pt>
    <dgm:pt modelId="{F153D83D-B5F3-43A2-98DC-3C3FD6867E6E}" type="parTrans" cxnId="{9C5CD850-497C-4B00-BAFA-562A73680A19}">
      <dgm:prSet/>
      <dgm:spPr/>
      <dgm:t>
        <a:bodyPr/>
        <a:lstStyle/>
        <a:p>
          <a:endParaRPr lang="en-US"/>
        </a:p>
      </dgm:t>
    </dgm:pt>
    <dgm:pt modelId="{0CA96530-0697-4C8B-A1C2-E13FA552A367}" type="sibTrans" cxnId="{9C5CD850-497C-4B00-BAFA-562A73680A19}">
      <dgm:prSet/>
      <dgm:spPr/>
      <dgm:t>
        <a:bodyPr/>
        <a:lstStyle/>
        <a:p>
          <a:endParaRPr lang="en-US"/>
        </a:p>
      </dgm:t>
    </dgm:pt>
    <dgm:pt modelId="{4C82BEBB-0087-4897-8D9D-DF2D42F1DE6E}">
      <dgm:prSet phldrT="[Text]"/>
      <dgm:spPr/>
      <dgm:t>
        <a:bodyPr/>
        <a:lstStyle/>
        <a:p>
          <a:r>
            <a:rPr lang="en-US" dirty="0"/>
            <a:t>Glycogenic</a:t>
          </a:r>
        </a:p>
      </dgm:t>
    </dgm:pt>
    <dgm:pt modelId="{0E498F9E-8F76-4ED2-8708-ED922F8AE309}" type="parTrans" cxnId="{A354D08D-A2A2-4764-B8C4-11FAFA0DE44B}">
      <dgm:prSet/>
      <dgm:spPr/>
      <dgm:t>
        <a:bodyPr/>
        <a:lstStyle/>
        <a:p>
          <a:endParaRPr lang="en-US"/>
        </a:p>
      </dgm:t>
    </dgm:pt>
    <dgm:pt modelId="{3CFA69CA-8CC0-4534-A31E-A093841513E0}" type="sibTrans" cxnId="{A354D08D-A2A2-4764-B8C4-11FAFA0DE44B}">
      <dgm:prSet/>
      <dgm:spPr/>
      <dgm:t>
        <a:bodyPr/>
        <a:lstStyle/>
        <a:p>
          <a:endParaRPr lang="en-US"/>
        </a:p>
      </dgm:t>
    </dgm:pt>
    <dgm:pt modelId="{578434AA-D732-4CA9-A61C-27D4DC97C56A}">
      <dgm:prSet phldrT="[Text]"/>
      <dgm:spPr/>
      <dgm:t>
        <a:bodyPr/>
        <a:lstStyle/>
        <a:p>
          <a:r>
            <a:rPr lang="en-US" dirty="0"/>
            <a:t>Polyols </a:t>
          </a:r>
        </a:p>
      </dgm:t>
    </dgm:pt>
    <dgm:pt modelId="{B255EB45-4C4A-4F42-8C03-8C86B1DDFCF1}" type="parTrans" cxnId="{DDFEBE56-CB2F-423C-8735-15566B13CF05}">
      <dgm:prSet/>
      <dgm:spPr/>
      <dgm:t>
        <a:bodyPr/>
        <a:lstStyle/>
        <a:p>
          <a:endParaRPr lang="en-US"/>
        </a:p>
      </dgm:t>
    </dgm:pt>
    <dgm:pt modelId="{878F9567-06F0-4205-BA11-CAF1A8BD8C74}" type="sibTrans" cxnId="{DDFEBE56-CB2F-423C-8735-15566B13CF05}">
      <dgm:prSet/>
      <dgm:spPr/>
      <dgm:t>
        <a:bodyPr/>
        <a:lstStyle/>
        <a:p>
          <a:endParaRPr lang="en-US"/>
        </a:p>
      </dgm:t>
    </dgm:pt>
    <dgm:pt modelId="{30555D60-3C65-4992-96C4-D4DC649AF063}" type="pres">
      <dgm:prSet presAssocID="{247C3EEB-8121-4D70-B821-B7001542E9C2}" presName="Name0" presStyleCnt="0">
        <dgm:presLayoutVars>
          <dgm:chPref val="1"/>
          <dgm:dir/>
          <dgm:animOne val="branch"/>
          <dgm:animLvl val="lvl"/>
          <dgm:resizeHandles/>
        </dgm:presLayoutVars>
      </dgm:prSet>
      <dgm:spPr/>
    </dgm:pt>
    <dgm:pt modelId="{B972CE36-DA56-4F34-B71F-D94C12A2BCB4}" type="pres">
      <dgm:prSet presAssocID="{6184AE19-D469-4630-AEDF-88B4C32F4D88}" presName="vertOne" presStyleCnt="0"/>
      <dgm:spPr/>
    </dgm:pt>
    <dgm:pt modelId="{07804792-D014-482F-9D96-848B0D3A71B4}" type="pres">
      <dgm:prSet presAssocID="{6184AE19-D469-4630-AEDF-88B4C32F4D88}" presName="txOne" presStyleLbl="node0" presStyleIdx="0" presStyleCnt="1">
        <dgm:presLayoutVars>
          <dgm:chPref val="3"/>
        </dgm:presLayoutVars>
      </dgm:prSet>
      <dgm:spPr/>
    </dgm:pt>
    <dgm:pt modelId="{45DBC913-B752-4776-9A2A-01BE04F9839F}" type="pres">
      <dgm:prSet presAssocID="{6184AE19-D469-4630-AEDF-88B4C32F4D88}" presName="parTransOne" presStyleCnt="0"/>
      <dgm:spPr/>
    </dgm:pt>
    <dgm:pt modelId="{21426739-5CB3-4C1A-A899-F61E366344F8}" type="pres">
      <dgm:prSet presAssocID="{6184AE19-D469-4630-AEDF-88B4C32F4D88}" presName="horzOne" presStyleCnt="0"/>
      <dgm:spPr/>
    </dgm:pt>
    <dgm:pt modelId="{D43BB920-1F74-47B5-BEB3-5474C6C42394}" type="pres">
      <dgm:prSet presAssocID="{FFB20AD8-B995-4F72-8622-7D403A88BEC3}" presName="vertTwo" presStyleCnt="0"/>
      <dgm:spPr/>
    </dgm:pt>
    <dgm:pt modelId="{D2BE343D-A663-4C07-B340-2C9EA31E9AE5}" type="pres">
      <dgm:prSet presAssocID="{FFB20AD8-B995-4F72-8622-7D403A88BEC3}" presName="txTwo" presStyleLbl="node2" presStyleIdx="0" presStyleCnt="2" custScaleX="90619" custLinFactNeighborX="1545" custLinFactNeighborY="5346">
        <dgm:presLayoutVars>
          <dgm:chPref val="3"/>
        </dgm:presLayoutVars>
      </dgm:prSet>
      <dgm:spPr/>
    </dgm:pt>
    <dgm:pt modelId="{3C3CF985-7C0E-493B-93F1-A4A3BFEA953E}" type="pres">
      <dgm:prSet presAssocID="{FFB20AD8-B995-4F72-8622-7D403A88BEC3}" presName="parTransTwo" presStyleCnt="0"/>
      <dgm:spPr/>
    </dgm:pt>
    <dgm:pt modelId="{9BDA2728-279C-431F-9922-C8E325992B1E}" type="pres">
      <dgm:prSet presAssocID="{FFB20AD8-B995-4F72-8622-7D403A88BEC3}" presName="horzTwo" presStyleCnt="0"/>
      <dgm:spPr/>
    </dgm:pt>
    <dgm:pt modelId="{FC819538-144A-4072-8EA9-80A0AEE89579}" type="pres">
      <dgm:prSet presAssocID="{58B40A4C-2B57-48B2-9745-4878331B4AA1}" presName="vertThree" presStyleCnt="0"/>
      <dgm:spPr/>
    </dgm:pt>
    <dgm:pt modelId="{860E4DED-4DBF-4BEE-B25D-54DCBBB077AF}" type="pres">
      <dgm:prSet presAssocID="{58B40A4C-2B57-48B2-9745-4878331B4AA1}" presName="txThree" presStyleLbl="node3" presStyleIdx="0" presStyleCnt="3">
        <dgm:presLayoutVars>
          <dgm:chPref val="3"/>
        </dgm:presLayoutVars>
      </dgm:prSet>
      <dgm:spPr/>
    </dgm:pt>
    <dgm:pt modelId="{483A6F5D-8CFF-43AB-958B-E22D9BD54BB1}" type="pres">
      <dgm:prSet presAssocID="{58B40A4C-2B57-48B2-9745-4878331B4AA1}" presName="horzThree" presStyleCnt="0"/>
      <dgm:spPr/>
    </dgm:pt>
    <dgm:pt modelId="{AC25EFE6-412C-4D83-9D6C-9DBE1A6D722F}" type="pres">
      <dgm:prSet presAssocID="{43F76D5C-41EE-4C7F-A967-6D9C74904A84}" presName="sibSpaceThree" presStyleCnt="0"/>
      <dgm:spPr/>
    </dgm:pt>
    <dgm:pt modelId="{63A8B0C3-EF84-4986-B3CD-0D13DCAEF972}" type="pres">
      <dgm:prSet presAssocID="{5890CE53-A93C-42B1-A5B7-23EC96145221}" presName="vertThree" presStyleCnt="0"/>
      <dgm:spPr/>
    </dgm:pt>
    <dgm:pt modelId="{49B7A2AC-1B7C-442B-9AFC-CB02A558B816}" type="pres">
      <dgm:prSet presAssocID="{5890CE53-A93C-42B1-A5B7-23EC96145221}" presName="txThree" presStyleLbl="node3" presStyleIdx="1" presStyleCnt="3">
        <dgm:presLayoutVars>
          <dgm:chPref val="3"/>
        </dgm:presLayoutVars>
      </dgm:prSet>
      <dgm:spPr/>
    </dgm:pt>
    <dgm:pt modelId="{FA639C17-629B-40DB-A474-DC433B81ACC0}" type="pres">
      <dgm:prSet presAssocID="{5890CE53-A93C-42B1-A5B7-23EC96145221}" presName="horzThree" presStyleCnt="0"/>
      <dgm:spPr/>
    </dgm:pt>
    <dgm:pt modelId="{1A1D9C99-0CB6-4B7B-B1F2-B6DE41EF8D01}" type="pres">
      <dgm:prSet presAssocID="{C9646ABE-65D6-4BA5-92F1-6E943C5B9C47}" presName="sibSpaceTwo" presStyleCnt="0"/>
      <dgm:spPr/>
    </dgm:pt>
    <dgm:pt modelId="{BA6CEC24-88A5-4890-97D6-81B08323B414}" type="pres">
      <dgm:prSet presAssocID="{4C82BEBB-0087-4897-8D9D-DF2D42F1DE6E}" presName="vertTwo" presStyleCnt="0"/>
      <dgm:spPr/>
    </dgm:pt>
    <dgm:pt modelId="{23E5A169-D834-4B60-9C74-6FD56084FF9F}" type="pres">
      <dgm:prSet presAssocID="{4C82BEBB-0087-4897-8D9D-DF2D42F1DE6E}" presName="txTwo" presStyleLbl="node2" presStyleIdx="1" presStyleCnt="2" custLinFactNeighborX="-8442" custLinFactNeighborY="5346">
        <dgm:presLayoutVars>
          <dgm:chPref val="3"/>
        </dgm:presLayoutVars>
      </dgm:prSet>
      <dgm:spPr/>
    </dgm:pt>
    <dgm:pt modelId="{AF4DB318-7EF2-44EA-8839-DCB465F68CAB}" type="pres">
      <dgm:prSet presAssocID="{4C82BEBB-0087-4897-8D9D-DF2D42F1DE6E}" presName="parTransTwo" presStyleCnt="0"/>
      <dgm:spPr/>
    </dgm:pt>
    <dgm:pt modelId="{9B1CE5E9-1D60-488A-A8D5-E39F1BBCC354}" type="pres">
      <dgm:prSet presAssocID="{4C82BEBB-0087-4897-8D9D-DF2D42F1DE6E}" presName="horzTwo" presStyleCnt="0"/>
      <dgm:spPr/>
    </dgm:pt>
    <dgm:pt modelId="{86A08E38-47A2-41C5-B5C4-F7A260105AD9}" type="pres">
      <dgm:prSet presAssocID="{578434AA-D732-4CA9-A61C-27D4DC97C56A}" presName="vertThree" presStyleCnt="0"/>
      <dgm:spPr/>
    </dgm:pt>
    <dgm:pt modelId="{06686E9E-CFA8-4848-A7AC-4D5514F702C7}" type="pres">
      <dgm:prSet presAssocID="{578434AA-D732-4CA9-A61C-27D4DC97C56A}" presName="txThree" presStyleLbl="node3" presStyleIdx="2" presStyleCnt="3">
        <dgm:presLayoutVars>
          <dgm:chPref val="3"/>
        </dgm:presLayoutVars>
      </dgm:prSet>
      <dgm:spPr/>
    </dgm:pt>
    <dgm:pt modelId="{8C73AC5F-B50F-4D90-955A-773BA00CC427}" type="pres">
      <dgm:prSet presAssocID="{578434AA-D732-4CA9-A61C-27D4DC97C56A}" presName="horzThree" presStyleCnt="0"/>
      <dgm:spPr/>
    </dgm:pt>
  </dgm:ptLst>
  <dgm:cxnLst>
    <dgm:cxn modelId="{FBCC9D07-1F13-4875-B416-F887E04C0433}" type="presOf" srcId="{58B40A4C-2B57-48B2-9745-4878331B4AA1}" destId="{860E4DED-4DBF-4BEE-B25D-54DCBBB077AF}" srcOrd="0" destOrd="0" presId="urn:microsoft.com/office/officeart/2005/8/layout/hierarchy4"/>
    <dgm:cxn modelId="{0F2D0B0B-6A9E-4FC4-B95D-05CB19A2FAA4}" type="presOf" srcId="{578434AA-D732-4CA9-A61C-27D4DC97C56A}" destId="{06686E9E-CFA8-4848-A7AC-4D5514F702C7}" srcOrd="0" destOrd="0" presId="urn:microsoft.com/office/officeart/2005/8/layout/hierarchy4"/>
    <dgm:cxn modelId="{F6B66C15-B35E-4738-AF6B-6B67B94A1BA6}" type="presOf" srcId="{6184AE19-D469-4630-AEDF-88B4C32F4D88}" destId="{07804792-D014-482F-9D96-848B0D3A71B4}" srcOrd="0" destOrd="0" presId="urn:microsoft.com/office/officeart/2005/8/layout/hierarchy4"/>
    <dgm:cxn modelId="{CA1FF930-55A1-4D9A-B45F-E1D41211CC9D}" srcId="{247C3EEB-8121-4D70-B821-B7001542E9C2}" destId="{6184AE19-D469-4630-AEDF-88B4C32F4D88}" srcOrd="0" destOrd="0" parTransId="{B4158C8F-E74A-4E92-BD33-B05AED426E41}" sibTransId="{D64263A1-03BD-4301-987B-17B67D242CFF}"/>
    <dgm:cxn modelId="{B267DB4D-A297-45A8-B284-F3E6835C00DC}" srcId="{FFB20AD8-B995-4F72-8622-7D403A88BEC3}" destId="{58B40A4C-2B57-48B2-9745-4878331B4AA1}" srcOrd="0" destOrd="0" parTransId="{7203957C-958D-4879-9762-2F9FDB83C49D}" sibTransId="{43F76D5C-41EE-4C7F-A967-6D9C74904A84}"/>
    <dgm:cxn modelId="{9C5CD850-497C-4B00-BAFA-562A73680A19}" srcId="{FFB20AD8-B995-4F72-8622-7D403A88BEC3}" destId="{5890CE53-A93C-42B1-A5B7-23EC96145221}" srcOrd="1" destOrd="0" parTransId="{F153D83D-B5F3-43A2-98DC-3C3FD6867E6E}" sibTransId="{0CA96530-0697-4C8B-A1C2-E13FA552A367}"/>
    <dgm:cxn modelId="{DDFEBE56-CB2F-423C-8735-15566B13CF05}" srcId="{4C82BEBB-0087-4897-8D9D-DF2D42F1DE6E}" destId="{578434AA-D732-4CA9-A61C-27D4DC97C56A}" srcOrd="0" destOrd="0" parTransId="{B255EB45-4C4A-4F42-8C03-8C86B1DDFCF1}" sibTransId="{878F9567-06F0-4205-BA11-CAF1A8BD8C74}"/>
    <dgm:cxn modelId="{A354D08D-A2A2-4764-B8C4-11FAFA0DE44B}" srcId="{6184AE19-D469-4630-AEDF-88B4C32F4D88}" destId="{4C82BEBB-0087-4897-8D9D-DF2D42F1DE6E}" srcOrd="1" destOrd="0" parTransId="{0E498F9E-8F76-4ED2-8708-ED922F8AE309}" sibTransId="{3CFA69CA-8CC0-4534-A31E-A093841513E0}"/>
    <dgm:cxn modelId="{9E1B7F9F-B2C2-457F-B3F2-8F94C53547D7}" type="presOf" srcId="{4C82BEBB-0087-4897-8D9D-DF2D42F1DE6E}" destId="{23E5A169-D834-4B60-9C74-6FD56084FF9F}" srcOrd="0" destOrd="0" presId="urn:microsoft.com/office/officeart/2005/8/layout/hierarchy4"/>
    <dgm:cxn modelId="{4AA9ECB4-B981-48EB-B496-BF4CBC17FC57}" type="presOf" srcId="{247C3EEB-8121-4D70-B821-B7001542E9C2}" destId="{30555D60-3C65-4992-96C4-D4DC649AF063}" srcOrd="0" destOrd="0" presId="urn:microsoft.com/office/officeart/2005/8/layout/hierarchy4"/>
    <dgm:cxn modelId="{A2741EC8-0727-4529-A080-82F73B369073}" type="presOf" srcId="{5890CE53-A93C-42B1-A5B7-23EC96145221}" destId="{49B7A2AC-1B7C-442B-9AFC-CB02A558B816}" srcOrd="0" destOrd="0" presId="urn:microsoft.com/office/officeart/2005/8/layout/hierarchy4"/>
    <dgm:cxn modelId="{0EDA00DD-40A7-4BCF-B8E7-70C5A21EF04D}" srcId="{6184AE19-D469-4630-AEDF-88B4C32F4D88}" destId="{FFB20AD8-B995-4F72-8622-7D403A88BEC3}" srcOrd="0" destOrd="0" parTransId="{56EFFD62-8157-4AA4-B3A1-D51CD16F68D0}" sibTransId="{C9646ABE-65D6-4BA5-92F1-6E943C5B9C47}"/>
    <dgm:cxn modelId="{BA47E8F2-5299-4CA8-8E04-B05E5EA57EDD}" type="presOf" srcId="{FFB20AD8-B995-4F72-8622-7D403A88BEC3}" destId="{D2BE343D-A663-4C07-B340-2C9EA31E9AE5}" srcOrd="0" destOrd="0" presId="urn:microsoft.com/office/officeart/2005/8/layout/hierarchy4"/>
    <dgm:cxn modelId="{FBF7B087-2901-4795-B228-AF54F222E805}" type="presParOf" srcId="{30555D60-3C65-4992-96C4-D4DC649AF063}" destId="{B972CE36-DA56-4F34-B71F-D94C12A2BCB4}" srcOrd="0" destOrd="0" presId="urn:microsoft.com/office/officeart/2005/8/layout/hierarchy4"/>
    <dgm:cxn modelId="{C88C2ADE-E38B-4D5F-89E0-190F92CD1486}" type="presParOf" srcId="{B972CE36-DA56-4F34-B71F-D94C12A2BCB4}" destId="{07804792-D014-482F-9D96-848B0D3A71B4}" srcOrd="0" destOrd="0" presId="urn:microsoft.com/office/officeart/2005/8/layout/hierarchy4"/>
    <dgm:cxn modelId="{4D55C275-87EA-43BC-8B8E-86C613C05CE3}" type="presParOf" srcId="{B972CE36-DA56-4F34-B71F-D94C12A2BCB4}" destId="{45DBC913-B752-4776-9A2A-01BE04F9839F}" srcOrd="1" destOrd="0" presId="urn:microsoft.com/office/officeart/2005/8/layout/hierarchy4"/>
    <dgm:cxn modelId="{88E79346-C30B-44E1-95B9-C65428E2EA92}" type="presParOf" srcId="{B972CE36-DA56-4F34-B71F-D94C12A2BCB4}" destId="{21426739-5CB3-4C1A-A899-F61E366344F8}" srcOrd="2" destOrd="0" presId="urn:microsoft.com/office/officeart/2005/8/layout/hierarchy4"/>
    <dgm:cxn modelId="{9CECB06A-57EB-4A7B-A25F-FEE9C4458E57}" type="presParOf" srcId="{21426739-5CB3-4C1A-A899-F61E366344F8}" destId="{D43BB920-1F74-47B5-BEB3-5474C6C42394}" srcOrd="0" destOrd="0" presId="urn:microsoft.com/office/officeart/2005/8/layout/hierarchy4"/>
    <dgm:cxn modelId="{EC921CCD-7F3F-40A6-886F-66DD4BE82EBA}" type="presParOf" srcId="{D43BB920-1F74-47B5-BEB3-5474C6C42394}" destId="{D2BE343D-A663-4C07-B340-2C9EA31E9AE5}" srcOrd="0" destOrd="0" presId="urn:microsoft.com/office/officeart/2005/8/layout/hierarchy4"/>
    <dgm:cxn modelId="{AE8421D8-7E36-45EE-80BD-F3FCEAFE3229}" type="presParOf" srcId="{D43BB920-1F74-47B5-BEB3-5474C6C42394}" destId="{3C3CF985-7C0E-493B-93F1-A4A3BFEA953E}" srcOrd="1" destOrd="0" presId="urn:microsoft.com/office/officeart/2005/8/layout/hierarchy4"/>
    <dgm:cxn modelId="{D0CBB54D-C217-4B11-952F-96E9E68A30A9}" type="presParOf" srcId="{D43BB920-1F74-47B5-BEB3-5474C6C42394}" destId="{9BDA2728-279C-431F-9922-C8E325992B1E}" srcOrd="2" destOrd="0" presId="urn:microsoft.com/office/officeart/2005/8/layout/hierarchy4"/>
    <dgm:cxn modelId="{FA173596-AEA9-4067-A072-CCB02FF3EED9}" type="presParOf" srcId="{9BDA2728-279C-431F-9922-C8E325992B1E}" destId="{FC819538-144A-4072-8EA9-80A0AEE89579}" srcOrd="0" destOrd="0" presId="urn:microsoft.com/office/officeart/2005/8/layout/hierarchy4"/>
    <dgm:cxn modelId="{AD3013B2-0737-4FFE-912D-B74921544B7D}" type="presParOf" srcId="{FC819538-144A-4072-8EA9-80A0AEE89579}" destId="{860E4DED-4DBF-4BEE-B25D-54DCBBB077AF}" srcOrd="0" destOrd="0" presId="urn:microsoft.com/office/officeart/2005/8/layout/hierarchy4"/>
    <dgm:cxn modelId="{6EDEE6C1-83A4-464F-83EF-3ABBD6E892A7}" type="presParOf" srcId="{FC819538-144A-4072-8EA9-80A0AEE89579}" destId="{483A6F5D-8CFF-43AB-958B-E22D9BD54BB1}" srcOrd="1" destOrd="0" presId="urn:microsoft.com/office/officeart/2005/8/layout/hierarchy4"/>
    <dgm:cxn modelId="{A20F4F96-D20F-4EE3-8CBC-4A78E395F393}" type="presParOf" srcId="{9BDA2728-279C-431F-9922-C8E325992B1E}" destId="{AC25EFE6-412C-4D83-9D6C-9DBE1A6D722F}" srcOrd="1" destOrd="0" presId="urn:microsoft.com/office/officeart/2005/8/layout/hierarchy4"/>
    <dgm:cxn modelId="{2A585DF9-4A1D-4622-B511-0FD90D37F6B4}" type="presParOf" srcId="{9BDA2728-279C-431F-9922-C8E325992B1E}" destId="{63A8B0C3-EF84-4986-B3CD-0D13DCAEF972}" srcOrd="2" destOrd="0" presId="urn:microsoft.com/office/officeart/2005/8/layout/hierarchy4"/>
    <dgm:cxn modelId="{613A7B9B-AE06-421F-A693-F07DC4C8974E}" type="presParOf" srcId="{63A8B0C3-EF84-4986-B3CD-0D13DCAEF972}" destId="{49B7A2AC-1B7C-442B-9AFC-CB02A558B816}" srcOrd="0" destOrd="0" presId="urn:microsoft.com/office/officeart/2005/8/layout/hierarchy4"/>
    <dgm:cxn modelId="{16C55042-1347-4BB5-9DE0-A028C7E55871}" type="presParOf" srcId="{63A8B0C3-EF84-4986-B3CD-0D13DCAEF972}" destId="{FA639C17-629B-40DB-A474-DC433B81ACC0}" srcOrd="1" destOrd="0" presId="urn:microsoft.com/office/officeart/2005/8/layout/hierarchy4"/>
    <dgm:cxn modelId="{83559954-169A-496C-A3CC-3E03A962EB02}" type="presParOf" srcId="{21426739-5CB3-4C1A-A899-F61E366344F8}" destId="{1A1D9C99-0CB6-4B7B-B1F2-B6DE41EF8D01}" srcOrd="1" destOrd="0" presId="urn:microsoft.com/office/officeart/2005/8/layout/hierarchy4"/>
    <dgm:cxn modelId="{2F3CD020-534F-4DB7-B7AB-1A3857DC0ACD}" type="presParOf" srcId="{21426739-5CB3-4C1A-A899-F61E366344F8}" destId="{BA6CEC24-88A5-4890-97D6-81B08323B414}" srcOrd="2" destOrd="0" presId="urn:microsoft.com/office/officeart/2005/8/layout/hierarchy4"/>
    <dgm:cxn modelId="{78DDE529-8EE7-4D15-B817-9374CC638471}" type="presParOf" srcId="{BA6CEC24-88A5-4890-97D6-81B08323B414}" destId="{23E5A169-D834-4B60-9C74-6FD56084FF9F}" srcOrd="0" destOrd="0" presId="urn:microsoft.com/office/officeart/2005/8/layout/hierarchy4"/>
    <dgm:cxn modelId="{794AAA17-CBDE-4D87-9EE0-5232F97790B8}" type="presParOf" srcId="{BA6CEC24-88A5-4890-97D6-81B08323B414}" destId="{AF4DB318-7EF2-44EA-8839-DCB465F68CAB}" srcOrd="1" destOrd="0" presId="urn:microsoft.com/office/officeart/2005/8/layout/hierarchy4"/>
    <dgm:cxn modelId="{CBA41638-19C2-4D31-9353-7CE87CBB175E}" type="presParOf" srcId="{BA6CEC24-88A5-4890-97D6-81B08323B414}" destId="{9B1CE5E9-1D60-488A-A8D5-E39F1BBCC354}" srcOrd="2" destOrd="0" presId="urn:microsoft.com/office/officeart/2005/8/layout/hierarchy4"/>
    <dgm:cxn modelId="{A323E8D3-6276-4A6F-8ACA-E6369335689B}" type="presParOf" srcId="{9B1CE5E9-1D60-488A-A8D5-E39F1BBCC354}" destId="{86A08E38-47A2-41C5-B5C4-F7A260105AD9}" srcOrd="0" destOrd="0" presId="urn:microsoft.com/office/officeart/2005/8/layout/hierarchy4"/>
    <dgm:cxn modelId="{3B912FE1-A339-402A-973D-ED79029A7433}" type="presParOf" srcId="{86A08E38-47A2-41C5-B5C4-F7A260105AD9}" destId="{06686E9E-CFA8-4848-A7AC-4D5514F702C7}" srcOrd="0" destOrd="0" presId="urn:microsoft.com/office/officeart/2005/8/layout/hierarchy4"/>
    <dgm:cxn modelId="{D2CC1A44-BB06-41C6-846F-DD19AEA668E9}" type="presParOf" srcId="{86A08E38-47A2-41C5-B5C4-F7A260105AD9}" destId="{8C73AC5F-B50F-4D90-955A-773BA00CC42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D655B7-3EC0-4E3B-B923-C530CF03209A}"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n-GB"/>
        </a:p>
      </dgm:t>
    </dgm:pt>
    <dgm:pt modelId="{8067B062-00B2-4376-9C1D-D94DF46F2894}">
      <dgm:prSet phldrT="[Text]"/>
      <dgm:spPr/>
      <dgm:t>
        <a:bodyPr/>
        <a:lstStyle/>
        <a:p>
          <a:r>
            <a:rPr lang="en-US" dirty="0"/>
            <a:t>Hexa-hydric alcohol</a:t>
          </a:r>
          <a:endParaRPr lang="en-GB" dirty="0"/>
        </a:p>
      </dgm:t>
    </dgm:pt>
    <dgm:pt modelId="{E674CE5E-3562-43A2-B70C-82379DC9BB76}" type="parTrans" cxnId="{62F82FE4-D604-41D7-8D5F-B6FAC13701B9}">
      <dgm:prSet/>
      <dgm:spPr/>
      <dgm:t>
        <a:bodyPr/>
        <a:lstStyle/>
        <a:p>
          <a:endParaRPr lang="en-GB"/>
        </a:p>
      </dgm:t>
    </dgm:pt>
    <dgm:pt modelId="{BB6CF5D2-2FD4-4C7E-9FB8-338900FEB644}" type="sibTrans" cxnId="{62F82FE4-D604-41D7-8D5F-B6FAC13701B9}">
      <dgm:prSet/>
      <dgm:spPr/>
      <dgm:t>
        <a:bodyPr/>
        <a:lstStyle/>
        <a:p>
          <a:endParaRPr lang="en-GB"/>
        </a:p>
      </dgm:t>
    </dgm:pt>
    <dgm:pt modelId="{6F9A0F3A-6B2C-4A98-A377-3C53FD0DBA47}">
      <dgm:prSet phldrT="[Text]" custT="1"/>
      <dgm:spPr/>
      <dgm:t>
        <a:bodyPr/>
        <a:lstStyle/>
        <a:p>
          <a:r>
            <a:rPr lang="en-US" sz="2200" dirty="0"/>
            <a:t>C</a:t>
          </a:r>
          <a:r>
            <a:rPr lang="en-US" sz="1400" dirty="0"/>
            <a:t>6</a:t>
          </a:r>
          <a:r>
            <a:rPr lang="en-US" sz="2200" dirty="0"/>
            <a:t>H</a:t>
          </a:r>
          <a:r>
            <a:rPr lang="en-US" sz="1400" dirty="0"/>
            <a:t>14</a:t>
          </a:r>
          <a:r>
            <a:rPr lang="en-US" sz="2200" dirty="0"/>
            <a:t>O</a:t>
          </a:r>
          <a:r>
            <a:rPr lang="en-US" sz="1400" dirty="0"/>
            <a:t>6</a:t>
          </a:r>
          <a:endParaRPr lang="en-GB" sz="1400" dirty="0"/>
        </a:p>
      </dgm:t>
    </dgm:pt>
    <dgm:pt modelId="{417D2A5C-733B-4A9C-BC6C-4C1B7B5A17BF}" type="parTrans" cxnId="{09B9DFD9-FEAD-47C5-AC0E-6C33DA883607}">
      <dgm:prSet/>
      <dgm:spPr/>
      <dgm:t>
        <a:bodyPr/>
        <a:lstStyle/>
        <a:p>
          <a:endParaRPr lang="en-GB"/>
        </a:p>
      </dgm:t>
    </dgm:pt>
    <dgm:pt modelId="{4E38E250-30DD-4B9B-A8BC-7F8364605A36}" type="sibTrans" cxnId="{09B9DFD9-FEAD-47C5-AC0E-6C33DA883607}">
      <dgm:prSet/>
      <dgm:spPr/>
      <dgm:t>
        <a:bodyPr/>
        <a:lstStyle/>
        <a:p>
          <a:endParaRPr lang="en-GB"/>
        </a:p>
      </dgm:t>
    </dgm:pt>
    <dgm:pt modelId="{5F8A834D-7426-48F8-BCC1-590AE4A8E592}">
      <dgm:prSet phldrT="[Text]"/>
      <dgm:spPr/>
      <dgm:t>
        <a:bodyPr/>
        <a:lstStyle/>
        <a:p>
          <a:r>
            <a:rPr lang="en-US" sz="2200" dirty="0"/>
            <a:t>Glucose hydrogenation</a:t>
          </a:r>
          <a:endParaRPr lang="en-GB" sz="2200" dirty="0"/>
        </a:p>
      </dgm:t>
    </dgm:pt>
    <dgm:pt modelId="{BFA34DF7-506F-455E-9EAC-A2E19FC42E81}" type="parTrans" cxnId="{10726C08-506B-476A-8428-12A0D60E134E}">
      <dgm:prSet/>
      <dgm:spPr/>
      <dgm:t>
        <a:bodyPr/>
        <a:lstStyle/>
        <a:p>
          <a:endParaRPr lang="en-GB"/>
        </a:p>
      </dgm:t>
    </dgm:pt>
    <dgm:pt modelId="{7BCED7F0-DE36-460B-8CE3-AFCA9DF39BFB}" type="sibTrans" cxnId="{10726C08-506B-476A-8428-12A0D60E134E}">
      <dgm:prSet/>
      <dgm:spPr/>
      <dgm:t>
        <a:bodyPr/>
        <a:lstStyle/>
        <a:p>
          <a:endParaRPr lang="en-GB"/>
        </a:p>
      </dgm:t>
    </dgm:pt>
    <dgm:pt modelId="{6B1745D0-2113-4F4A-9BE1-783511DC41AF}">
      <dgm:prSet phldrT="[Text]"/>
      <dgm:spPr/>
      <dgm:t>
        <a:bodyPr/>
        <a:lstStyle/>
        <a:p>
          <a:r>
            <a:rPr lang="en-US" dirty="0"/>
            <a:t>Crystalline sorbitol</a:t>
          </a:r>
          <a:endParaRPr lang="en-GB" dirty="0"/>
        </a:p>
      </dgm:t>
    </dgm:pt>
    <dgm:pt modelId="{D966DCF2-C876-4B61-A275-80121264BE5E}" type="parTrans" cxnId="{6DE0C4CD-5071-4ECA-9173-1E2137716774}">
      <dgm:prSet/>
      <dgm:spPr/>
      <dgm:t>
        <a:bodyPr/>
        <a:lstStyle/>
        <a:p>
          <a:endParaRPr lang="en-GB"/>
        </a:p>
      </dgm:t>
    </dgm:pt>
    <dgm:pt modelId="{C072445D-5745-4902-9B9C-FE4DC99F001D}" type="sibTrans" cxnId="{6DE0C4CD-5071-4ECA-9173-1E2137716774}">
      <dgm:prSet/>
      <dgm:spPr/>
      <dgm:t>
        <a:bodyPr/>
        <a:lstStyle/>
        <a:p>
          <a:endParaRPr lang="en-GB"/>
        </a:p>
      </dgm:t>
    </dgm:pt>
    <dgm:pt modelId="{C282584A-0CD9-43D0-9578-C3BDACE1BF71}">
      <dgm:prSet phldrT="[Text]"/>
      <dgm:spPr/>
      <dgm:t>
        <a:bodyPr/>
        <a:lstStyle/>
        <a:p>
          <a:r>
            <a:rPr lang="en-US" dirty="0"/>
            <a:t>White ,odorless </a:t>
          </a:r>
          <a:endParaRPr lang="en-GB" dirty="0"/>
        </a:p>
      </dgm:t>
    </dgm:pt>
    <dgm:pt modelId="{91AAD158-5030-46D5-9754-CA9457939A70}" type="parTrans" cxnId="{23515B4D-5F40-4692-92A9-5E4A6F806F16}">
      <dgm:prSet/>
      <dgm:spPr/>
      <dgm:t>
        <a:bodyPr/>
        <a:lstStyle/>
        <a:p>
          <a:endParaRPr lang="en-GB"/>
        </a:p>
      </dgm:t>
    </dgm:pt>
    <dgm:pt modelId="{D68F5132-9469-4D58-A8CD-DC31BEE50215}" type="sibTrans" cxnId="{23515B4D-5F40-4692-92A9-5E4A6F806F16}">
      <dgm:prSet/>
      <dgm:spPr/>
      <dgm:t>
        <a:bodyPr/>
        <a:lstStyle/>
        <a:p>
          <a:endParaRPr lang="en-GB"/>
        </a:p>
      </dgm:t>
    </dgm:pt>
    <dgm:pt modelId="{5573DD6E-68D1-4C26-94AB-ADA487BF4376}">
      <dgm:prSet phldrT="[Text]"/>
      <dgm:spPr/>
      <dgm:t>
        <a:bodyPr/>
        <a:lstStyle/>
        <a:p>
          <a:r>
            <a:rPr lang="en-US" dirty="0"/>
            <a:t>Non volatile</a:t>
          </a:r>
          <a:endParaRPr lang="en-GB" dirty="0"/>
        </a:p>
      </dgm:t>
    </dgm:pt>
    <dgm:pt modelId="{31982AA0-2376-4207-8C6C-718667642C2C}" type="parTrans" cxnId="{E555731F-C4BC-4CE1-8CED-913D40B2E779}">
      <dgm:prSet/>
      <dgm:spPr/>
      <dgm:t>
        <a:bodyPr/>
        <a:lstStyle/>
        <a:p>
          <a:endParaRPr lang="en-GB"/>
        </a:p>
      </dgm:t>
    </dgm:pt>
    <dgm:pt modelId="{E9F47BA4-5489-47AD-9174-13F1B26DC097}" type="sibTrans" cxnId="{E555731F-C4BC-4CE1-8CED-913D40B2E779}">
      <dgm:prSet/>
      <dgm:spPr/>
      <dgm:t>
        <a:bodyPr/>
        <a:lstStyle/>
        <a:p>
          <a:endParaRPr lang="en-GB"/>
        </a:p>
      </dgm:t>
    </dgm:pt>
    <dgm:pt modelId="{13CD0FA2-E75D-496C-B3D0-516CEC66BBB1}">
      <dgm:prSet phldrT="[Text]"/>
      <dgm:spPr/>
      <dgm:t>
        <a:bodyPr/>
        <a:lstStyle/>
        <a:p>
          <a:r>
            <a:rPr lang="en-US" dirty="0"/>
            <a:t>70%w/w</a:t>
          </a:r>
          <a:endParaRPr lang="en-GB" dirty="0"/>
        </a:p>
      </dgm:t>
    </dgm:pt>
    <dgm:pt modelId="{A26B3170-C5E8-462F-B8B2-F6F456FA7FC7}" type="parTrans" cxnId="{86F72B98-75AA-4DEC-9980-134DB88870B9}">
      <dgm:prSet/>
      <dgm:spPr/>
      <dgm:t>
        <a:bodyPr/>
        <a:lstStyle/>
        <a:p>
          <a:endParaRPr lang="en-GB"/>
        </a:p>
      </dgm:t>
    </dgm:pt>
    <dgm:pt modelId="{25A1BC1B-61B9-46E2-B7C5-3AF173DC2C27}" type="sibTrans" cxnId="{86F72B98-75AA-4DEC-9980-134DB88870B9}">
      <dgm:prSet/>
      <dgm:spPr/>
      <dgm:t>
        <a:bodyPr/>
        <a:lstStyle/>
        <a:p>
          <a:endParaRPr lang="en-GB"/>
        </a:p>
      </dgm:t>
    </dgm:pt>
    <dgm:pt modelId="{A27C0E6D-C52A-44A2-9E73-FF0E0AD3F4DF}">
      <dgm:prSet phldrT="[Text]"/>
      <dgm:spPr/>
      <dgm:t>
        <a:bodyPr/>
        <a:lstStyle/>
        <a:p>
          <a:r>
            <a:rPr lang="en-US" dirty="0"/>
            <a:t>Substitute for sucrose </a:t>
          </a:r>
          <a:endParaRPr lang="en-GB" dirty="0"/>
        </a:p>
      </dgm:t>
    </dgm:pt>
    <dgm:pt modelId="{73C5E114-F0E2-44D7-A072-6474C27B8E61}" type="parTrans" cxnId="{7D4B1330-694C-49F2-B66D-AC529D17B46A}">
      <dgm:prSet/>
      <dgm:spPr/>
      <dgm:t>
        <a:bodyPr/>
        <a:lstStyle/>
        <a:p>
          <a:endParaRPr lang="en-GB"/>
        </a:p>
      </dgm:t>
    </dgm:pt>
    <dgm:pt modelId="{350622A4-A54C-4CEA-B51C-DB6FF74262DA}" type="sibTrans" cxnId="{7D4B1330-694C-49F2-B66D-AC529D17B46A}">
      <dgm:prSet/>
      <dgm:spPr/>
      <dgm:t>
        <a:bodyPr/>
        <a:lstStyle/>
        <a:p>
          <a:endParaRPr lang="en-GB"/>
        </a:p>
      </dgm:t>
    </dgm:pt>
    <dgm:pt modelId="{4BA97EA7-1717-4ABA-B8AB-76CDFA03C7C2}">
      <dgm:prSet phldrT="[Text]"/>
      <dgm:spPr/>
      <dgm:t>
        <a:bodyPr/>
        <a:lstStyle/>
        <a:p>
          <a:r>
            <a:rPr lang="en-US" dirty="0"/>
            <a:t>Diabetic patients</a:t>
          </a:r>
          <a:endParaRPr lang="en-GB" dirty="0"/>
        </a:p>
      </dgm:t>
    </dgm:pt>
    <dgm:pt modelId="{6D83A6E6-998E-4298-9DA6-0B7108884BDD}" type="parTrans" cxnId="{36740E24-2138-40A4-B7A9-83329C2DF9D7}">
      <dgm:prSet/>
      <dgm:spPr/>
      <dgm:t>
        <a:bodyPr/>
        <a:lstStyle/>
        <a:p>
          <a:endParaRPr lang="en-GB"/>
        </a:p>
      </dgm:t>
    </dgm:pt>
    <dgm:pt modelId="{41A89EBA-DB1D-499F-AB70-82FFFB2CEB39}" type="sibTrans" cxnId="{36740E24-2138-40A4-B7A9-83329C2DF9D7}">
      <dgm:prSet/>
      <dgm:spPr/>
      <dgm:t>
        <a:bodyPr/>
        <a:lstStyle/>
        <a:p>
          <a:endParaRPr lang="en-GB"/>
        </a:p>
      </dgm:t>
    </dgm:pt>
    <dgm:pt modelId="{A23DAD08-C262-4653-BF99-0E6130020F3B}" type="pres">
      <dgm:prSet presAssocID="{45D655B7-3EC0-4E3B-B923-C530CF03209A}" presName="Name0" presStyleCnt="0">
        <dgm:presLayoutVars>
          <dgm:chMax val="7"/>
          <dgm:dir/>
          <dgm:animLvl val="lvl"/>
          <dgm:resizeHandles val="exact"/>
        </dgm:presLayoutVars>
      </dgm:prSet>
      <dgm:spPr/>
    </dgm:pt>
    <dgm:pt modelId="{14CBE760-60F2-4C0E-A4FA-29C7464038C0}" type="pres">
      <dgm:prSet presAssocID="{8067B062-00B2-4376-9C1D-D94DF46F2894}" presName="circle1" presStyleLbl="node1" presStyleIdx="0" presStyleCnt="3"/>
      <dgm:spPr/>
    </dgm:pt>
    <dgm:pt modelId="{1B5EF515-15A6-4545-A0A0-4DA168B4B946}" type="pres">
      <dgm:prSet presAssocID="{8067B062-00B2-4376-9C1D-D94DF46F2894}" presName="space" presStyleCnt="0"/>
      <dgm:spPr/>
    </dgm:pt>
    <dgm:pt modelId="{00251B65-ADAE-4CE2-8E43-FE0EED1675B2}" type="pres">
      <dgm:prSet presAssocID="{8067B062-00B2-4376-9C1D-D94DF46F2894}" presName="rect1" presStyleLbl="alignAcc1" presStyleIdx="0" presStyleCnt="3"/>
      <dgm:spPr/>
    </dgm:pt>
    <dgm:pt modelId="{A656FB55-0878-4A23-9922-55ACFE862E51}" type="pres">
      <dgm:prSet presAssocID="{6B1745D0-2113-4F4A-9BE1-783511DC41AF}" presName="vertSpace2" presStyleLbl="node1" presStyleIdx="0" presStyleCnt="3"/>
      <dgm:spPr/>
    </dgm:pt>
    <dgm:pt modelId="{353FB4FB-414D-4B37-A0FE-6F280F476303}" type="pres">
      <dgm:prSet presAssocID="{6B1745D0-2113-4F4A-9BE1-783511DC41AF}" presName="circle2" presStyleLbl="node1" presStyleIdx="1" presStyleCnt="3"/>
      <dgm:spPr/>
    </dgm:pt>
    <dgm:pt modelId="{A6945080-3F7D-44FC-851E-4A5F6FCA8A3D}" type="pres">
      <dgm:prSet presAssocID="{6B1745D0-2113-4F4A-9BE1-783511DC41AF}" presName="rect2" presStyleLbl="alignAcc1" presStyleIdx="1" presStyleCnt="3"/>
      <dgm:spPr/>
    </dgm:pt>
    <dgm:pt modelId="{4A0773A4-9EFB-43F1-801C-12D4228A3313}" type="pres">
      <dgm:prSet presAssocID="{13CD0FA2-E75D-496C-B3D0-516CEC66BBB1}" presName="vertSpace3" presStyleLbl="node1" presStyleIdx="1" presStyleCnt="3"/>
      <dgm:spPr/>
    </dgm:pt>
    <dgm:pt modelId="{09FD3A7C-F833-4975-949D-F2B22DE32116}" type="pres">
      <dgm:prSet presAssocID="{13CD0FA2-E75D-496C-B3D0-516CEC66BBB1}" presName="circle3" presStyleLbl="node1" presStyleIdx="2" presStyleCnt="3"/>
      <dgm:spPr/>
    </dgm:pt>
    <dgm:pt modelId="{0004C816-2FE5-432F-B8BA-73C867A6662F}" type="pres">
      <dgm:prSet presAssocID="{13CD0FA2-E75D-496C-B3D0-516CEC66BBB1}" presName="rect3" presStyleLbl="alignAcc1" presStyleIdx="2" presStyleCnt="3"/>
      <dgm:spPr/>
    </dgm:pt>
    <dgm:pt modelId="{5480A5FE-C60B-4CD2-9063-34A8D51C9D8D}" type="pres">
      <dgm:prSet presAssocID="{8067B062-00B2-4376-9C1D-D94DF46F2894}" presName="rect1ParTx" presStyleLbl="alignAcc1" presStyleIdx="2" presStyleCnt="3">
        <dgm:presLayoutVars>
          <dgm:chMax val="1"/>
          <dgm:bulletEnabled val="1"/>
        </dgm:presLayoutVars>
      </dgm:prSet>
      <dgm:spPr/>
    </dgm:pt>
    <dgm:pt modelId="{94CBCBB4-D4A2-4E4B-8210-B3E1B1DD50B1}" type="pres">
      <dgm:prSet presAssocID="{8067B062-00B2-4376-9C1D-D94DF46F2894}" presName="rect1ChTx" presStyleLbl="alignAcc1" presStyleIdx="2" presStyleCnt="3">
        <dgm:presLayoutVars>
          <dgm:bulletEnabled val="1"/>
        </dgm:presLayoutVars>
      </dgm:prSet>
      <dgm:spPr/>
    </dgm:pt>
    <dgm:pt modelId="{E2C839C4-654D-4436-BF09-8BC2DA15CBCE}" type="pres">
      <dgm:prSet presAssocID="{6B1745D0-2113-4F4A-9BE1-783511DC41AF}" presName="rect2ParTx" presStyleLbl="alignAcc1" presStyleIdx="2" presStyleCnt="3">
        <dgm:presLayoutVars>
          <dgm:chMax val="1"/>
          <dgm:bulletEnabled val="1"/>
        </dgm:presLayoutVars>
      </dgm:prSet>
      <dgm:spPr/>
    </dgm:pt>
    <dgm:pt modelId="{8AEE5C7F-3714-4B20-8FEC-77181BC2C232}" type="pres">
      <dgm:prSet presAssocID="{6B1745D0-2113-4F4A-9BE1-783511DC41AF}" presName="rect2ChTx" presStyleLbl="alignAcc1" presStyleIdx="2" presStyleCnt="3">
        <dgm:presLayoutVars>
          <dgm:bulletEnabled val="1"/>
        </dgm:presLayoutVars>
      </dgm:prSet>
      <dgm:spPr/>
    </dgm:pt>
    <dgm:pt modelId="{6C703627-C2A6-4C02-9677-BA14DF48AD49}" type="pres">
      <dgm:prSet presAssocID="{13CD0FA2-E75D-496C-B3D0-516CEC66BBB1}" presName="rect3ParTx" presStyleLbl="alignAcc1" presStyleIdx="2" presStyleCnt="3">
        <dgm:presLayoutVars>
          <dgm:chMax val="1"/>
          <dgm:bulletEnabled val="1"/>
        </dgm:presLayoutVars>
      </dgm:prSet>
      <dgm:spPr/>
    </dgm:pt>
    <dgm:pt modelId="{0231D0E0-EC25-427C-BF36-8ABE60F8D7F9}" type="pres">
      <dgm:prSet presAssocID="{13CD0FA2-E75D-496C-B3D0-516CEC66BBB1}" presName="rect3ChTx" presStyleLbl="alignAcc1" presStyleIdx="2" presStyleCnt="3">
        <dgm:presLayoutVars>
          <dgm:bulletEnabled val="1"/>
        </dgm:presLayoutVars>
      </dgm:prSet>
      <dgm:spPr/>
    </dgm:pt>
  </dgm:ptLst>
  <dgm:cxnLst>
    <dgm:cxn modelId="{619B0302-1C95-4BC7-B039-E52C982C56C1}" type="presOf" srcId="{4BA97EA7-1717-4ABA-B8AB-76CDFA03C7C2}" destId="{0231D0E0-EC25-427C-BF36-8ABE60F8D7F9}" srcOrd="0" destOrd="1" presId="urn:microsoft.com/office/officeart/2005/8/layout/target3"/>
    <dgm:cxn modelId="{10726C08-506B-476A-8428-12A0D60E134E}" srcId="{8067B062-00B2-4376-9C1D-D94DF46F2894}" destId="{5F8A834D-7426-48F8-BCC1-590AE4A8E592}" srcOrd="1" destOrd="0" parTransId="{BFA34DF7-506F-455E-9EAC-A2E19FC42E81}" sibTransId="{7BCED7F0-DE36-460B-8CE3-AFCA9DF39BFB}"/>
    <dgm:cxn modelId="{E555731F-C4BC-4CE1-8CED-913D40B2E779}" srcId="{6B1745D0-2113-4F4A-9BE1-783511DC41AF}" destId="{5573DD6E-68D1-4C26-94AB-ADA487BF4376}" srcOrd="1" destOrd="0" parTransId="{31982AA0-2376-4207-8C6C-718667642C2C}" sibTransId="{E9F47BA4-5489-47AD-9174-13F1B26DC097}"/>
    <dgm:cxn modelId="{36740E24-2138-40A4-B7A9-83329C2DF9D7}" srcId="{13CD0FA2-E75D-496C-B3D0-516CEC66BBB1}" destId="{4BA97EA7-1717-4ABA-B8AB-76CDFA03C7C2}" srcOrd="1" destOrd="0" parTransId="{6D83A6E6-998E-4298-9DA6-0B7108884BDD}" sibTransId="{41A89EBA-DB1D-499F-AB70-82FFFB2CEB39}"/>
    <dgm:cxn modelId="{48752329-B730-4F60-8D7E-CB6866ACBE6B}" type="presOf" srcId="{45D655B7-3EC0-4E3B-B923-C530CF03209A}" destId="{A23DAD08-C262-4653-BF99-0E6130020F3B}" srcOrd="0" destOrd="0" presId="urn:microsoft.com/office/officeart/2005/8/layout/target3"/>
    <dgm:cxn modelId="{7D4B1330-694C-49F2-B66D-AC529D17B46A}" srcId="{13CD0FA2-E75D-496C-B3D0-516CEC66BBB1}" destId="{A27C0E6D-C52A-44A2-9E73-FF0E0AD3F4DF}" srcOrd="0" destOrd="0" parTransId="{73C5E114-F0E2-44D7-A072-6474C27B8E61}" sibTransId="{350622A4-A54C-4CEA-B51C-DB6FF74262DA}"/>
    <dgm:cxn modelId="{EC26EE6C-C85B-4313-AE95-73DAD89AD188}" type="presOf" srcId="{A27C0E6D-C52A-44A2-9E73-FF0E0AD3F4DF}" destId="{0231D0E0-EC25-427C-BF36-8ABE60F8D7F9}" srcOrd="0" destOrd="0" presId="urn:microsoft.com/office/officeart/2005/8/layout/target3"/>
    <dgm:cxn modelId="{23515B4D-5F40-4692-92A9-5E4A6F806F16}" srcId="{6B1745D0-2113-4F4A-9BE1-783511DC41AF}" destId="{C282584A-0CD9-43D0-9578-C3BDACE1BF71}" srcOrd="0" destOrd="0" parTransId="{91AAD158-5030-46D5-9754-CA9457939A70}" sibTransId="{D68F5132-9469-4D58-A8CD-DC31BEE50215}"/>
    <dgm:cxn modelId="{5C45F86E-C714-4887-BC63-339B6930B0A5}" type="presOf" srcId="{5F8A834D-7426-48F8-BCC1-590AE4A8E592}" destId="{94CBCBB4-D4A2-4E4B-8210-B3E1B1DD50B1}" srcOrd="0" destOrd="1" presId="urn:microsoft.com/office/officeart/2005/8/layout/target3"/>
    <dgm:cxn modelId="{248AD782-6C2D-4957-997C-F82F3CF48EE9}" type="presOf" srcId="{6F9A0F3A-6B2C-4A98-A377-3C53FD0DBA47}" destId="{94CBCBB4-D4A2-4E4B-8210-B3E1B1DD50B1}" srcOrd="0" destOrd="0" presId="urn:microsoft.com/office/officeart/2005/8/layout/target3"/>
    <dgm:cxn modelId="{17311887-C445-4D3A-B491-B61D2CAC71B8}" type="presOf" srcId="{C282584A-0CD9-43D0-9578-C3BDACE1BF71}" destId="{8AEE5C7F-3714-4B20-8FEC-77181BC2C232}" srcOrd="0" destOrd="0" presId="urn:microsoft.com/office/officeart/2005/8/layout/target3"/>
    <dgm:cxn modelId="{133D8D8E-76C6-474E-8821-7CB9110AA318}" type="presOf" srcId="{13CD0FA2-E75D-496C-B3D0-516CEC66BBB1}" destId="{6C703627-C2A6-4C02-9677-BA14DF48AD49}" srcOrd="1" destOrd="0" presId="urn:microsoft.com/office/officeart/2005/8/layout/target3"/>
    <dgm:cxn modelId="{86F72B98-75AA-4DEC-9980-134DB88870B9}" srcId="{45D655B7-3EC0-4E3B-B923-C530CF03209A}" destId="{13CD0FA2-E75D-496C-B3D0-516CEC66BBB1}" srcOrd="2" destOrd="0" parTransId="{A26B3170-C5E8-462F-B8B2-F6F456FA7FC7}" sibTransId="{25A1BC1B-61B9-46E2-B7C5-3AF173DC2C27}"/>
    <dgm:cxn modelId="{CDD68F9B-32E4-469C-9104-2F77374FC61A}" type="presOf" srcId="{8067B062-00B2-4376-9C1D-D94DF46F2894}" destId="{5480A5FE-C60B-4CD2-9063-34A8D51C9D8D}" srcOrd="1" destOrd="0" presId="urn:microsoft.com/office/officeart/2005/8/layout/target3"/>
    <dgm:cxn modelId="{620A0E9E-A965-4B1B-A2F1-22DBF176A347}" type="presOf" srcId="{5573DD6E-68D1-4C26-94AB-ADA487BF4376}" destId="{8AEE5C7F-3714-4B20-8FEC-77181BC2C232}" srcOrd="0" destOrd="1" presId="urn:microsoft.com/office/officeart/2005/8/layout/target3"/>
    <dgm:cxn modelId="{B4BCF5C1-D900-40C2-B577-9811F9D822E0}" type="presOf" srcId="{8067B062-00B2-4376-9C1D-D94DF46F2894}" destId="{00251B65-ADAE-4CE2-8E43-FE0EED1675B2}" srcOrd="0" destOrd="0" presId="urn:microsoft.com/office/officeart/2005/8/layout/target3"/>
    <dgm:cxn modelId="{2213ECC6-36EE-4BE2-866C-538AC2E4D044}" type="presOf" srcId="{13CD0FA2-E75D-496C-B3D0-516CEC66BBB1}" destId="{0004C816-2FE5-432F-B8BA-73C867A6662F}" srcOrd="0" destOrd="0" presId="urn:microsoft.com/office/officeart/2005/8/layout/target3"/>
    <dgm:cxn modelId="{6DE0C4CD-5071-4ECA-9173-1E2137716774}" srcId="{45D655B7-3EC0-4E3B-B923-C530CF03209A}" destId="{6B1745D0-2113-4F4A-9BE1-783511DC41AF}" srcOrd="1" destOrd="0" parTransId="{D966DCF2-C876-4B61-A275-80121264BE5E}" sibTransId="{C072445D-5745-4902-9B9C-FE4DC99F001D}"/>
    <dgm:cxn modelId="{09B9DFD9-FEAD-47C5-AC0E-6C33DA883607}" srcId="{8067B062-00B2-4376-9C1D-D94DF46F2894}" destId="{6F9A0F3A-6B2C-4A98-A377-3C53FD0DBA47}" srcOrd="0" destOrd="0" parTransId="{417D2A5C-733B-4A9C-BC6C-4C1B7B5A17BF}" sibTransId="{4E38E250-30DD-4B9B-A8BC-7F8364605A36}"/>
    <dgm:cxn modelId="{62F82FE4-D604-41D7-8D5F-B6FAC13701B9}" srcId="{45D655B7-3EC0-4E3B-B923-C530CF03209A}" destId="{8067B062-00B2-4376-9C1D-D94DF46F2894}" srcOrd="0" destOrd="0" parTransId="{E674CE5E-3562-43A2-B70C-82379DC9BB76}" sibTransId="{BB6CF5D2-2FD4-4C7E-9FB8-338900FEB644}"/>
    <dgm:cxn modelId="{D090A7E6-9AC4-4D58-87FF-BC623A8726D6}" type="presOf" srcId="{6B1745D0-2113-4F4A-9BE1-783511DC41AF}" destId="{E2C839C4-654D-4436-BF09-8BC2DA15CBCE}" srcOrd="1" destOrd="0" presId="urn:microsoft.com/office/officeart/2005/8/layout/target3"/>
    <dgm:cxn modelId="{D64A34F8-BC94-458C-8C95-473A715217ED}" type="presOf" srcId="{6B1745D0-2113-4F4A-9BE1-783511DC41AF}" destId="{A6945080-3F7D-44FC-851E-4A5F6FCA8A3D}" srcOrd="0" destOrd="0" presId="urn:microsoft.com/office/officeart/2005/8/layout/target3"/>
    <dgm:cxn modelId="{A68C8A77-C0FE-4E73-9BEA-76583D300DCD}" type="presParOf" srcId="{A23DAD08-C262-4653-BF99-0E6130020F3B}" destId="{14CBE760-60F2-4C0E-A4FA-29C7464038C0}" srcOrd="0" destOrd="0" presId="urn:microsoft.com/office/officeart/2005/8/layout/target3"/>
    <dgm:cxn modelId="{46468C0B-903E-4F41-88B5-C11014E07989}" type="presParOf" srcId="{A23DAD08-C262-4653-BF99-0E6130020F3B}" destId="{1B5EF515-15A6-4545-A0A0-4DA168B4B946}" srcOrd="1" destOrd="0" presId="urn:microsoft.com/office/officeart/2005/8/layout/target3"/>
    <dgm:cxn modelId="{982078D5-E229-4509-9532-840FA38A65C6}" type="presParOf" srcId="{A23DAD08-C262-4653-BF99-0E6130020F3B}" destId="{00251B65-ADAE-4CE2-8E43-FE0EED1675B2}" srcOrd="2" destOrd="0" presId="urn:microsoft.com/office/officeart/2005/8/layout/target3"/>
    <dgm:cxn modelId="{1444F56E-13FF-4D88-82B1-C532803618F0}" type="presParOf" srcId="{A23DAD08-C262-4653-BF99-0E6130020F3B}" destId="{A656FB55-0878-4A23-9922-55ACFE862E51}" srcOrd="3" destOrd="0" presId="urn:microsoft.com/office/officeart/2005/8/layout/target3"/>
    <dgm:cxn modelId="{191FAD58-6945-4BCC-9B0E-927779EFEC50}" type="presParOf" srcId="{A23DAD08-C262-4653-BF99-0E6130020F3B}" destId="{353FB4FB-414D-4B37-A0FE-6F280F476303}" srcOrd="4" destOrd="0" presId="urn:microsoft.com/office/officeart/2005/8/layout/target3"/>
    <dgm:cxn modelId="{C9776F7E-4DFF-410D-9112-FEF5D53DD44F}" type="presParOf" srcId="{A23DAD08-C262-4653-BF99-0E6130020F3B}" destId="{A6945080-3F7D-44FC-851E-4A5F6FCA8A3D}" srcOrd="5" destOrd="0" presId="urn:microsoft.com/office/officeart/2005/8/layout/target3"/>
    <dgm:cxn modelId="{0F9C6EFC-155F-4147-8924-2A95AE35E24F}" type="presParOf" srcId="{A23DAD08-C262-4653-BF99-0E6130020F3B}" destId="{4A0773A4-9EFB-43F1-801C-12D4228A3313}" srcOrd="6" destOrd="0" presId="urn:microsoft.com/office/officeart/2005/8/layout/target3"/>
    <dgm:cxn modelId="{2AD024D7-1A7A-4564-BCE9-F09787371FDE}" type="presParOf" srcId="{A23DAD08-C262-4653-BF99-0E6130020F3B}" destId="{09FD3A7C-F833-4975-949D-F2B22DE32116}" srcOrd="7" destOrd="0" presId="urn:microsoft.com/office/officeart/2005/8/layout/target3"/>
    <dgm:cxn modelId="{3E534ACA-6BCE-4153-9556-438A9A45FBE1}" type="presParOf" srcId="{A23DAD08-C262-4653-BF99-0E6130020F3B}" destId="{0004C816-2FE5-432F-B8BA-73C867A6662F}" srcOrd="8" destOrd="0" presId="urn:microsoft.com/office/officeart/2005/8/layout/target3"/>
    <dgm:cxn modelId="{CA73A9D2-9631-4B45-9D1A-BE6F90F8CF8D}" type="presParOf" srcId="{A23DAD08-C262-4653-BF99-0E6130020F3B}" destId="{5480A5FE-C60B-4CD2-9063-34A8D51C9D8D}" srcOrd="9" destOrd="0" presId="urn:microsoft.com/office/officeart/2005/8/layout/target3"/>
    <dgm:cxn modelId="{92E9BE01-B8AA-4C95-A645-125D1F4A0296}" type="presParOf" srcId="{A23DAD08-C262-4653-BF99-0E6130020F3B}" destId="{94CBCBB4-D4A2-4E4B-8210-B3E1B1DD50B1}" srcOrd="10" destOrd="0" presId="urn:microsoft.com/office/officeart/2005/8/layout/target3"/>
    <dgm:cxn modelId="{7CB5F9CA-B23B-4984-A556-12A707DB9F8C}" type="presParOf" srcId="{A23DAD08-C262-4653-BF99-0E6130020F3B}" destId="{E2C839C4-654D-4436-BF09-8BC2DA15CBCE}" srcOrd="11" destOrd="0" presId="urn:microsoft.com/office/officeart/2005/8/layout/target3"/>
    <dgm:cxn modelId="{C74B7919-A690-454A-A1E3-08D21A3CC919}" type="presParOf" srcId="{A23DAD08-C262-4653-BF99-0E6130020F3B}" destId="{8AEE5C7F-3714-4B20-8FEC-77181BC2C232}" srcOrd="12" destOrd="0" presId="urn:microsoft.com/office/officeart/2005/8/layout/target3"/>
    <dgm:cxn modelId="{79B3959C-3BAF-44E0-9958-688B758CACA7}" type="presParOf" srcId="{A23DAD08-C262-4653-BF99-0E6130020F3B}" destId="{6C703627-C2A6-4C02-9677-BA14DF48AD49}" srcOrd="13" destOrd="0" presId="urn:microsoft.com/office/officeart/2005/8/layout/target3"/>
    <dgm:cxn modelId="{6B2C6747-3B93-4C11-8AD5-C2795938C9F6}" type="presParOf" srcId="{A23DAD08-C262-4653-BF99-0E6130020F3B}" destId="{0231D0E0-EC25-427C-BF36-8ABE60F8D7F9}"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DF243E-9C0E-4016-AADE-4486A4CC380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GB"/>
        </a:p>
      </dgm:t>
    </dgm:pt>
    <dgm:pt modelId="{AD566742-71B9-45F3-8D49-F0FDBDF5B2AA}">
      <dgm:prSet phldrT="[Text]" custT="1"/>
      <dgm:spPr/>
      <dgm:t>
        <a:bodyPr/>
        <a:lstStyle/>
        <a:p>
          <a:r>
            <a:rPr lang="en-US" sz="2400" dirty="0"/>
            <a:t>Compatible with other polyols  </a:t>
          </a:r>
          <a:endParaRPr lang="en-GB" sz="2400" dirty="0"/>
        </a:p>
      </dgm:t>
    </dgm:pt>
    <dgm:pt modelId="{A8F353E5-1BA7-4F5D-B486-94A604412840}" type="parTrans" cxnId="{2C1D67F2-C327-44E4-908C-CE878A0353E4}">
      <dgm:prSet/>
      <dgm:spPr/>
      <dgm:t>
        <a:bodyPr/>
        <a:lstStyle/>
        <a:p>
          <a:endParaRPr lang="en-GB"/>
        </a:p>
      </dgm:t>
    </dgm:pt>
    <dgm:pt modelId="{4D124811-377A-42D6-A805-482AFB180DEE}" type="sibTrans" cxnId="{2C1D67F2-C327-44E4-908C-CE878A0353E4}">
      <dgm:prSet/>
      <dgm:spPr/>
      <dgm:t>
        <a:bodyPr/>
        <a:lstStyle/>
        <a:p>
          <a:endParaRPr lang="en-GB"/>
        </a:p>
      </dgm:t>
    </dgm:pt>
    <dgm:pt modelId="{CA1CAFB8-F3BF-4700-AED0-6C6CA033B4A8}">
      <dgm:prSet phldrT="[Text]" custT="1"/>
      <dgm:spPr/>
      <dgm:t>
        <a:bodyPr/>
        <a:lstStyle/>
        <a:p>
          <a:r>
            <a:rPr lang="en-US" sz="2400" dirty="0"/>
            <a:t>Can be added (30%) to simple syrup to reduce crystallization </a:t>
          </a:r>
          <a:endParaRPr lang="en-GB" sz="2400" dirty="0"/>
        </a:p>
      </dgm:t>
    </dgm:pt>
    <dgm:pt modelId="{953B24FB-94B4-425B-8801-C4BDBB345F28}" type="parTrans" cxnId="{ABDBA648-20CF-42F6-9F71-DD847B0BFA10}">
      <dgm:prSet/>
      <dgm:spPr/>
      <dgm:t>
        <a:bodyPr/>
        <a:lstStyle/>
        <a:p>
          <a:endParaRPr lang="en-GB"/>
        </a:p>
      </dgm:t>
    </dgm:pt>
    <dgm:pt modelId="{FCDB5E25-D590-4B52-99C0-D1119F603ED5}" type="sibTrans" cxnId="{ABDBA648-20CF-42F6-9F71-DD847B0BFA10}">
      <dgm:prSet/>
      <dgm:spPr/>
      <dgm:t>
        <a:bodyPr/>
        <a:lstStyle/>
        <a:p>
          <a:endParaRPr lang="en-GB"/>
        </a:p>
      </dgm:t>
    </dgm:pt>
    <dgm:pt modelId="{02A1680E-800B-4ACE-AD2F-43D348CDE218}">
      <dgm:prSet phldrT="[Text]" custT="1"/>
      <dgm:spPr/>
      <dgm:t>
        <a:bodyPr/>
        <a:lstStyle/>
        <a:p>
          <a:r>
            <a:rPr lang="en-US" sz="2400" dirty="0"/>
            <a:t>Sorbitol inhibits the sticking or locking of bottle caps which occur with high concentrations of sucrose </a:t>
          </a:r>
          <a:endParaRPr lang="en-GB" sz="2400" dirty="0"/>
        </a:p>
      </dgm:t>
    </dgm:pt>
    <dgm:pt modelId="{7589263B-9450-4F7B-BF09-8973AF3A2758}" type="parTrans" cxnId="{B0407653-1605-48C7-B7F9-44B3387E32CF}">
      <dgm:prSet/>
      <dgm:spPr/>
      <dgm:t>
        <a:bodyPr/>
        <a:lstStyle/>
        <a:p>
          <a:endParaRPr lang="en-GB"/>
        </a:p>
      </dgm:t>
    </dgm:pt>
    <dgm:pt modelId="{1D445271-6491-44FD-BFF9-8ABC60F9E05E}" type="sibTrans" cxnId="{B0407653-1605-48C7-B7F9-44B3387E32CF}">
      <dgm:prSet/>
      <dgm:spPr/>
      <dgm:t>
        <a:bodyPr/>
        <a:lstStyle/>
        <a:p>
          <a:endParaRPr lang="en-GB"/>
        </a:p>
      </dgm:t>
    </dgm:pt>
    <dgm:pt modelId="{22125B4E-2666-4397-AFC4-4FCC5B46B8AE}" type="pres">
      <dgm:prSet presAssocID="{C9DF243E-9C0E-4016-AADE-4486A4CC3802}" presName="linear" presStyleCnt="0">
        <dgm:presLayoutVars>
          <dgm:dir/>
          <dgm:animLvl val="lvl"/>
          <dgm:resizeHandles val="exact"/>
        </dgm:presLayoutVars>
      </dgm:prSet>
      <dgm:spPr/>
    </dgm:pt>
    <dgm:pt modelId="{B699D022-EFF4-4FEB-9103-422740616523}" type="pres">
      <dgm:prSet presAssocID="{AD566742-71B9-45F3-8D49-F0FDBDF5B2AA}" presName="parentLin" presStyleCnt="0"/>
      <dgm:spPr/>
    </dgm:pt>
    <dgm:pt modelId="{BA77A942-0763-4A10-B49E-7BE61BB5AA56}" type="pres">
      <dgm:prSet presAssocID="{AD566742-71B9-45F3-8D49-F0FDBDF5B2AA}" presName="parentLeftMargin" presStyleLbl="node1" presStyleIdx="0" presStyleCnt="3"/>
      <dgm:spPr/>
    </dgm:pt>
    <dgm:pt modelId="{D2A07CAC-6FEE-4CD5-A650-098FDEC12AD2}" type="pres">
      <dgm:prSet presAssocID="{AD566742-71B9-45F3-8D49-F0FDBDF5B2AA}" presName="parentText" presStyleLbl="node1" presStyleIdx="0" presStyleCnt="3" custScaleX="150191" custScaleY="523443" custLinFactNeighborX="-100000" custLinFactNeighborY="-1561">
        <dgm:presLayoutVars>
          <dgm:chMax val="0"/>
          <dgm:bulletEnabled val="1"/>
        </dgm:presLayoutVars>
      </dgm:prSet>
      <dgm:spPr/>
    </dgm:pt>
    <dgm:pt modelId="{1EEFA365-6937-4275-B9F9-EF89924B9257}" type="pres">
      <dgm:prSet presAssocID="{AD566742-71B9-45F3-8D49-F0FDBDF5B2AA}" presName="negativeSpace" presStyleCnt="0"/>
      <dgm:spPr/>
    </dgm:pt>
    <dgm:pt modelId="{28CFE9AD-40A4-4782-B625-88AB87130188}" type="pres">
      <dgm:prSet presAssocID="{AD566742-71B9-45F3-8D49-F0FDBDF5B2AA}" presName="childText" presStyleLbl="conFgAcc1" presStyleIdx="0" presStyleCnt="3">
        <dgm:presLayoutVars>
          <dgm:bulletEnabled val="1"/>
        </dgm:presLayoutVars>
      </dgm:prSet>
      <dgm:spPr/>
    </dgm:pt>
    <dgm:pt modelId="{F03CD19B-3373-4587-A4EE-AA54EFF1E5C0}" type="pres">
      <dgm:prSet presAssocID="{4D124811-377A-42D6-A805-482AFB180DEE}" presName="spaceBetweenRectangles" presStyleCnt="0"/>
      <dgm:spPr/>
    </dgm:pt>
    <dgm:pt modelId="{EEF5EE07-3636-4AA5-8868-774A8FF4EDA4}" type="pres">
      <dgm:prSet presAssocID="{CA1CAFB8-F3BF-4700-AED0-6C6CA033B4A8}" presName="parentLin" presStyleCnt="0"/>
      <dgm:spPr/>
    </dgm:pt>
    <dgm:pt modelId="{0144DF73-2F82-44E9-AC1E-FFB00928FC17}" type="pres">
      <dgm:prSet presAssocID="{CA1CAFB8-F3BF-4700-AED0-6C6CA033B4A8}" presName="parentLeftMargin" presStyleLbl="node1" presStyleIdx="0" presStyleCnt="3"/>
      <dgm:spPr/>
    </dgm:pt>
    <dgm:pt modelId="{D1281304-E7A7-4FBF-943C-19AF819B526C}" type="pres">
      <dgm:prSet presAssocID="{CA1CAFB8-F3BF-4700-AED0-6C6CA033B4A8}" presName="parentText" presStyleLbl="node1" presStyleIdx="1" presStyleCnt="3" custScaleX="137282" custScaleY="423833" custLinFactNeighborX="-7317" custLinFactNeighborY="7328">
        <dgm:presLayoutVars>
          <dgm:chMax val="0"/>
          <dgm:bulletEnabled val="1"/>
        </dgm:presLayoutVars>
      </dgm:prSet>
      <dgm:spPr/>
    </dgm:pt>
    <dgm:pt modelId="{96D65D9E-C245-4B2B-A682-7E30369E6257}" type="pres">
      <dgm:prSet presAssocID="{CA1CAFB8-F3BF-4700-AED0-6C6CA033B4A8}" presName="negativeSpace" presStyleCnt="0"/>
      <dgm:spPr/>
    </dgm:pt>
    <dgm:pt modelId="{7C21744D-C267-4E01-9073-056098866DBF}" type="pres">
      <dgm:prSet presAssocID="{CA1CAFB8-F3BF-4700-AED0-6C6CA033B4A8}" presName="childText" presStyleLbl="conFgAcc1" presStyleIdx="1" presStyleCnt="3">
        <dgm:presLayoutVars>
          <dgm:bulletEnabled val="1"/>
        </dgm:presLayoutVars>
      </dgm:prSet>
      <dgm:spPr/>
    </dgm:pt>
    <dgm:pt modelId="{7ADAD41C-540B-4B4C-8872-039BC6985051}" type="pres">
      <dgm:prSet presAssocID="{FCDB5E25-D590-4B52-99C0-D1119F603ED5}" presName="spaceBetweenRectangles" presStyleCnt="0"/>
      <dgm:spPr/>
    </dgm:pt>
    <dgm:pt modelId="{6DCAFBFD-BDFC-411F-AA85-224E34D46EC5}" type="pres">
      <dgm:prSet presAssocID="{02A1680E-800B-4ACE-AD2F-43D348CDE218}" presName="parentLin" presStyleCnt="0"/>
      <dgm:spPr/>
    </dgm:pt>
    <dgm:pt modelId="{8B338F7D-3CAD-4344-AA8D-4A91E66A8EA6}" type="pres">
      <dgm:prSet presAssocID="{02A1680E-800B-4ACE-AD2F-43D348CDE218}" presName="parentLeftMargin" presStyleLbl="node1" presStyleIdx="1" presStyleCnt="3"/>
      <dgm:spPr/>
    </dgm:pt>
    <dgm:pt modelId="{A8A551D7-57C1-4F90-9F85-4518F754FE28}" type="pres">
      <dgm:prSet presAssocID="{02A1680E-800B-4ACE-AD2F-43D348CDE218}" presName="parentText" presStyleLbl="node1" presStyleIdx="2" presStyleCnt="3" custScaleX="139721" custScaleY="526621" custLinFactX="1603" custLinFactNeighborX="100000" custLinFactNeighborY="-21511">
        <dgm:presLayoutVars>
          <dgm:chMax val="0"/>
          <dgm:bulletEnabled val="1"/>
        </dgm:presLayoutVars>
      </dgm:prSet>
      <dgm:spPr/>
    </dgm:pt>
    <dgm:pt modelId="{F4504344-1109-4FC8-A496-9EDFC7030BB0}" type="pres">
      <dgm:prSet presAssocID="{02A1680E-800B-4ACE-AD2F-43D348CDE218}" presName="negativeSpace" presStyleCnt="0"/>
      <dgm:spPr/>
    </dgm:pt>
    <dgm:pt modelId="{C1C8B341-74FD-4A10-A663-15D506C1CE7B}" type="pres">
      <dgm:prSet presAssocID="{02A1680E-800B-4ACE-AD2F-43D348CDE218}" presName="childText" presStyleLbl="conFgAcc1" presStyleIdx="2" presStyleCnt="3" custLinFactNeighborY="-90972">
        <dgm:presLayoutVars>
          <dgm:bulletEnabled val="1"/>
        </dgm:presLayoutVars>
      </dgm:prSet>
      <dgm:spPr/>
    </dgm:pt>
  </dgm:ptLst>
  <dgm:cxnLst>
    <dgm:cxn modelId="{D29F0A16-805B-4D91-87D1-315D56882FC0}" type="presOf" srcId="{02A1680E-800B-4ACE-AD2F-43D348CDE218}" destId="{8B338F7D-3CAD-4344-AA8D-4A91E66A8EA6}" srcOrd="0" destOrd="0" presId="urn:microsoft.com/office/officeart/2005/8/layout/list1"/>
    <dgm:cxn modelId="{98B18017-43AA-47E3-B2F1-73BAAEF65948}" type="presOf" srcId="{CA1CAFB8-F3BF-4700-AED0-6C6CA033B4A8}" destId="{0144DF73-2F82-44E9-AC1E-FFB00928FC17}" srcOrd="0" destOrd="0" presId="urn:microsoft.com/office/officeart/2005/8/layout/list1"/>
    <dgm:cxn modelId="{9C69C845-53B0-458F-8261-69102794118B}" type="presOf" srcId="{CA1CAFB8-F3BF-4700-AED0-6C6CA033B4A8}" destId="{D1281304-E7A7-4FBF-943C-19AF819B526C}" srcOrd="1" destOrd="0" presId="urn:microsoft.com/office/officeart/2005/8/layout/list1"/>
    <dgm:cxn modelId="{ABDBA648-20CF-42F6-9F71-DD847B0BFA10}" srcId="{C9DF243E-9C0E-4016-AADE-4486A4CC3802}" destId="{CA1CAFB8-F3BF-4700-AED0-6C6CA033B4A8}" srcOrd="1" destOrd="0" parTransId="{953B24FB-94B4-425B-8801-C4BDBB345F28}" sibTransId="{FCDB5E25-D590-4B52-99C0-D1119F603ED5}"/>
    <dgm:cxn modelId="{F1B2EB52-A769-4551-9C4F-38D27A087850}" type="presOf" srcId="{02A1680E-800B-4ACE-AD2F-43D348CDE218}" destId="{A8A551D7-57C1-4F90-9F85-4518F754FE28}" srcOrd="1" destOrd="0" presId="urn:microsoft.com/office/officeart/2005/8/layout/list1"/>
    <dgm:cxn modelId="{B0407653-1605-48C7-B7F9-44B3387E32CF}" srcId="{C9DF243E-9C0E-4016-AADE-4486A4CC3802}" destId="{02A1680E-800B-4ACE-AD2F-43D348CDE218}" srcOrd="2" destOrd="0" parTransId="{7589263B-9450-4F7B-BF09-8973AF3A2758}" sibTransId="{1D445271-6491-44FD-BFF9-8ABC60F9E05E}"/>
    <dgm:cxn modelId="{E195DC8A-A08A-402B-BC12-927DBA18AE25}" type="presOf" srcId="{C9DF243E-9C0E-4016-AADE-4486A4CC3802}" destId="{22125B4E-2666-4397-AFC4-4FCC5B46B8AE}" srcOrd="0" destOrd="0" presId="urn:microsoft.com/office/officeart/2005/8/layout/list1"/>
    <dgm:cxn modelId="{9AB524B5-F159-44D8-AD1A-DAEBAA67A470}" type="presOf" srcId="{AD566742-71B9-45F3-8D49-F0FDBDF5B2AA}" destId="{BA77A942-0763-4A10-B49E-7BE61BB5AA56}" srcOrd="0" destOrd="0" presId="urn:microsoft.com/office/officeart/2005/8/layout/list1"/>
    <dgm:cxn modelId="{EE6F3EEB-49AA-498E-90F1-D1C28C254E5F}" type="presOf" srcId="{AD566742-71B9-45F3-8D49-F0FDBDF5B2AA}" destId="{D2A07CAC-6FEE-4CD5-A650-098FDEC12AD2}" srcOrd="1" destOrd="0" presId="urn:microsoft.com/office/officeart/2005/8/layout/list1"/>
    <dgm:cxn modelId="{2C1D67F2-C327-44E4-908C-CE878A0353E4}" srcId="{C9DF243E-9C0E-4016-AADE-4486A4CC3802}" destId="{AD566742-71B9-45F3-8D49-F0FDBDF5B2AA}" srcOrd="0" destOrd="0" parTransId="{A8F353E5-1BA7-4F5D-B486-94A604412840}" sibTransId="{4D124811-377A-42D6-A805-482AFB180DEE}"/>
    <dgm:cxn modelId="{6D600D66-5B60-4267-821D-E3AA8FE068E9}" type="presParOf" srcId="{22125B4E-2666-4397-AFC4-4FCC5B46B8AE}" destId="{B699D022-EFF4-4FEB-9103-422740616523}" srcOrd="0" destOrd="0" presId="urn:microsoft.com/office/officeart/2005/8/layout/list1"/>
    <dgm:cxn modelId="{3BCD5E38-193C-42B4-9298-45D6E289231D}" type="presParOf" srcId="{B699D022-EFF4-4FEB-9103-422740616523}" destId="{BA77A942-0763-4A10-B49E-7BE61BB5AA56}" srcOrd="0" destOrd="0" presId="urn:microsoft.com/office/officeart/2005/8/layout/list1"/>
    <dgm:cxn modelId="{E812A6FA-631D-4BC2-8F39-5DFF6EF448F9}" type="presParOf" srcId="{B699D022-EFF4-4FEB-9103-422740616523}" destId="{D2A07CAC-6FEE-4CD5-A650-098FDEC12AD2}" srcOrd="1" destOrd="0" presId="urn:microsoft.com/office/officeart/2005/8/layout/list1"/>
    <dgm:cxn modelId="{D5C112A6-C84C-4FBF-ACD7-1D4B8AF5363B}" type="presParOf" srcId="{22125B4E-2666-4397-AFC4-4FCC5B46B8AE}" destId="{1EEFA365-6937-4275-B9F9-EF89924B9257}" srcOrd="1" destOrd="0" presId="urn:microsoft.com/office/officeart/2005/8/layout/list1"/>
    <dgm:cxn modelId="{04175FA4-D170-4C26-B147-C361E162F113}" type="presParOf" srcId="{22125B4E-2666-4397-AFC4-4FCC5B46B8AE}" destId="{28CFE9AD-40A4-4782-B625-88AB87130188}" srcOrd="2" destOrd="0" presId="urn:microsoft.com/office/officeart/2005/8/layout/list1"/>
    <dgm:cxn modelId="{5AE9482B-F39B-462D-89F1-2AC44681601A}" type="presParOf" srcId="{22125B4E-2666-4397-AFC4-4FCC5B46B8AE}" destId="{F03CD19B-3373-4587-A4EE-AA54EFF1E5C0}" srcOrd="3" destOrd="0" presId="urn:microsoft.com/office/officeart/2005/8/layout/list1"/>
    <dgm:cxn modelId="{40C01A25-0C82-4B4B-99E1-F00D01FB3584}" type="presParOf" srcId="{22125B4E-2666-4397-AFC4-4FCC5B46B8AE}" destId="{EEF5EE07-3636-4AA5-8868-774A8FF4EDA4}" srcOrd="4" destOrd="0" presId="urn:microsoft.com/office/officeart/2005/8/layout/list1"/>
    <dgm:cxn modelId="{579D0E82-6414-4018-8D22-46E3620B2087}" type="presParOf" srcId="{EEF5EE07-3636-4AA5-8868-774A8FF4EDA4}" destId="{0144DF73-2F82-44E9-AC1E-FFB00928FC17}" srcOrd="0" destOrd="0" presId="urn:microsoft.com/office/officeart/2005/8/layout/list1"/>
    <dgm:cxn modelId="{0FA93A44-0A3F-49EC-8142-FC496694EB30}" type="presParOf" srcId="{EEF5EE07-3636-4AA5-8868-774A8FF4EDA4}" destId="{D1281304-E7A7-4FBF-943C-19AF819B526C}" srcOrd="1" destOrd="0" presId="urn:microsoft.com/office/officeart/2005/8/layout/list1"/>
    <dgm:cxn modelId="{B011BE96-BCF0-4FCB-A1CA-06C8C2C98210}" type="presParOf" srcId="{22125B4E-2666-4397-AFC4-4FCC5B46B8AE}" destId="{96D65D9E-C245-4B2B-A682-7E30369E6257}" srcOrd="5" destOrd="0" presId="urn:microsoft.com/office/officeart/2005/8/layout/list1"/>
    <dgm:cxn modelId="{ADBC6E64-73F7-4746-8568-989DC9412B24}" type="presParOf" srcId="{22125B4E-2666-4397-AFC4-4FCC5B46B8AE}" destId="{7C21744D-C267-4E01-9073-056098866DBF}" srcOrd="6" destOrd="0" presId="urn:microsoft.com/office/officeart/2005/8/layout/list1"/>
    <dgm:cxn modelId="{7057A901-3F67-42B6-A738-0AA3AA6E3703}" type="presParOf" srcId="{22125B4E-2666-4397-AFC4-4FCC5B46B8AE}" destId="{7ADAD41C-540B-4B4C-8872-039BC6985051}" srcOrd="7" destOrd="0" presId="urn:microsoft.com/office/officeart/2005/8/layout/list1"/>
    <dgm:cxn modelId="{E5A04D89-F9C0-41C1-A6B6-3C4AC1A1A60E}" type="presParOf" srcId="{22125B4E-2666-4397-AFC4-4FCC5B46B8AE}" destId="{6DCAFBFD-BDFC-411F-AA85-224E34D46EC5}" srcOrd="8" destOrd="0" presId="urn:microsoft.com/office/officeart/2005/8/layout/list1"/>
    <dgm:cxn modelId="{D9F77210-0CB8-494A-ABB0-C96D3D9FEA4F}" type="presParOf" srcId="{6DCAFBFD-BDFC-411F-AA85-224E34D46EC5}" destId="{8B338F7D-3CAD-4344-AA8D-4A91E66A8EA6}" srcOrd="0" destOrd="0" presId="urn:microsoft.com/office/officeart/2005/8/layout/list1"/>
    <dgm:cxn modelId="{E447DEBC-322D-43F4-9518-5322759B2AAD}" type="presParOf" srcId="{6DCAFBFD-BDFC-411F-AA85-224E34D46EC5}" destId="{A8A551D7-57C1-4F90-9F85-4518F754FE28}" srcOrd="1" destOrd="0" presId="urn:microsoft.com/office/officeart/2005/8/layout/list1"/>
    <dgm:cxn modelId="{45F134F6-ED4D-4EA6-BD0E-D26C5AD88D9A}" type="presParOf" srcId="{22125B4E-2666-4397-AFC4-4FCC5B46B8AE}" destId="{F4504344-1109-4FC8-A496-9EDFC7030BB0}" srcOrd="9" destOrd="0" presId="urn:microsoft.com/office/officeart/2005/8/layout/list1"/>
    <dgm:cxn modelId="{A6B94D22-2F48-4E11-A24E-CC6BD923A6C8}" type="presParOf" srcId="{22125B4E-2666-4397-AFC4-4FCC5B46B8AE}" destId="{C1C8B341-74FD-4A10-A663-15D506C1CE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0B682-2207-41E7-BD64-1B2E22C3DB6E}">
      <dsp:nvSpPr>
        <dsp:cNvPr id="0" name=""/>
        <dsp:cNvSpPr/>
      </dsp:nvSpPr>
      <dsp:spPr>
        <a:xfrm>
          <a:off x="2816544" y="2210"/>
          <a:ext cx="5649208" cy="1218196"/>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Sweet so it  mask the unpleasant taste of drugs</a:t>
          </a:r>
        </a:p>
      </dsp:txBody>
      <dsp:txXfrm>
        <a:off x="2816544" y="154485"/>
        <a:ext cx="5192385" cy="913647"/>
      </dsp:txXfrm>
    </dsp:sp>
    <dsp:sp modelId="{3FBDF69E-60C1-4C1E-BA59-8B9F8A4BEB47}">
      <dsp:nvSpPr>
        <dsp:cNvPr id="0" name=""/>
        <dsp:cNvSpPr/>
      </dsp:nvSpPr>
      <dsp:spPr>
        <a:xfrm>
          <a:off x="76186" y="76203"/>
          <a:ext cx="2671696" cy="12181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Sweet </a:t>
          </a:r>
          <a:endParaRPr lang="en-GB" sz="4200" kern="1200" dirty="0"/>
        </a:p>
      </dsp:txBody>
      <dsp:txXfrm>
        <a:off x="135653" y="135670"/>
        <a:ext cx="2552762" cy="1099262"/>
      </dsp:txXfrm>
    </dsp:sp>
    <dsp:sp modelId="{59B9034F-E5C1-4FF4-8C07-307C81174DCE}">
      <dsp:nvSpPr>
        <dsp:cNvPr id="0" name=""/>
        <dsp:cNvSpPr/>
      </dsp:nvSpPr>
      <dsp:spPr>
        <a:xfrm>
          <a:off x="2742897" y="1342227"/>
          <a:ext cx="5717895" cy="2798770"/>
        </a:xfrm>
        <a:prstGeom prst="rightArrow">
          <a:avLst>
            <a:gd name="adj1" fmla="val 75000"/>
            <a:gd name="adj2" fmla="val 50000"/>
          </a:avLst>
        </a:prstGeom>
        <a:solidFill>
          <a:schemeClr val="accent2">
            <a:tint val="40000"/>
            <a:alpha val="90000"/>
            <a:hueOff val="-6621809"/>
            <a:satOff val="-8373"/>
            <a:lumOff val="-2164"/>
            <a:alphaOff val="0"/>
          </a:schemeClr>
        </a:solidFill>
        <a:ln w="25400" cap="flat" cmpd="sng" algn="ctr">
          <a:solidFill>
            <a:schemeClr val="accent2">
              <a:tint val="40000"/>
              <a:alpha val="90000"/>
              <a:hueOff val="-6621809"/>
              <a:satOff val="-8373"/>
              <a:lumOff val="-2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Viscous  will ensure physical concealment of the taste due to covering of the taste buds ,also the thick viscous nature of the medicine will </a:t>
          </a:r>
          <a:r>
            <a:rPr lang="en-US" sz="2000" kern="1200" dirty="0">
              <a:solidFill>
                <a:srgbClr val="FF0000"/>
              </a:solidFill>
            </a:rPr>
            <a:t>sooth</a:t>
          </a:r>
          <a:r>
            <a:rPr lang="en-US" sz="2000" kern="1200" dirty="0"/>
            <a:t> the irritated tissue of the throat as it passes over it (especially in case of antitussive syrups) </a:t>
          </a:r>
        </a:p>
      </dsp:txBody>
      <dsp:txXfrm>
        <a:off x="2742897" y="1692073"/>
        <a:ext cx="4668356" cy="2099078"/>
      </dsp:txXfrm>
    </dsp:sp>
    <dsp:sp modelId="{34F5869C-67E1-434F-B7E6-B8D8211D96B3}">
      <dsp:nvSpPr>
        <dsp:cNvPr id="0" name=""/>
        <dsp:cNvSpPr/>
      </dsp:nvSpPr>
      <dsp:spPr>
        <a:xfrm>
          <a:off x="0" y="2133598"/>
          <a:ext cx="2593090" cy="1218196"/>
        </a:xfrm>
        <a:prstGeom prst="roundRect">
          <a:avLst/>
        </a:prstGeom>
        <a:solidFill>
          <a:schemeClr val="accent2">
            <a:hueOff val="-6317677"/>
            <a:satOff val="10648"/>
            <a:lumOff val="-13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rgbClr val="FF0000"/>
              </a:solidFill>
            </a:rPr>
            <a:t>Viscous </a:t>
          </a:r>
          <a:endParaRPr lang="en-GB" sz="4200" kern="1200" dirty="0">
            <a:solidFill>
              <a:srgbClr val="FF0000"/>
            </a:solidFill>
          </a:endParaRPr>
        </a:p>
      </dsp:txBody>
      <dsp:txXfrm>
        <a:off x="59467" y="2193065"/>
        <a:ext cx="2474156" cy="1099262"/>
      </dsp:txXfrm>
    </dsp:sp>
    <dsp:sp modelId="{8E14BEC3-BDBF-4CE2-8A24-90500892DC20}">
      <dsp:nvSpPr>
        <dsp:cNvPr id="0" name=""/>
        <dsp:cNvSpPr/>
      </dsp:nvSpPr>
      <dsp:spPr>
        <a:xfrm>
          <a:off x="3047997" y="4262817"/>
          <a:ext cx="5349249" cy="1218196"/>
        </a:xfrm>
        <a:prstGeom prst="rightArrow">
          <a:avLst>
            <a:gd name="adj1" fmla="val 75000"/>
            <a:gd name="adj2" fmla="val 50000"/>
          </a:avLst>
        </a:prstGeom>
        <a:solidFill>
          <a:schemeClr val="accent2">
            <a:tint val="40000"/>
            <a:alpha val="90000"/>
            <a:hueOff val="-13243618"/>
            <a:satOff val="-16747"/>
            <a:lumOff val="-4329"/>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Flavored  will also aid in taste masking </a:t>
          </a:r>
        </a:p>
      </dsp:txBody>
      <dsp:txXfrm>
        <a:off x="3047997" y="4415092"/>
        <a:ext cx="4892426" cy="913647"/>
      </dsp:txXfrm>
    </dsp:sp>
    <dsp:sp modelId="{97573028-F37F-49C3-9D1A-03C9A4C69D8E}">
      <dsp:nvSpPr>
        <dsp:cNvPr id="0" name=""/>
        <dsp:cNvSpPr/>
      </dsp:nvSpPr>
      <dsp:spPr>
        <a:xfrm>
          <a:off x="0" y="4191004"/>
          <a:ext cx="2834643" cy="1218196"/>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Flavored </a:t>
          </a:r>
          <a:endParaRPr lang="en-GB" sz="4200" kern="1200" dirty="0"/>
        </a:p>
      </dsp:txBody>
      <dsp:txXfrm>
        <a:off x="59467" y="4250471"/>
        <a:ext cx="2715709" cy="1099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4BF09-7F38-4C37-8A82-52637FE6F60F}">
      <dsp:nvSpPr>
        <dsp:cNvPr id="0" name=""/>
        <dsp:cNvSpPr/>
      </dsp:nvSpPr>
      <dsp:spPr>
        <a:xfrm>
          <a:off x="3506910" y="2462"/>
          <a:ext cx="5247535" cy="224952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Antihistamine</a:t>
          </a:r>
          <a:endParaRPr lang="en-GB" sz="2000" kern="1200" dirty="0"/>
        </a:p>
        <a:p>
          <a:pPr marL="228600" lvl="1" indent="-228600" algn="l" defTabSz="889000">
            <a:lnSpc>
              <a:spcPct val="90000"/>
            </a:lnSpc>
            <a:spcBef>
              <a:spcPct val="0"/>
            </a:spcBef>
            <a:spcAft>
              <a:spcPct val="15000"/>
            </a:spcAft>
            <a:buChar char="•"/>
          </a:pPr>
          <a:r>
            <a:rPr lang="en-US" sz="2000" kern="1200" dirty="0"/>
            <a:t>Antitussives</a:t>
          </a:r>
          <a:endParaRPr lang="en-GB" sz="2000" kern="1200" dirty="0"/>
        </a:p>
        <a:p>
          <a:pPr marL="228600" lvl="1" indent="-228600" algn="l" defTabSz="889000">
            <a:lnSpc>
              <a:spcPct val="90000"/>
            </a:lnSpc>
            <a:spcBef>
              <a:spcPct val="0"/>
            </a:spcBef>
            <a:spcAft>
              <a:spcPct val="15000"/>
            </a:spcAft>
            <a:buChar char="•"/>
          </a:pPr>
          <a:r>
            <a:rPr lang="en-US" sz="2000" kern="1200" dirty="0"/>
            <a:t>Sedatives </a:t>
          </a:r>
          <a:endParaRPr lang="en-GB" sz="2000" kern="1200" dirty="0"/>
        </a:p>
        <a:p>
          <a:pPr marL="228600" lvl="1" indent="-228600" algn="l" defTabSz="889000">
            <a:lnSpc>
              <a:spcPct val="90000"/>
            </a:lnSpc>
            <a:spcBef>
              <a:spcPct val="0"/>
            </a:spcBef>
            <a:spcAft>
              <a:spcPct val="15000"/>
            </a:spcAft>
            <a:buChar char="•"/>
          </a:pPr>
          <a:r>
            <a:rPr lang="en-US" sz="2000" kern="1200" dirty="0"/>
            <a:t>Vitamins </a:t>
          </a:r>
          <a:endParaRPr lang="en-GB" sz="2000" kern="1200" dirty="0"/>
        </a:p>
      </dsp:txBody>
      <dsp:txXfrm>
        <a:off x="3506910" y="283653"/>
        <a:ext cx="4403964" cy="1687143"/>
      </dsp:txXfrm>
    </dsp:sp>
    <dsp:sp modelId="{707D61E0-2997-4634-ACEE-B14DAC893461}">
      <dsp:nvSpPr>
        <dsp:cNvPr id="0" name=""/>
        <dsp:cNvSpPr/>
      </dsp:nvSpPr>
      <dsp:spPr>
        <a:xfrm>
          <a:off x="8553" y="133513"/>
          <a:ext cx="3498357" cy="1987422"/>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medicated</a:t>
          </a:r>
          <a:endParaRPr lang="en-GB" sz="3900" kern="1200" dirty="0"/>
        </a:p>
      </dsp:txBody>
      <dsp:txXfrm>
        <a:off x="105571" y="230531"/>
        <a:ext cx="3304321" cy="1793386"/>
      </dsp:txXfrm>
    </dsp:sp>
    <dsp:sp modelId="{023FB6B2-8E06-406A-8C08-1FDA9262CA01}">
      <dsp:nvSpPr>
        <dsp:cNvPr id="0" name=""/>
        <dsp:cNvSpPr/>
      </dsp:nvSpPr>
      <dsp:spPr>
        <a:xfrm>
          <a:off x="3365372" y="2450728"/>
          <a:ext cx="5393686" cy="272523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Pleasant tasting </a:t>
          </a:r>
          <a:r>
            <a:rPr lang="en-US" sz="2000" kern="1200" dirty="0">
              <a:solidFill>
                <a:srgbClr val="FF0000"/>
              </a:solidFill>
            </a:rPr>
            <a:t>vehicle</a:t>
          </a:r>
          <a:r>
            <a:rPr lang="en-US" sz="2000" kern="1200" dirty="0"/>
            <a:t> for drugs not available as solution</a:t>
          </a:r>
          <a:endParaRPr lang="en-GB" sz="2000" kern="1200" dirty="0"/>
        </a:p>
        <a:p>
          <a:pPr marL="228600" lvl="1" indent="-228600" algn="l" defTabSz="889000">
            <a:lnSpc>
              <a:spcPct val="90000"/>
            </a:lnSpc>
            <a:spcBef>
              <a:spcPct val="0"/>
            </a:spcBef>
            <a:spcAft>
              <a:spcPct val="15000"/>
            </a:spcAft>
            <a:buChar char="•"/>
          </a:pPr>
          <a:r>
            <a:rPr lang="en-US" sz="2000" kern="1200" dirty="0"/>
            <a:t>Used in extemporaneous compounding</a:t>
          </a:r>
          <a:endParaRPr lang="en-GB" sz="2000" kern="1200" dirty="0"/>
        </a:p>
        <a:p>
          <a:pPr marL="228600" lvl="1" indent="-228600" algn="l" defTabSz="889000">
            <a:lnSpc>
              <a:spcPct val="90000"/>
            </a:lnSpc>
            <a:spcBef>
              <a:spcPct val="0"/>
            </a:spcBef>
            <a:spcAft>
              <a:spcPct val="15000"/>
            </a:spcAft>
            <a:buChar char="•"/>
          </a:pPr>
          <a:r>
            <a:rPr lang="en-US" sz="2000" kern="1200" dirty="0"/>
            <a:t>For children and elderly who have difficulty swallowing tablet or capsule</a:t>
          </a:r>
          <a:endParaRPr lang="en-GB" sz="2000" kern="1200" dirty="0"/>
        </a:p>
      </dsp:txBody>
      <dsp:txXfrm>
        <a:off x="3365372" y="2791382"/>
        <a:ext cx="4371724" cy="2043925"/>
      </dsp:txXfrm>
    </dsp:sp>
    <dsp:sp modelId="{9BFB75EA-9C1E-4B8A-B1D8-22D1DB640A7B}">
      <dsp:nvSpPr>
        <dsp:cNvPr id="0" name=""/>
        <dsp:cNvSpPr/>
      </dsp:nvSpPr>
      <dsp:spPr>
        <a:xfrm>
          <a:off x="3940" y="2819634"/>
          <a:ext cx="3361432" cy="1987422"/>
        </a:xfrm>
        <a:prstGeom prst="round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Flavored (non medicated)</a:t>
          </a:r>
          <a:endParaRPr lang="en-GB" sz="3900" kern="1200" dirty="0"/>
        </a:p>
      </dsp:txBody>
      <dsp:txXfrm>
        <a:off x="100958" y="2916652"/>
        <a:ext cx="3167396" cy="1793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67437-F2D6-48E8-81EA-D6424A52264D}">
      <dsp:nvSpPr>
        <dsp:cNvPr id="0" name=""/>
        <dsp:cNvSpPr/>
      </dsp:nvSpPr>
      <dsp:spPr>
        <a:xfrm>
          <a:off x="219490" y="-162355"/>
          <a:ext cx="4895018" cy="4895018"/>
        </a:xfrm>
        <a:prstGeom prst="circularArrow">
          <a:avLst>
            <a:gd name="adj1" fmla="val 5274"/>
            <a:gd name="adj2" fmla="val 312630"/>
            <a:gd name="adj3" fmla="val 13726933"/>
            <a:gd name="adj4" fmla="val 17426902"/>
            <a:gd name="adj5" fmla="val 5477"/>
          </a:avLst>
        </a:prstGeom>
        <a:solidFill>
          <a:schemeClr val="accent2">
            <a:tint val="4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 modelId="{9F853B45-2BE7-4E16-89DB-1EB88E25BB60}">
      <dsp:nvSpPr>
        <dsp:cNvPr id="0" name=""/>
        <dsp:cNvSpPr/>
      </dsp:nvSpPr>
      <dsp:spPr>
        <a:xfrm>
          <a:off x="1480639" y="426"/>
          <a:ext cx="2372721" cy="901154"/>
        </a:xfrm>
        <a:prstGeom prst="roundRect">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Drug </a:t>
          </a:r>
        </a:p>
      </dsp:txBody>
      <dsp:txXfrm>
        <a:off x="1524630" y="44417"/>
        <a:ext cx="2284739" cy="813172"/>
      </dsp:txXfrm>
    </dsp:sp>
    <dsp:sp modelId="{8A4B1478-83E0-462F-8CAD-67878D1DD65A}">
      <dsp:nvSpPr>
        <dsp:cNvPr id="0" name=""/>
        <dsp:cNvSpPr/>
      </dsp:nvSpPr>
      <dsp:spPr>
        <a:xfrm>
          <a:off x="2971802" y="1219197"/>
          <a:ext cx="2372721" cy="901154"/>
        </a:xfrm>
        <a:prstGeom prst="roundRect">
          <a:avLst/>
        </a:prstGeom>
        <a:gradFill rotWithShape="0">
          <a:gsLst>
            <a:gs pos="0">
              <a:schemeClr val="accent2">
                <a:hueOff val="-2527071"/>
                <a:satOff val="4259"/>
                <a:lumOff val="-5216"/>
                <a:alphaOff val="0"/>
                <a:tint val="35000"/>
                <a:satMod val="260000"/>
              </a:schemeClr>
            </a:gs>
            <a:gs pos="30000">
              <a:schemeClr val="accent2">
                <a:hueOff val="-2527071"/>
                <a:satOff val="4259"/>
                <a:lumOff val="-5216"/>
                <a:alphaOff val="0"/>
                <a:tint val="38000"/>
                <a:satMod val="260000"/>
              </a:schemeClr>
            </a:gs>
            <a:gs pos="75000">
              <a:schemeClr val="accent2">
                <a:hueOff val="-2527071"/>
                <a:satOff val="4259"/>
                <a:lumOff val="-5216"/>
                <a:alphaOff val="0"/>
                <a:tint val="55000"/>
                <a:satMod val="255000"/>
              </a:schemeClr>
            </a:gs>
            <a:gs pos="100000">
              <a:schemeClr val="accent2">
                <a:hueOff val="-2527071"/>
                <a:satOff val="4259"/>
                <a:lumOff val="-521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Solvent </a:t>
          </a:r>
        </a:p>
      </dsp:txBody>
      <dsp:txXfrm>
        <a:off x="3015793" y="1263188"/>
        <a:ext cx="2284739" cy="813172"/>
      </dsp:txXfrm>
    </dsp:sp>
    <dsp:sp modelId="{6464AD6B-45DF-47FB-8416-E62C61F49D82}">
      <dsp:nvSpPr>
        <dsp:cNvPr id="0" name=""/>
        <dsp:cNvSpPr/>
      </dsp:nvSpPr>
      <dsp:spPr>
        <a:xfrm>
          <a:off x="2971798" y="2666999"/>
          <a:ext cx="2372721" cy="901154"/>
        </a:xfrm>
        <a:prstGeom prst="roundRect">
          <a:avLst/>
        </a:prstGeom>
        <a:gradFill rotWithShape="0">
          <a:gsLst>
            <a:gs pos="0">
              <a:schemeClr val="accent2">
                <a:hueOff val="-5054142"/>
                <a:satOff val="8519"/>
                <a:lumOff val="-10432"/>
                <a:alphaOff val="0"/>
                <a:tint val="35000"/>
                <a:satMod val="260000"/>
              </a:schemeClr>
            </a:gs>
            <a:gs pos="30000">
              <a:schemeClr val="accent2">
                <a:hueOff val="-5054142"/>
                <a:satOff val="8519"/>
                <a:lumOff val="-10432"/>
                <a:alphaOff val="0"/>
                <a:tint val="38000"/>
                <a:satMod val="260000"/>
              </a:schemeClr>
            </a:gs>
            <a:gs pos="75000">
              <a:schemeClr val="accent2">
                <a:hueOff val="-5054142"/>
                <a:satOff val="8519"/>
                <a:lumOff val="-10432"/>
                <a:alphaOff val="0"/>
                <a:tint val="55000"/>
                <a:satMod val="255000"/>
              </a:schemeClr>
            </a:gs>
            <a:gs pos="100000">
              <a:schemeClr val="accent2">
                <a:hueOff val="-5054142"/>
                <a:satOff val="8519"/>
                <a:lumOff val="-1043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Sugar </a:t>
          </a:r>
        </a:p>
      </dsp:txBody>
      <dsp:txXfrm>
        <a:off x="3015789" y="2710990"/>
        <a:ext cx="2284739" cy="813172"/>
      </dsp:txXfrm>
    </dsp:sp>
    <dsp:sp modelId="{EF5A3676-AE3C-48B1-AEBB-B09AC024A564}">
      <dsp:nvSpPr>
        <dsp:cNvPr id="0" name=""/>
        <dsp:cNvSpPr/>
      </dsp:nvSpPr>
      <dsp:spPr>
        <a:xfrm>
          <a:off x="1480639" y="3972043"/>
          <a:ext cx="2372721" cy="901154"/>
        </a:xfrm>
        <a:prstGeom prst="roundRect">
          <a:avLst/>
        </a:prstGeom>
        <a:gradFill rotWithShape="0">
          <a:gsLst>
            <a:gs pos="0">
              <a:schemeClr val="accent2">
                <a:hueOff val="-7581213"/>
                <a:satOff val="12778"/>
                <a:lumOff val="-15647"/>
                <a:alphaOff val="0"/>
                <a:tint val="35000"/>
                <a:satMod val="260000"/>
              </a:schemeClr>
            </a:gs>
            <a:gs pos="30000">
              <a:schemeClr val="accent2">
                <a:hueOff val="-7581213"/>
                <a:satOff val="12778"/>
                <a:lumOff val="-15647"/>
                <a:alphaOff val="0"/>
                <a:tint val="38000"/>
                <a:satMod val="260000"/>
              </a:schemeClr>
            </a:gs>
            <a:gs pos="75000">
              <a:schemeClr val="accent2">
                <a:hueOff val="-7581213"/>
                <a:satOff val="12778"/>
                <a:lumOff val="-15647"/>
                <a:alphaOff val="0"/>
                <a:tint val="55000"/>
                <a:satMod val="255000"/>
              </a:schemeClr>
            </a:gs>
            <a:gs pos="100000">
              <a:schemeClr val="accent2">
                <a:hueOff val="-7581213"/>
                <a:satOff val="12778"/>
                <a:lumOff val="-1564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Flavour </a:t>
          </a:r>
        </a:p>
      </dsp:txBody>
      <dsp:txXfrm>
        <a:off x="1524630" y="4016034"/>
        <a:ext cx="2284739" cy="813172"/>
      </dsp:txXfrm>
    </dsp:sp>
    <dsp:sp modelId="{50F704EC-668A-4044-9361-32F37A870C7D}">
      <dsp:nvSpPr>
        <dsp:cNvPr id="0" name=""/>
        <dsp:cNvSpPr/>
      </dsp:nvSpPr>
      <dsp:spPr>
        <a:xfrm>
          <a:off x="-152402" y="2667000"/>
          <a:ext cx="2372721" cy="901154"/>
        </a:xfrm>
        <a:prstGeom prst="roundRect">
          <a:avLst/>
        </a:prstGeom>
        <a:gradFill rotWithShape="0">
          <a:gsLst>
            <a:gs pos="0">
              <a:schemeClr val="accent2">
                <a:hueOff val="-10108284"/>
                <a:satOff val="17038"/>
                <a:lumOff val="-20863"/>
                <a:alphaOff val="0"/>
                <a:tint val="35000"/>
                <a:satMod val="260000"/>
              </a:schemeClr>
            </a:gs>
            <a:gs pos="30000">
              <a:schemeClr val="accent2">
                <a:hueOff val="-10108284"/>
                <a:satOff val="17038"/>
                <a:lumOff val="-20863"/>
                <a:alphaOff val="0"/>
                <a:tint val="38000"/>
                <a:satMod val="260000"/>
              </a:schemeClr>
            </a:gs>
            <a:gs pos="75000">
              <a:schemeClr val="accent2">
                <a:hueOff val="-10108284"/>
                <a:satOff val="17038"/>
                <a:lumOff val="-20863"/>
                <a:alphaOff val="0"/>
                <a:tint val="55000"/>
                <a:satMod val="255000"/>
              </a:schemeClr>
            </a:gs>
            <a:gs pos="100000">
              <a:schemeClr val="accent2">
                <a:hueOff val="-10108284"/>
                <a:satOff val="17038"/>
                <a:lumOff val="-20863"/>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colour</a:t>
          </a:r>
        </a:p>
      </dsp:txBody>
      <dsp:txXfrm>
        <a:off x="-108411" y="2710991"/>
        <a:ext cx="2284739" cy="813172"/>
      </dsp:txXfrm>
    </dsp:sp>
    <dsp:sp modelId="{683C5101-A689-4EDD-A4E7-A405B56295D6}">
      <dsp:nvSpPr>
        <dsp:cNvPr id="0" name=""/>
        <dsp:cNvSpPr/>
      </dsp:nvSpPr>
      <dsp:spPr>
        <a:xfrm>
          <a:off x="-76195" y="1295402"/>
          <a:ext cx="2372721" cy="901154"/>
        </a:xfrm>
        <a:prstGeom prst="roundRect">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antimicrobial</a:t>
          </a:r>
          <a:endParaRPr lang="en-GB" sz="2400" kern="1200" dirty="0"/>
        </a:p>
      </dsp:txBody>
      <dsp:txXfrm>
        <a:off x="-32204" y="1339393"/>
        <a:ext cx="2284739" cy="813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53F-DE33-4741-9CC7-EC3B5C980291}">
      <dsp:nvSpPr>
        <dsp:cNvPr id="0" name=""/>
        <dsp:cNvSpPr/>
      </dsp:nvSpPr>
      <dsp:spPr>
        <a:xfrm>
          <a:off x="0" y="472715"/>
          <a:ext cx="8382000" cy="756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E0338B-9949-475B-9FBF-16D209EF596F}">
      <dsp:nvSpPr>
        <dsp:cNvPr id="0" name=""/>
        <dsp:cNvSpPr/>
      </dsp:nvSpPr>
      <dsp:spPr>
        <a:xfrm>
          <a:off x="465666" y="0"/>
          <a:ext cx="5867400" cy="885600"/>
        </a:xfrm>
        <a:prstGeom prst="roundRect">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774" tIns="0" rIns="221774" bIns="0" numCol="1" spcCol="1270" anchor="ctr" anchorCtr="0">
          <a:noAutofit/>
        </a:bodyPr>
        <a:lstStyle/>
        <a:p>
          <a:pPr marL="0" lvl="0" indent="0" algn="l" defTabSz="1066800">
            <a:lnSpc>
              <a:spcPct val="90000"/>
            </a:lnSpc>
            <a:spcBef>
              <a:spcPct val="0"/>
            </a:spcBef>
            <a:spcAft>
              <a:spcPct val="35000"/>
            </a:spcAft>
            <a:buNone/>
          </a:pPr>
          <a:r>
            <a:rPr lang="en-US" sz="2400" kern="1200" dirty="0"/>
            <a:t>Purest compound commercially available</a:t>
          </a:r>
          <a:endParaRPr lang="en-GB" sz="2400" kern="1200" dirty="0"/>
        </a:p>
      </dsp:txBody>
      <dsp:txXfrm>
        <a:off x="508897" y="43231"/>
        <a:ext cx="5780938" cy="799138"/>
      </dsp:txXfrm>
    </dsp:sp>
    <dsp:sp modelId="{8CD0B870-6A1F-40C3-87CE-ED675F446FFC}">
      <dsp:nvSpPr>
        <dsp:cNvPr id="0" name=""/>
        <dsp:cNvSpPr/>
      </dsp:nvSpPr>
      <dsp:spPr>
        <a:xfrm>
          <a:off x="0" y="1833515"/>
          <a:ext cx="8382000" cy="756000"/>
        </a:xfrm>
        <a:prstGeom prst="rect">
          <a:avLst/>
        </a:prstGeom>
        <a:solidFill>
          <a:schemeClr val="lt1">
            <a:alpha val="90000"/>
            <a:hueOff val="0"/>
            <a:satOff val="0"/>
            <a:lumOff val="0"/>
            <a:alphaOff val="0"/>
          </a:schemeClr>
        </a:solidFill>
        <a:ln w="12700" cap="flat" cmpd="sng" algn="ctr">
          <a:solidFill>
            <a:schemeClr val="accent3">
              <a:hueOff val="791790"/>
              <a:satOff val="4265"/>
              <a:lumOff val="5817"/>
              <a:alphaOff val="0"/>
            </a:schemeClr>
          </a:solidFill>
          <a:prstDash val="solid"/>
        </a:ln>
        <a:effectLst/>
      </dsp:spPr>
      <dsp:style>
        <a:lnRef idx="1">
          <a:scrgbClr r="0" g="0" b="0"/>
        </a:lnRef>
        <a:fillRef idx="1">
          <a:scrgbClr r="0" g="0" b="0"/>
        </a:fillRef>
        <a:effectRef idx="0">
          <a:scrgbClr r="0" g="0" b="0"/>
        </a:effectRef>
        <a:fontRef idx="minor"/>
      </dsp:style>
    </dsp:sp>
    <dsp:sp modelId="{4C465FDE-51DF-4F3F-9BCA-FBD0D091F194}">
      <dsp:nvSpPr>
        <dsp:cNvPr id="0" name=""/>
        <dsp:cNvSpPr/>
      </dsp:nvSpPr>
      <dsp:spPr>
        <a:xfrm>
          <a:off x="419100" y="1390715"/>
          <a:ext cx="5867400" cy="885600"/>
        </a:xfrm>
        <a:prstGeom prst="roundRect">
          <a:avLst/>
        </a:prstGeom>
        <a:gradFill rotWithShape="0">
          <a:gsLst>
            <a:gs pos="0">
              <a:schemeClr val="accent3">
                <a:hueOff val="791790"/>
                <a:satOff val="4265"/>
                <a:lumOff val="5817"/>
                <a:alphaOff val="0"/>
                <a:tint val="35000"/>
                <a:satMod val="260000"/>
              </a:schemeClr>
            </a:gs>
            <a:gs pos="30000">
              <a:schemeClr val="accent3">
                <a:hueOff val="791790"/>
                <a:satOff val="4265"/>
                <a:lumOff val="5817"/>
                <a:alphaOff val="0"/>
                <a:tint val="38000"/>
                <a:satMod val="260000"/>
              </a:schemeClr>
            </a:gs>
            <a:gs pos="75000">
              <a:schemeClr val="accent3">
                <a:hueOff val="791790"/>
                <a:satOff val="4265"/>
                <a:lumOff val="5817"/>
                <a:alphaOff val="0"/>
                <a:tint val="55000"/>
                <a:satMod val="255000"/>
              </a:schemeClr>
            </a:gs>
            <a:gs pos="100000">
              <a:schemeClr val="accent3">
                <a:hueOff val="791790"/>
                <a:satOff val="4265"/>
                <a:lumOff val="581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774" tIns="0" rIns="221774" bIns="0" numCol="1" spcCol="1270" anchor="ctr" anchorCtr="0">
          <a:noAutofit/>
        </a:bodyPr>
        <a:lstStyle/>
        <a:p>
          <a:pPr marL="0" lvl="0" indent="0" algn="l" defTabSz="1333500">
            <a:lnSpc>
              <a:spcPct val="90000"/>
            </a:lnSpc>
            <a:spcBef>
              <a:spcPct val="0"/>
            </a:spcBef>
            <a:spcAft>
              <a:spcPct val="35000"/>
            </a:spcAft>
            <a:buNone/>
          </a:pPr>
          <a:r>
            <a:rPr lang="en-US" sz="3000" kern="1200" dirty="0"/>
            <a:t>sweet</a:t>
          </a:r>
          <a:endParaRPr lang="en-GB" sz="3000" kern="1200" dirty="0"/>
        </a:p>
      </dsp:txBody>
      <dsp:txXfrm>
        <a:off x="462331" y="1433946"/>
        <a:ext cx="5780938" cy="799138"/>
      </dsp:txXfrm>
    </dsp:sp>
    <dsp:sp modelId="{E3B71801-8F9A-4A3E-A709-32045A36589C}">
      <dsp:nvSpPr>
        <dsp:cNvPr id="0" name=""/>
        <dsp:cNvSpPr/>
      </dsp:nvSpPr>
      <dsp:spPr>
        <a:xfrm>
          <a:off x="0" y="3194315"/>
          <a:ext cx="8382000" cy="756000"/>
        </a:xfrm>
        <a:prstGeom prst="rect">
          <a:avLst/>
        </a:prstGeom>
        <a:solidFill>
          <a:schemeClr val="lt1">
            <a:alpha val="90000"/>
            <a:hueOff val="0"/>
            <a:satOff val="0"/>
            <a:lumOff val="0"/>
            <a:alphaOff val="0"/>
          </a:schemeClr>
        </a:solidFill>
        <a:ln w="12700" cap="flat" cmpd="sng" algn="ctr">
          <a:solidFill>
            <a:schemeClr val="accent3">
              <a:hueOff val="1583581"/>
              <a:satOff val="8529"/>
              <a:lumOff val="11635"/>
              <a:alphaOff val="0"/>
            </a:schemeClr>
          </a:solidFill>
          <a:prstDash val="solid"/>
        </a:ln>
        <a:effectLst/>
      </dsp:spPr>
      <dsp:style>
        <a:lnRef idx="1">
          <a:scrgbClr r="0" g="0" b="0"/>
        </a:lnRef>
        <a:fillRef idx="1">
          <a:scrgbClr r="0" g="0" b="0"/>
        </a:fillRef>
        <a:effectRef idx="0">
          <a:scrgbClr r="0" g="0" b="0"/>
        </a:effectRef>
        <a:fontRef idx="minor"/>
      </dsp:style>
    </dsp:sp>
    <dsp:sp modelId="{AA096933-3CA5-4E13-B7A9-8CC90E1A2D16}">
      <dsp:nvSpPr>
        <dsp:cNvPr id="0" name=""/>
        <dsp:cNvSpPr/>
      </dsp:nvSpPr>
      <dsp:spPr>
        <a:xfrm>
          <a:off x="419100" y="2751515"/>
          <a:ext cx="5867400" cy="885600"/>
        </a:xfrm>
        <a:prstGeom prst="roundRect">
          <a:avLst/>
        </a:prstGeom>
        <a:gradFill rotWithShape="0">
          <a:gsLst>
            <a:gs pos="0">
              <a:schemeClr val="accent3">
                <a:hueOff val="1583581"/>
                <a:satOff val="8529"/>
                <a:lumOff val="11635"/>
                <a:alphaOff val="0"/>
                <a:tint val="35000"/>
                <a:satMod val="260000"/>
              </a:schemeClr>
            </a:gs>
            <a:gs pos="30000">
              <a:schemeClr val="accent3">
                <a:hueOff val="1583581"/>
                <a:satOff val="8529"/>
                <a:lumOff val="11635"/>
                <a:alphaOff val="0"/>
                <a:tint val="38000"/>
                <a:satMod val="260000"/>
              </a:schemeClr>
            </a:gs>
            <a:gs pos="75000">
              <a:schemeClr val="accent3">
                <a:hueOff val="1583581"/>
                <a:satOff val="8529"/>
                <a:lumOff val="11635"/>
                <a:alphaOff val="0"/>
                <a:tint val="55000"/>
                <a:satMod val="255000"/>
              </a:schemeClr>
            </a:gs>
            <a:gs pos="100000">
              <a:schemeClr val="accent3">
                <a:hueOff val="1583581"/>
                <a:satOff val="8529"/>
                <a:lumOff val="11635"/>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774" tIns="0" rIns="221774" bIns="0" numCol="1" spcCol="1270" anchor="ctr" anchorCtr="0">
          <a:noAutofit/>
        </a:bodyPr>
        <a:lstStyle/>
        <a:p>
          <a:pPr marL="0" lvl="0" indent="0" algn="l" defTabSz="1333500">
            <a:lnSpc>
              <a:spcPct val="90000"/>
            </a:lnSpc>
            <a:spcBef>
              <a:spcPct val="0"/>
            </a:spcBef>
            <a:spcAft>
              <a:spcPct val="35000"/>
            </a:spcAft>
            <a:buNone/>
          </a:pPr>
          <a:r>
            <a:rPr lang="en-US" sz="3000" kern="1200" dirty="0"/>
            <a:t>Lack of color</a:t>
          </a:r>
          <a:endParaRPr lang="en-GB" sz="3000" kern="1200" dirty="0"/>
        </a:p>
      </dsp:txBody>
      <dsp:txXfrm>
        <a:off x="462331" y="2794746"/>
        <a:ext cx="5780938" cy="799138"/>
      </dsp:txXfrm>
    </dsp:sp>
    <dsp:sp modelId="{F3946AC5-84B3-44AB-A4E4-D53D667D5EF4}">
      <dsp:nvSpPr>
        <dsp:cNvPr id="0" name=""/>
        <dsp:cNvSpPr/>
      </dsp:nvSpPr>
      <dsp:spPr>
        <a:xfrm>
          <a:off x="0" y="4555116"/>
          <a:ext cx="8382000" cy="756000"/>
        </a:xfrm>
        <a:prstGeom prst="rect">
          <a:avLst/>
        </a:prstGeom>
        <a:solidFill>
          <a:schemeClr val="lt1">
            <a:alpha val="90000"/>
            <a:hueOff val="0"/>
            <a:satOff val="0"/>
            <a:lumOff val="0"/>
            <a:alphaOff val="0"/>
          </a:schemeClr>
        </a:solidFill>
        <a:ln w="12700" cap="flat" cmpd="sng" algn="ctr">
          <a:solidFill>
            <a:schemeClr val="accent3">
              <a:hueOff val="2375371"/>
              <a:satOff val="12794"/>
              <a:lumOff val="17452"/>
              <a:alphaOff val="0"/>
            </a:schemeClr>
          </a:solidFill>
          <a:prstDash val="solid"/>
        </a:ln>
        <a:effectLst/>
      </dsp:spPr>
      <dsp:style>
        <a:lnRef idx="1">
          <a:scrgbClr r="0" g="0" b="0"/>
        </a:lnRef>
        <a:fillRef idx="1">
          <a:scrgbClr r="0" g="0" b="0"/>
        </a:fillRef>
        <a:effectRef idx="0">
          <a:scrgbClr r="0" g="0" b="0"/>
        </a:effectRef>
        <a:fontRef idx="minor"/>
      </dsp:style>
    </dsp:sp>
    <dsp:sp modelId="{76176232-1575-4DE1-AD33-F22EF91C7DE3}">
      <dsp:nvSpPr>
        <dsp:cNvPr id="0" name=""/>
        <dsp:cNvSpPr/>
      </dsp:nvSpPr>
      <dsp:spPr>
        <a:xfrm>
          <a:off x="419100" y="4112316"/>
          <a:ext cx="5867400" cy="885600"/>
        </a:xfrm>
        <a:prstGeom prst="roundRect">
          <a:avLst/>
        </a:prstGeom>
        <a:gradFill rotWithShape="0">
          <a:gsLst>
            <a:gs pos="0">
              <a:schemeClr val="accent3">
                <a:hueOff val="2375371"/>
                <a:satOff val="12794"/>
                <a:lumOff val="17452"/>
                <a:alphaOff val="0"/>
                <a:tint val="35000"/>
                <a:satMod val="260000"/>
              </a:schemeClr>
            </a:gs>
            <a:gs pos="30000">
              <a:schemeClr val="accent3">
                <a:hueOff val="2375371"/>
                <a:satOff val="12794"/>
                <a:lumOff val="17452"/>
                <a:alphaOff val="0"/>
                <a:tint val="38000"/>
                <a:satMod val="260000"/>
              </a:schemeClr>
            </a:gs>
            <a:gs pos="75000">
              <a:schemeClr val="accent3">
                <a:hueOff val="2375371"/>
                <a:satOff val="12794"/>
                <a:lumOff val="17452"/>
                <a:alphaOff val="0"/>
                <a:tint val="55000"/>
                <a:satMod val="255000"/>
              </a:schemeClr>
            </a:gs>
            <a:gs pos="100000">
              <a:schemeClr val="accent3">
                <a:hueOff val="2375371"/>
                <a:satOff val="12794"/>
                <a:lumOff val="1745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1774" tIns="0" rIns="221774" bIns="0" numCol="1" spcCol="1270" anchor="ctr" anchorCtr="0">
          <a:noAutofit/>
        </a:bodyPr>
        <a:lstStyle/>
        <a:p>
          <a:pPr marL="0" lvl="0" indent="0" algn="l" defTabSz="1333500">
            <a:lnSpc>
              <a:spcPct val="90000"/>
            </a:lnSpc>
            <a:spcBef>
              <a:spcPct val="0"/>
            </a:spcBef>
            <a:spcAft>
              <a:spcPct val="35000"/>
            </a:spcAft>
            <a:buNone/>
          </a:pPr>
          <a:r>
            <a:rPr lang="en-US" sz="3000" kern="1200" dirty="0"/>
            <a:t>Easy to handle</a:t>
          </a:r>
          <a:endParaRPr lang="en-GB" sz="3000" kern="1200" dirty="0"/>
        </a:p>
      </dsp:txBody>
      <dsp:txXfrm>
        <a:off x="462331" y="4155547"/>
        <a:ext cx="5780938"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04792-D014-482F-9D96-848B0D3A71B4}">
      <dsp:nvSpPr>
        <dsp:cNvPr id="0" name=""/>
        <dsp:cNvSpPr/>
      </dsp:nvSpPr>
      <dsp:spPr>
        <a:xfrm>
          <a:off x="813" y="1942"/>
          <a:ext cx="7084973" cy="1539666"/>
        </a:xfrm>
        <a:prstGeom prst="roundRect">
          <a:avLst>
            <a:gd name="adj" fmla="val 10000"/>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Viscosity builders</a:t>
          </a:r>
        </a:p>
      </dsp:txBody>
      <dsp:txXfrm>
        <a:off x="45908" y="47037"/>
        <a:ext cx="6994783" cy="1449476"/>
      </dsp:txXfrm>
    </dsp:sp>
    <dsp:sp modelId="{D2BE343D-A663-4C07-B340-2C9EA31E9AE5}">
      <dsp:nvSpPr>
        <dsp:cNvPr id="0" name=""/>
        <dsp:cNvSpPr/>
      </dsp:nvSpPr>
      <dsp:spPr>
        <a:xfrm>
          <a:off x="295752" y="1673682"/>
          <a:ext cx="4185772" cy="1539666"/>
        </a:xfrm>
        <a:prstGeom prst="roundRect">
          <a:avLst>
            <a:gd name="adj" fmla="val 1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Non-glycogenic</a:t>
          </a:r>
        </a:p>
      </dsp:txBody>
      <dsp:txXfrm>
        <a:off x="340847" y="1718777"/>
        <a:ext cx="4095582" cy="1449476"/>
      </dsp:txXfrm>
    </dsp:sp>
    <dsp:sp modelId="{860E4DED-4DBF-4BEE-B25D-54DCBBB077AF}">
      <dsp:nvSpPr>
        <dsp:cNvPr id="0" name=""/>
        <dsp:cNvSpPr/>
      </dsp:nvSpPr>
      <dsp:spPr>
        <a:xfrm>
          <a:off x="7728" y="3332017"/>
          <a:ext cx="2262041" cy="1539666"/>
        </a:xfrm>
        <a:prstGeom prst="roundRect">
          <a:avLst>
            <a:gd name="adj" fmla="val 10000"/>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Natural </a:t>
          </a:r>
        </a:p>
      </dsp:txBody>
      <dsp:txXfrm>
        <a:off x="52823" y="3377112"/>
        <a:ext cx="2171851" cy="1449476"/>
      </dsp:txXfrm>
    </dsp:sp>
    <dsp:sp modelId="{49B7A2AC-1B7C-442B-9AFC-CB02A558B816}">
      <dsp:nvSpPr>
        <dsp:cNvPr id="0" name=""/>
        <dsp:cNvSpPr/>
      </dsp:nvSpPr>
      <dsp:spPr>
        <a:xfrm>
          <a:off x="2364776" y="3332017"/>
          <a:ext cx="2262041" cy="1539666"/>
        </a:xfrm>
        <a:prstGeom prst="roundRect">
          <a:avLst>
            <a:gd name="adj" fmla="val 10000"/>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Semi synthetic </a:t>
          </a:r>
        </a:p>
      </dsp:txBody>
      <dsp:txXfrm>
        <a:off x="2409871" y="3377112"/>
        <a:ext cx="2171851" cy="1449476"/>
      </dsp:txXfrm>
    </dsp:sp>
    <dsp:sp modelId="{23E5A169-D834-4B60-9C74-6FD56084FF9F}">
      <dsp:nvSpPr>
        <dsp:cNvPr id="0" name=""/>
        <dsp:cNvSpPr/>
      </dsp:nvSpPr>
      <dsp:spPr>
        <a:xfrm>
          <a:off x="4625867" y="1673682"/>
          <a:ext cx="2262041" cy="1539666"/>
        </a:xfrm>
        <a:prstGeom prst="roundRect">
          <a:avLst>
            <a:gd name="adj" fmla="val 1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Glycogenic</a:t>
          </a:r>
        </a:p>
      </dsp:txBody>
      <dsp:txXfrm>
        <a:off x="4670962" y="1718777"/>
        <a:ext cx="2171851" cy="1449476"/>
      </dsp:txXfrm>
    </dsp:sp>
    <dsp:sp modelId="{06686E9E-CFA8-4848-A7AC-4D5514F702C7}">
      <dsp:nvSpPr>
        <dsp:cNvPr id="0" name=""/>
        <dsp:cNvSpPr/>
      </dsp:nvSpPr>
      <dsp:spPr>
        <a:xfrm>
          <a:off x="4816829" y="3332017"/>
          <a:ext cx="2262041" cy="1539666"/>
        </a:xfrm>
        <a:prstGeom prst="roundRect">
          <a:avLst>
            <a:gd name="adj" fmla="val 10000"/>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Polyols </a:t>
          </a:r>
        </a:p>
      </dsp:txBody>
      <dsp:txXfrm>
        <a:off x="4861924" y="3377112"/>
        <a:ext cx="2171851" cy="1449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BE760-60F2-4C0E-A4FA-29C7464038C0}">
      <dsp:nvSpPr>
        <dsp:cNvPr id="0" name=""/>
        <dsp:cNvSpPr/>
      </dsp:nvSpPr>
      <dsp:spPr>
        <a:xfrm>
          <a:off x="0" y="196532"/>
          <a:ext cx="4480560" cy="448056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51B65-ADAE-4CE2-8E43-FE0EED1675B2}">
      <dsp:nvSpPr>
        <dsp:cNvPr id="0" name=""/>
        <dsp:cNvSpPr/>
      </dsp:nvSpPr>
      <dsp:spPr>
        <a:xfrm>
          <a:off x="2240280" y="196532"/>
          <a:ext cx="5227319" cy="448056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Hexa-hydric alcohol</a:t>
          </a:r>
          <a:endParaRPr lang="en-GB" sz="3200" kern="1200" dirty="0"/>
        </a:p>
      </dsp:txBody>
      <dsp:txXfrm>
        <a:off x="2240280" y="196532"/>
        <a:ext cx="2613659" cy="1344170"/>
      </dsp:txXfrm>
    </dsp:sp>
    <dsp:sp modelId="{353FB4FB-414D-4B37-A0FE-6F280F476303}">
      <dsp:nvSpPr>
        <dsp:cNvPr id="0" name=""/>
        <dsp:cNvSpPr/>
      </dsp:nvSpPr>
      <dsp:spPr>
        <a:xfrm>
          <a:off x="784099" y="1540703"/>
          <a:ext cx="2912361" cy="2912361"/>
        </a:xfrm>
        <a:prstGeom prst="pie">
          <a:avLst>
            <a:gd name="adj1" fmla="val 5400000"/>
            <a:gd name="adj2" fmla="val 16200000"/>
          </a:avLst>
        </a:prstGeom>
        <a:solidFill>
          <a:schemeClr val="accent5">
            <a:hueOff val="-138764"/>
            <a:satOff val="-13263"/>
            <a:lumOff val="-133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45080-3F7D-44FC-851E-4A5F6FCA8A3D}">
      <dsp:nvSpPr>
        <dsp:cNvPr id="0" name=""/>
        <dsp:cNvSpPr/>
      </dsp:nvSpPr>
      <dsp:spPr>
        <a:xfrm>
          <a:off x="2240280" y="1540703"/>
          <a:ext cx="5227319" cy="2912361"/>
        </a:xfrm>
        <a:prstGeom prst="rect">
          <a:avLst/>
        </a:prstGeom>
        <a:solidFill>
          <a:schemeClr val="lt1">
            <a:alpha val="90000"/>
            <a:hueOff val="0"/>
            <a:satOff val="0"/>
            <a:lumOff val="0"/>
            <a:alphaOff val="0"/>
          </a:schemeClr>
        </a:solidFill>
        <a:ln w="25400" cap="flat" cmpd="sng" algn="ctr">
          <a:solidFill>
            <a:schemeClr val="accent5">
              <a:hueOff val="-138764"/>
              <a:satOff val="-13263"/>
              <a:lumOff val="-13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Crystalline sorbitol</a:t>
          </a:r>
          <a:endParaRPr lang="en-GB" sz="3200" kern="1200" dirty="0"/>
        </a:p>
      </dsp:txBody>
      <dsp:txXfrm>
        <a:off x="2240280" y="1540703"/>
        <a:ext cx="2613659" cy="1344166"/>
      </dsp:txXfrm>
    </dsp:sp>
    <dsp:sp modelId="{09FD3A7C-F833-4975-949D-F2B22DE32116}">
      <dsp:nvSpPr>
        <dsp:cNvPr id="0" name=""/>
        <dsp:cNvSpPr/>
      </dsp:nvSpPr>
      <dsp:spPr>
        <a:xfrm>
          <a:off x="1568196" y="2884869"/>
          <a:ext cx="1344166" cy="1344166"/>
        </a:xfrm>
        <a:prstGeom prst="pie">
          <a:avLst>
            <a:gd name="adj1" fmla="val 5400000"/>
            <a:gd name="adj2" fmla="val 16200000"/>
          </a:avLst>
        </a:prstGeom>
        <a:solidFill>
          <a:schemeClr val="accent5">
            <a:hueOff val="-277527"/>
            <a:satOff val="-26527"/>
            <a:lumOff val="-266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4C816-2FE5-432F-B8BA-73C867A6662F}">
      <dsp:nvSpPr>
        <dsp:cNvPr id="0" name=""/>
        <dsp:cNvSpPr/>
      </dsp:nvSpPr>
      <dsp:spPr>
        <a:xfrm>
          <a:off x="2240280" y="2884869"/>
          <a:ext cx="5227319" cy="1344166"/>
        </a:xfrm>
        <a:prstGeom prst="rect">
          <a:avLst/>
        </a:prstGeom>
        <a:solidFill>
          <a:schemeClr val="lt1">
            <a:alpha val="90000"/>
            <a:hueOff val="0"/>
            <a:satOff val="0"/>
            <a:lumOff val="0"/>
            <a:alphaOff val="0"/>
          </a:schemeClr>
        </a:solidFill>
        <a:ln w="25400" cap="flat" cmpd="sng" algn="ctr">
          <a:solidFill>
            <a:schemeClr val="accent5">
              <a:hueOff val="-277527"/>
              <a:satOff val="-26527"/>
              <a:lumOff val="-266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70%w/w</a:t>
          </a:r>
          <a:endParaRPr lang="en-GB" sz="3200" kern="1200" dirty="0"/>
        </a:p>
      </dsp:txBody>
      <dsp:txXfrm>
        <a:off x="2240280" y="2884869"/>
        <a:ext cx="2613659" cy="1344166"/>
      </dsp:txXfrm>
    </dsp:sp>
    <dsp:sp modelId="{94CBCBB4-D4A2-4E4B-8210-B3E1B1DD50B1}">
      <dsp:nvSpPr>
        <dsp:cNvPr id="0" name=""/>
        <dsp:cNvSpPr/>
      </dsp:nvSpPr>
      <dsp:spPr>
        <a:xfrm>
          <a:off x="4853940" y="196532"/>
          <a:ext cx="2613659" cy="134417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C</a:t>
          </a:r>
          <a:r>
            <a:rPr lang="en-US" sz="1400" kern="1200" dirty="0"/>
            <a:t>6</a:t>
          </a:r>
          <a:r>
            <a:rPr lang="en-US" sz="2200" kern="1200" dirty="0"/>
            <a:t>H</a:t>
          </a:r>
          <a:r>
            <a:rPr lang="en-US" sz="1400" kern="1200" dirty="0"/>
            <a:t>14</a:t>
          </a:r>
          <a:r>
            <a:rPr lang="en-US" sz="2200" kern="1200" dirty="0"/>
            <a:t>O</a:t>
          </a:r>
          <a:r>
            <a:rPr lang="en-US" sz="1400" kern="1200" dirty="0"/>
            <a:t>6</a:t>
          </a:r>
          <a:endParaRPr lang="en-GB" sz="1400" kern="1200" dirty="0"/>
        </a:p>
        <a:p>
          <a:pPr marL="228600" lvl="1" indent="-228600" algn="l" defTabSz="977900">
            <a:lnSpc>
              <a:spcPct val="90000"/>
            </a:lnSpc>
            <a:spcBef>
              <a:spcPct val="0"/>
            </a:spcBef>
            <a:spcAft>
              <a:spcPct val="15000"/>
            </a:spcAft>
            <a:buChar char="•"/>
          </a:pPr>
          <a:r>
            <a:rPr lang="en-US" sz="2200" kern="1200" dirty="0"/>
            <a:t>Glucose hydrogenation</a:t>
          </a:r>
          <a:endParaRPr lang="en-GB" sz="2200" kern="1200" dirty="0"/>
        </a:p>
      </dsp:txBody>
      <dsp:txXfrm>
        <a:off x="4853940" y="196532"/>
        <a:ext cx="2613659" cy="1344170"/>
      </dsp:txXfrm>
    </dsp:sp>
    <dsp:sp modelId="{8AEE5C7F-3714-4B20-8FEC-77181BC2C232}">
      <dsp:nvSpPr>
        <dsp:cNvPr id="0" name=""/>
        <dsp:cNvSpPr/>
      </dsp:nvSpPr>
      <dsp:spPr>
        <a:xfrm>
          <a:off x="4853940" y="1540703"/>
          <a:ext cx="2613659" cy="13441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White ,odorless </a:t>
          </a:r>
          <a:endParaRPr lang="en-GB" sz="2200" kern="1200" dirty="0"/>
        </a:p>
        <a:p>
          <a:pPr marL="228600" lvl="1" indent="-228600" algn="l" defTabSz="977900">
            <a:lnSpc>
              <a:spcPct val="90000"/>
            </a:lnSpc>
            <a:spcBef>
              <a:spcPct val="0"/>
            </a:spcBef>
            <a:spcAft>
              <a:spcPct val="15000"/>
            </a:spcAft>
            <a:buChar char="•"/>
          </a:pPr>
          <a:r>
            <a:rPr lang="en-US" sz="2200" kern="1200" dirty="0"/>
            <a:t>Non volatile</a:t>
          </a:r>
          <a:endParaRPr lang="en-GB" sz="2200" kern="1200" dirty="0"/>
        </a:p>
      </dsp:txBody>
      <dsp:txXfrm>
        <a:off x="4853940" y="1540703"/>
        <a:ext cx="2613659" cy="1344166"/>
      </dsp:txXfrm>
    </dsp:sp>
    <dsp:sp modelId="{0231D0E0-EC25-427C-BF36-8ABE60F8D7F9}">
      <dsp:nvSpPr>
        <dsp:cNvPr id="0" name=""/>
        <dsp:cNvSpPr/>
      </dsp:nvSpPr>
      <dsp:spPr>
        <a:xfrm>
          <a:off x="4853940" y="2884869"/>
          <a:ext cx="2613659" cy="13441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Substitute for sucrose </a:t>
          </a:r>
          <a:endParaRPr lang="en-GB" sz="2200" kern="1200" dirty="0"/>
        </a:p>
        <a:p>
          <a:pPr marL="228600" lvl="1" indent="-228600" algn="l" defTabSz="977900">
            <a:lnSpc>
              <a:spcPct val="90000"/>
            </a:lnSpc>
            <a:spcBef>
              <a:spcPct val="0"/>
            </a:spcBef>
            <a:spcAft>
              <a:spcPct val="15000"/>
            </a:spcAft>
            <a:buChar char="•"/>
          </a:pPr>
          <a:r>
            <a:rPr lang="en-US" sz="2200" kern="1200" dirty="0"/>
            <a:t>Diabetic patients</a:t>
          </a:r>
          <a:endParaRPr lang="en-GB" sz="2200" kern="1200" dirty="0"/>
        </a:p>
      </dsp:txBody>
      <dsp:txXfrm>
        <a:off x="4853940" y="2884869"/>
        <a:ext cx="2613659" cy="1344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FE9AD-40A4-4782-B625-88AB87130188}">
      <dsp:nvSpPr>
        <dsp:cNvPr id="0" name=""/>
        <dsp:cNvSpPr/>
      </dsp:nvSpPr>
      <dsp:spPr>
        <a:xfrm>
          <a:off x="0" y="1448344"/>
          <a:ext cx="8229600" cy="252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A07CAC-6FEE-4CD5-A650-098FDEC12AD2}">
      <dsp:nvSpPr>
        <dsp:cNvPr id="0" name=""/>
        <dsp:cNvSpPr/>
      </dsp:nvSpPr>
      <dsp:spPr>
        <a:xfrm>
          <a:off x="0" y="46132"/>
          <a:ext cx="7849399" cy="1545203"/>
        </a:xfrm>
        <a:prstGeom prst="roundRect">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Compatible with other polyols  </a:t>
          </a:r>
          <a:endParaRPr lang="en-GB" sz="2400" kern="1200" dirty="0"/>
        </a:p>
      </dsp:txBody>
      <dsp:txXfrm>
        <a:off x="75431" y="121563"/>
        <a:ext cx="7698537" cy="1394341"/>
      </dsp:txXfrm>
    </dsp:sp>
    <dsp:sp modelId="{7C21744D-C267-4E01-9073-056098866DBF}">
      <dsp:nvSpPr>
        <dsp:cNvPr id="0" name=""/>
        <dsp:cNvSpPr/>
      </dsp:nvSpPr>
      <dsp:spPr>
        <a:xfrm>
          <a:off x="0" y="2857899"/>
          <a:ext cx="8229600" cy="252000"/>
        </a:xfrm>
        <a:prstGeom prst="rect">
          <a:avLst/>
        </a:prstGeom>
        <a:solidFill>
          <a:schemeClr val="lt1">
            <a:alpha val="90000"/>
            <a:hueOff val="0"/>
            <a:satOff val="0"/>
            <a:lumOff val="0"/>
            <a:alphaOff val="0"/>
          </a:schemeClr>
        </a:solidFill>
        <a:ln w="12700" cap="flat" cmpd="sng" algn="ctr">
          <a:solidFill>
            <a:schemeClr val="accent4">
              <a:hueOff val="5206173"/>
              <a:satOff val="-29601"/>
              <a:lumOff val="9510"/>
              <a:alphaOff val="0"/>
            </a:schemeClr>
          </a:solidFill>
          <a:prstDash val="solid"/>
        </a:ln>
        <a:effectLst/>
      </dsp:spPr>
      <dsp:style>
        <a:lnRef idx="1">
          <a:scrgbClr r="0" g="0" b="0"/>
        </a:lnRef>
        <a:fillRef idx="1">
          <a:scrgbClr r="0" g="0" b="0"/>
        </a:fillRef>
        <a:effectRef idx="0">
          <a:scrgbClr r="0" g="0" b="0"/>
        </a:effectRef>
        <a:fontRef idx="minor"/>
      </dsp:style>
    </dsp:sp>
    <dsp:sp modelId="{D1281304-E7A7-4FBF-943C-19AF819B526C}">
      <dsp:nvSpPr>
        <dsp:cNvPr id="0" name=""/>
        <dsp:cNvSpPr/>
      </dsp:nvSpPr>
      <dsp:spPr>
        <a:xfrm>
          <a:off x="376902" y="1775976"/>
          <a:ext cx="7815754" cy="1251155"/>
        </a:xfrm>
        <a:prstGeom prst="roundRect">
          <a:avLst/>
        </a:prstGeom>
        <a:gradFill rotWithShape="0">
          <a:gsLst>
            <a:gs pos="0">
              <a:schemeClr val="accent4">
                <a:hueOff val="5206173"/>
                <a:satOff val="-29601"/>
                <a:lumOff val="9510"/>
                <a:alphaOff val="0"/>
                <a:tint val="35000"/>
                <a:satMod val="260000"/>
              </a:schemeClr>
            </a:gs>
            <a:gs pos="30000">
              <a:schemeClr val="accent4">
                <a:hueOff val="5206173"/>
                <a:satOff val="-29601"/>
                <a:lumOff val="9510"/>
                <a:alphaOff val="0"/>
                <a:tint val="38000"/>
                <a:satMod val="260000"/>
              </a:schemeClr>
            </a:gs>
            <a:gs pos="75000">
              <a:schemeClr val="accent4">
                <a:hueOff val="5206173"/>
                <a:satOff val="-29601"/>
                <a:lumOff val="9510"/>
                <a:alphaOff val="0"/>
                <a:tint val="55000"/>
                <a:satMod val="255000"/>
              </a:schemeClr>
            </a:gs>
            <a:gs pos="100000">
              <a:schemeClr val="accent4">
                <a:hueOff val="5206173"/>
                <a:satOff val="-29601"/>
                <a:lumOff val="951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Can be added (30%) to simple syrup to reduce crystallization </a:t>
          </a:r>
          <a:endParaRPr lang="en-GB" sz="2400" kern="1200" dirty="0"/>
        </a:p>
      </dsp:txBody>
      <dsp:txXfrm>
        <a:off x="437978" y="1837052"/>
        <a:ext cx="7693602" cy="1129003"/>
      </dsp:txXfrm>
    </dsp:sp>
    <dsp:sp modelId="{C1C8B341-74FD-4A10-A663-15D506C1CE7B}">
      <dsp:nvSpPr>
        <dsp:cNvPr id="0" name=""/>
        <dsp:cNvSpPr/>
      </dsp:nvSpPr>
      <dsp:spPr>
        <a:xfrm>
          <a:off x="0" y="4436609"/>
          <a:ext cx="8229600" cy="252000"/>
        </a:xfrm>
        <a:prstGeom prst="rect">
          <a:avLst/>
        </a:prstGeom>
        <a:solidFill>
          <a:schemeClr val="lt1">
            <a:alpha val="90000"/>
            <a:hueOff val="0"/>
            <a:satOff val="0"/>
            <a:lumOff val="0"/>
            <a:alphaOff val="0"/>
          </a:schemeClr>
        </a:solidFill>
        <a:ln w="12700" cap="flat" cmpd="sng" algn="ctr">
          <a:solidFill>
            <a:schemeClr val="accent4">
              <a:hueOff val="10412346"/>
              <a:satOff val="-59202"/>
              <a:lumOff val="19020"/>
              <a:alphaOff val="0"/>
            </a:schemeClr>
          </a:solidFill>
          <a:prstDash val="solid"/>
        </a:ln>
        <a:effectLst/>
      </dsp:spPr>
      <dsp:style>
        <a:lnRef idx="1">
          <a:scrgbClr r="0" g="0" b="0"/>
        </a:lnRef>
        <a:fillRef idx="1">
          <a:scrgbClr r="0" g="0" b="0"/>
        </a:fillRef>
        <a:effectRef idx="0">
          <a:scrgbClr r="0" g="0" b="0"/>
        </a:effectRef>
        <a:fontRef idx="minor"/>
      </dsp:style>
    </dsp:sp>
    <dsp:sp modelId="{A8A551D7-57C1-4F90-9F85-4518F754FE28}">
      <dsp:nvSpPr>
        <dsp:cNvPr id="0" name=""/>
        <dsp:cNvSpPr/>
      </dsp:nvSpPr>
      <dsp:spPr>
        <a:xfrm>
          <a:off x="400752" y="3100398"/>
          <a:ext cx="7828847" cy="1554585"/>
        </a:xfrm>
        <a:prstGeom prst="roundRect">
          <a:avLst/>
        </a:prstGeom>
        <a:gradFill rotWithShape="0">
          <a:gsLst>
            <a:gs pos="0">
              <a:schemeClr val="accent4">
                <a:hueOff val="10412346"/>
                <a:satOff val="-59202"/>
                <a:lumOff val="19020"/>
                <a:alphaOff val="0"/>
                <a:tint val="35000"/>
                <a:satMod val="260000"/>
              </a:schemeClr>
            </a:gs>
            <a:gs pos="30000">
              <a:schemeClr val="accent4">
                <a:hueOff val="10412346"/>
                <a:satOff val="-59202"/>
                <a:lumOff val="19020"/>
                <a:alphaOff val="0"/>
                <a:tint val="38000"/>
                <a:satMod val="260000"/>
              </a:schemeClr>
            </a:gs>
            <a:gs pos="75000">
              <a:schemeClr val="accent4">
                <a:hueOff val="10412346"/>
                <a:satOff val="-59202"/>
                <a:lumOff val="19020"/>
                <a:alphaOff val="0"/>
                <a:tint val="55000"/>
                <a:satMod val="255000"/>
              </a:schemeClr>
            </a:gs>
            <a:gs pos="100000">
              <a:schemeClr val="accent4">
                <a:hueOff val="10412346"/>
                <a:satOff val="-59202"/>
                <a:lumOff val="1902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t>Sorbitol inhibits the sticking or locking of bottle caps which occur with high concentrations of sucrose </a:t>
          </a:r>
          <a:endParaRPr lang="en-GB" sz="2400" kern="1200" dirty="0"/>
        </a:p>
      </dsp:txBody>
      <dsp:txXfrm>
        <a:off x="476641" y="3176287"/>
        <a:ext cx="7677069" cy="14028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19A39-384E-47E6-9B07-3C6E960F9AC8}" type="datetimeFigureOut">
              <a:rPr lang="en-US" smtClean="0"/>
              <a:pPr/>
              <a:t>10/25/2021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CF790-E0E9-49D4-8BC7-8E33B1D993BB}" type="slidenum">
              <a:rPr lang="en-US" smtClean="0"/>
              <a:pPr/>
              <a:t>‹#›</a:t>
            </a:fld>
            <a:endParaRPr lang="en-US"/>
          </a:p>
        </p:txBody>
      </p:sp>
    </p:spTree>
    <p:extLst>
      <p:ext uri="{BB962C8B-B14F-4D97-AF65-F5344CB8AC3E}">
        <p14:creationId xmlns:p14="http://schemas.microsoft.com/office/powerpoint/2010/main" val="11635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Handbook of</a:t>
            </a:r>
            <a:r>
              <a:rPr lang="en-US" baseline="0" dirty="0"/>
              <a:t> </a:t>
            </a:r>
            <a:r>
              <a:rPr lang="en-US" dirty="0"/>
              <a:t>Extemporaneous</a:t>
            </a:r>
            <a:r>
              <a:rPr lang="en-US" baseline="0" dirty="0"/>
              <a:t> </a:t>
            </a:r>
            <a:r>
              <a:rPr lang="en-US" dirty="0"/>
              <a:t>Preparation</a:t>
            </a:r>
            <a:r>
              <a:rPr lang="en-US" baseline="0" dirty="0"/>
              <a:t> </a:t>
            </a:r>
            <a:r>
              <a:rPr lang="en-US" dirty="0"/>
              <a:t>A guide to pharmaceutical</a:t>
            </a:r>
            <a:r>
              <a:rPr lang="en-US" baseline="0" dirty="0"/>
              <a:t> </a:t>
            </a:r>
            <a:r>
              <a:rPr lang="en-US" dirty="0"/>
              <a:t>Compounding</a:t>
            </a:r>
          </a:p>
          <a:p>
            <a:r>
              <a:rPr lang="en-US" dirty="0"/>
              <a:t>Edited by</a:t>
            </a:r>
          </a:p>
          <a:p>
            <a:r>
              <a:rPr lang="en-US" dirty="0"/>
              <a:t>Mark Jackson BSc, MPhil, </a:t>
            </a:r>
            <a:r>
              <a:rPr lang="en-US" dirty="0" err="1"/>
              <a:t>MRPharmS</a:t>
            </a:r>
            <a:r>
              <a:rPr lang="en-US" baseline="0" dirty="0"/>
              <a:t> </a:t>
            </a:r>
            <a:r>
              <a:rPr lang="en-US" dirty="0"/>
              <a:t>Deputy Director, QCNW/Head of QA/QC, Liverpool Pharmacy Practice Unit,</a:t>
            </a:r>
            <a:r>
              <a:rPr lang="en-US" baseline="0" dirty="0"/>
              <a:t> </a:t>
            </a:r>
            <a:r>
              <a:rPr lang="en-US" dirty="0"/>
              <a:t>Liverpool, UK</a:t>
            </a:r>
            <a:r>
              <a:rPr lang="en-US" baseline="0" dirty="0"/>
              <a:t> </a:t>
            </a:r>
            <a:r>
              <a:rPr lang="en-US" dirty="0"/>
              <a:t>Andrew Lowey </a:t>
            </a:r>
            <a:r>
              <a:rPr lang="en-US" dirty="0" err="1"/>
              <a:t>DPharm</a:t>
            </a:r>
            <a:r>
              <a:rPr lang="en-US" dirty="0"/>
              <a:t>, </a:t>
            </a:r>
            <a:r>
              <a:rPr lang="en-US" dirty="0" err="1"/>
              <a:t>MRPharmS</a:t>
            </a:r>
            <a:r>
              <a:rPr lang="en-US" baseline="0" dirty="0"/>
              <a:t> </a:t>
            </a:r>
            <a:r>
              <a:rPr lang="en-US" dirty="0"/>
              <a:t>Clinical Pharmacy Manager, Leeds Teaching Hospitals, Leeds, UK</a:t>
            </a:r>
            <a:r>
              <a:rPr lang="en-US" baseline="0" dirty="0"/>
              <a:t> </a:t>
            </a:r>
            <a:r>
              <a:rPr lang="en-US" dirty="0"/>
              <a:t>On behalf </a:t>
            </a:r>
            <a:r>
              <a:rPr lang="en-US" dirty="0" err="1"/>
              <a:t>ofThe</a:t>
            </a:r>
            <a:r>
              <a:rPr lang="en-US" dirty="0"/>
              <a:t> NHS Pharmaceutical Quality Assurance Committee</a:t>
            </a:r>
          </a:p>
        </p:txBody>
      </p:sp>
      <p:sp>
        <p:nvSpPr>
          <p:cNvPr id="4" name="Slide Number Placeholder 3"/>
          <p:cNvSpPr>
            <a:spLocks noGrp="1"/>
          </p:cNvSpPr>
          <p:nvPr>
            <p:ph type="sldNum" sz="quarter" idx="10"/>
          </p:nvPr>
        </p:nvSpPr>
        <p:spPr/>
        <p:txBody>
          <a:bodyPr/>
          <a:lstStyle/>
          <a:p>
            <a:fld id="{809CF790-E0E9-49D4-8BC7-8E33B1D993BB}" type="slidenum">
              <a:rPr lang="en-US" smtClean="0"/>
              <a:pPr/>
              <a:t>9</a:t>
            </a:fld>
            <a:endParaRPr lang="en-US"/>
          </a:p>
        </p:txBody>
      </p:sp>
    </p:spTree>
    <p:extLst>
      <p:ext uri="{BB962C8B-B14F-4D97-AF65-F5344CB8AC3E}">
        <p14:creationId xmlns:p14="http://schemas.microsoft.com/office/powerpoint/2010/main" val="68126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F9BC3C37-2DE6-4748-8165-D5E92755D9A9}" type="slidenum">
              <a:rPr lang="ar-SA" smtClean="0">
                <a:latin typeface="Arial" pitchFamily="34" charset="0"/>
                <a:cs typeface="Arial" pitchFamily="34" charset="0"/>
              </a:rPr>
              <a:pPr/>
              <a:t>35</a:t>
            </a:fld>
            <a:endParaRPr lang="en-US">
              <a:latin typeface="Arial" pitchFamily="34" charset="0"/>
              <a:cs typeface="Arial" pitchFamily="34" charset="0"/>
            </a:endParaRPr>
          </a:p>
        </p:txBody>
      </p:sp>
      <p:sp>
        <p:nvSpPr>
          <p:cNvPr id="149507" name="Rectangle 2"/>
          <p:cNvSpPr>
            <a:spLocks noGrp="1" noRot="1" noChangeAspect="1" noChangeArrowheads="1" noTextEdit="1"/>
          </p:cNvSpPr>
          <p:nvPr>
            <p:ph type="sldImg"/>
          </p:nvPr>
        </p:nvSpPr>
        <p:spPr>
          <a:xfrm>
            <a:off x="381000" y="685800"/>
            <a:ext cx="6096000" cy="3429000"/>
          </a:xfrm>
          <a:ln/>
        </p:spPr>
      </p:sp>
      <p:sp>
        <p:nvSpPr>
          <p:cNvPr id="149508" name="Rectangle 3"/>
          <p:cNvSpPr>
            <a:spLocks noGrp="1" noChangeArrowheads="1"/>
          </p:cNvSpPr>
          <p:nvPr>
            <p:ph type="body" idx="1"/>
          </p:nvPr>
        </p:nvSpPr>
        <p:spPr>
          <a:noFill/>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0F57FDC5-2A38-49B7-9D00-E30234CB5CD3}" type="slidenum">
              <a:rPr lang="ar-SA" smtClean="0">
                <a:latin typeface="Arial" pitchFamily="34" charset="0"/>
                <a:cs typeface="Arial" pitchFamily="34" charset="0"/>
              </a:rPr>
              <a:pPr/>
              <a:t>40</a:t>
            </a:fld>
            <a:endParaRPr lang="en-US">
              <a:latin typeface="Arial" pitchFamily="34" charset="0"/>
              <a:cs typeface="Arial" pitchFamily="34" charset="0"/>
            </a:endParaRPr>
          </a:p>
        </p:txBody>
      </p:sp>
      <p:sp>
        <p:nvSpPr>
          <p:cNvPr id="152579" name="Rectangle 2"/>
          <p:cNvSpPr>
            <a:spLocks noGrp="1" noRot="1" noChangeAspect="1" noChangeArrowheads="1" noTextEdit="1"/>
          </p:cNvSpPr>
          <p:nvPr>
            <p:ph type="sldImg"/>
          </p:nvPr>
        </p:nvSpPr>
        <p:spPr>
          <a:xfrm>
            <a:off x="381000" y="685800"/>
            <a:ext cx="6096000" cy="3429000"/>
          </a:xfrm>
          <a:ln/>
        </p:spPr>
      </p:sp>
      <p:sp>
        <p:nvSpPr>
          <p:cNvPr id="152580" name="Rectangle 3"/>
          <p:cNvSpPr>
            <a:spLocks noGrp="1" noChangeArrowheads="1"/>
          </p:cNvSpPr>
          <p:nvPr>
            <p:ph type="body" idx="1"/>
          </p:nvPr>
        </p:nvSpPr>
        <p:spPr>
          <a:noFill/>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09534BD7-2667-41D9-97C1-629B26D6E7E3}" type="slidenum">
              <a:rPr lang="ar-SA" smtClean="0">
                <a:latin typeface="Arial" pitchFamily="34" charset="0"/>
                <a:cs typeface="Arial" pitchFamily="34" charset="0"/>
              </a:rPr>
              <a:pPr/>
              <a:t>47</a:t>
            </a:fld>
            <a:endParaRPr lang="en-US">
              <a:latin typeface="Arial" pitchFamily="34" charset="0"/>
              <a:cs typeface="Arial" pitchFamily="34" charset="0"/>
            </a:endParaRPr>
          </a:p>
        </p:txBody>
      </p:sp>
      <p:sp>
        <p:nvSpPr>
          <p:cNvPr id="154627" name="Rectangle 2"/>
          <p:cNvSpPr>
            <a:spLocks noGrp="1" noRot="1" noChangeAspect="1" noChangeArrowheads="1" noTextEdit="1"/>
          </p:cNvSpPr>
          <p:nvPr>
            <p:ph type="sldImg"/>
          </p:nvPr>
        </p:nvSpPr>
        <p:spPr>
          <a:xfrm>
            <a:off x="381000" y="685800"/>
            <a:ext cx="6096000" cy="3429000"/>
          </a:xfrm>
          <a:ln/>
        </p:spPr>
      </p:sp>
      <p:sp>
        <p:nvSpPr>
          <p:cNvPr id="154628" name="Rectangle 3"/>
          <p:cNvSpPr>
            <a:spLocks noGrp="1" noChangeArrowheads="1"/>
          </p:cNvSpPr>
          <p:nvPr>
            <p:ph type="body" idx="1"/>
          </p:nvPr>
        </p:nvSpPr>
        <p:spPr>
          <a:noFill/>
        </p:spPr>
        <p:txBody>
          <a:bodyPr/>
          <a:lstStyle/>
          <a:p>
            <a:pPr eaLnBrk="1" hangingPunct="1"/>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CF790-E0E9-49D4-8BC7-8E33B1D993BB}" type="slidenum">
              <a:rPr lang="en-US" smtClean="0"/>
              <a:pPr/>
              <a:t>51</a:t>
            </a:fld>
            <a:endParaRPr lang="en-US"/>
          </a:p>
        </p:txBody>
      </p:sp>
    </p:spTree>
    <p:extLst>
      <p:ext uri="{BB962C8B-B14F-4D97-AF65-F5344CB8AC3E}">
        <p14:creationId xmlns:p14="http://schemas.microsoft.com/office/powerpoint/2010/main" val="7414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10/25/2021</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10/25/2021</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10/25/2021</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10/25/2021</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10/25/2021</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10/25/2021</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10/25/2021</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Image:Sorbitol.png" TargetMode="Externa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hyperlink" Target="http://en.wikipedia.org/wiki/Image:Glucose_Fisher_to_Haworth.gif" TargetMode="Externa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BA8B6D-8A6D-456F-A0AA-6C19D4E47763}"/>
              </a:ext>
            </a:extLst>
          </p:cNvPr>
          <p:cNvSpPr txBox="1">
            <a:spLocks/>
          </p:cNvSpPr>
          <p:nvPr/>
        </p:nvSpPr>
        <p:spPr>
          <a:xfrm>
            <a:off x="1523999" y="2168666"/>
            <a:ext cx="9144000" cy="2177779"/>
          </a:xfrm>
          <a:prstGeom prst="rect">
            <a:avLst/>
          </a:prstGeom>
        </p:spPr>
        <p:txBody>
          <a:bodyPr vert="horz" anchor="b">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4000" dirty="0" err="1">
                <a:latin typeface="Algerian" panose="04020705040A02060702" pitchFamily="82" charset="0"/>
              </a:rPr>
              <a:t>lec</a:t>
            </a:r>
            <a:r>
              <a:rPr lang="en-US" sz="4000" dirty="0">
                <a:latin typeface="Algerian" panose="04020705040A02060702" pitchFamily="82" charset="0"/>
              </a:rPr>
              <a:t> 2</a:t>
            </a:r>
            <a:br>
              <a:rPr lang="en-US" sz="4000" dirty="0">
                <a:latin typeface="Algerian" panose="04020705040A02060702" pitchFamily="82" charset="0"/>
              </a:rPr>
            </a:br>
            <a:r>
              <a:rPr lang="en-US" sz="4000" dirty="0">
                <a:latin typeface="Algerian" panose="04020705040A02060702" pitchFamily="82" charset="0"/>
              </a:rPr>
              <a:t>Pharmaceutical Technology</a:t>
            </a:r>
            <a:br>
              <a:rPr lang="en-US" sz="4000" dirty="0">
                <a:latin typeface="Algerian" panose="04020705040A02060702" pitchFamily="82" charset="0"/>
              </a:rPr>
            </a:br>
            <a:r>
              <a:rPr lang="en-US" sz="4000" dirty="0">
                <a:solidFill>
                  <a:srgbClr val="FF0000"/>
                </a:solidFill>
                <a:latin typeface="Algerian" panose="04020705040A02060702" pitchFamily="82" charset="0"/>
              </a:rPr>
              <a:t>syrup</a:t>
            </a:r>
            <a:endParaRPr lang="ar-IQ" sz="4000" dirty="0">
              <a:solidFill>
                <a:srgbClr val="FF0000"/>
              </a:solidFill>
              <a:latin typeface="Algerian" panose="04020705040A02060702" pitchFamily="82" charset="0"/>
            </a:endParaRPr>
          </a:p>
        </p:txBody>
      </p:sp>
      <p:sp>
        <p:nvSpPr>
          <p:cNvPr id="11" name="Subtitle 2">
            <a:extLst>
              <a:ext uri="{FF2B5EF4-FFF2-40B4-BE49-F238E27FC236}">
                <a16:creationId xmlns:a16="http://schemas.microsoft.com/office/drawing/2014/main" id="{7EA9BBB9-5F5A-4DD3-B44D-26FFE6965A92}"/>
              </a:ext>
            </a:extLst>
          </p:cNvPr>
          <p:cNvSpPr txBox="1">
            <a:spLocks/>
          </p:cNvSpPr>
          <p:nvPr/>
        </p:nvSpPr>
        <p:spPr>
          <a:xfrm>
            <a:off x="1524000" y="4689334"/>
            <a:ext cx="9144000" cy="1655762"/>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en-US" dirty="0">
                <a:cs typeface="+mj-cs"/>
              </a:rPr>
              <a:t>Stage: 3/ 1st course</a:t>
            </a:r>
          </a:p>
          <a:p>
            <a:pPr algn="ctr"/>
            <a:r>
              <a:rPr lang="en-US" dirty="0">
                <a:cs typeface="+mj-cs"/>
              </a:rPr>
              <a:t>Dr. Ameer S. Sahib</a:t>
            </a:r>
            <a:endParaRPr lang="ar-IQ" dirty="0">
              <a:cs typeface="+mj-cs"/>
            </a:endParaRPr>
          </a:p>
        </p:txBody>
      </p:sp>
      <p:pic>
        <p:nvPicPr>
          <p:cNvPr id="12" name="Picture 11">
            <a:extLst>
              <a:ext uri="{FF2B5EF4-FFF2-40B4-BE49-F238E27FC236}">
                <a16:creationId xmlns:a16="http://schemas.microsoft.com/office/drawing/2014/main" id="{F5FF723B-92F2-4B1C-BB29-B50986C2D6C7}"/>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13" name="Picture 12">
            <a:extLst>
              <a:ext uri="{FF2B5EF4-FFF2-40B4-BE49-F238E27FC236}">
                <a16:creationId xmlns:a16="http://schemas.microsoft.com/office/drawing/2014/main" id="{3DD2E912-CA11-423B-B71B-C4BDD085461C}"/>
              </a:ext>
            </a:extLst>
          </p:cNvPr>
          <p:cNvPicPr>
            <a:picLocks noChangeAspect="1"/>
          </p:cNvPicPr>
          <p:nvPr/>
        </p:nvPicPr>
        <p:blipFill>
          <a:blip r:embed="rId3"/>
          <a:stretch>
            <a:fillRect/>
          </a:stretch>
        </p:blipFill>
        <p:spPr>
          <a:xfrm>
            <a:off x="9780156" y="485145"/>
            <a:ext cx="2027976" cy="18921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9615"/>
            <a:ext cx="7467600" cy="551543"/>
          </a:xfrm>
        </p:spPr>
        <p:txBody>
          <a:bodyPr>
            <a:normAutofit/>
          </a:bodyPr>
          <a:lstStyle/>
          <a:p>
            <a:pPr algn="ctr"/>
            <a:r>
              <a:rPr lang="en-US" dirty="0">
                <a:solidFill>
                  <a:srgbClr val="FF0000"/>
                </a:solidFill>
              </a:rPr>
              <a:t>Syrup components</a:t>
            </a:r>
            <a:endParaRPr lang="en-GB" dirty="0">
              <a:solidFill>
                <a:srgbClr val="FF0000"/>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74961765"/>
              </p:ext>
            </p:extLst>
          </p:nvPr>
        </p:nvGraphicFramePr>
        <p:xfrm>
          <a:off x="914400" y="1371600"/>
          <a:ext cx="53340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idx="4294967295"/>
          </p:nvPr>
        </p:nvSpPr>
        <p:spPr>
          <a:xfrm>
            <a:off x="7391400" y="304800"/>
            <a:ext cx="4267200" cy="6248400"/>
          </a:xfrm>
        </p:spPr>
        <p:txBody>
          <a:bodyPr>
            <a:normAutofit/>
          </a:bodyPr>
          <a:lstStyle/>
          <a:p>
            <a:pPr marL="342900" indent="-342900">
              <a:buFont typeface="+mj-lt"/>
              <a:buAutoNum type="arabicPeriod"/>
            </a:pPr>
            <a:r>
              <a:rPr lang="en-US" dirty="0"/>
              <a:t>Sugar usually </a:t>
            </a:r>
            <a:r>
              <a:rPr lang="en-US" dirty="0">
                <a:solidFill>
                  <a:srgbClr val="FF0000"/>
                </a:solidFill>
              </a:rPr>
              <a:t>sucrose</a:t>
            </a:r>
            <a:r>
              <a:rPr lang="en-US" dirty="0"/>
              <a:t> or sugar substitutes.</a:t>
            </a:r>
          </a:p>
          <a:p>
            <a:pPr marL="342900" indent="-342900">
              <a:buFont typeface="+mj-lt"/>
              <a:buAutoNum type="arabicPeriod"/>
            </a:pPr>
            <a:r>
              <a:rPr lang="en-US" dirty="0"/>
              <a:t>Antimicrobial preservative</a:t>
            </a:r>
          </a:p>
          <a:p>
            <a:pPr marL="342900" indent="-342900">
              <a:buFont typeface="+mj-lt"/>
              <a:buAutoNum type="arabicPeriod"/>
            </a:pPr>
            <a:r>
              <a:rPr lang="en-US" dirty="0"/>
              <a:t>Flavoring agent</a:t>
            </a:r>
          </a:p>
          <a:p>
            <a:pPr marL="342900" indent="-342900">
              <a:buFont typeface="+mj-lt"/>
              <a:buAutoNum type="arabicPeriod"/>
            </a:pPr>
            <a:r>
              <a:rPr lang="en-US" dirty="0"/>
              <a:t>Purified water, Solvents, solubility agent, thicker, stabilizer</a:t>
            </a:r>
          </a:p>
          <a:p>
            <a:pPr marL="342900" indent="-342900">
              <a:buFont typeface="+mj-lt"/>
              <a:buAutoNum type="arabicPeriod"/>
            </a:pPr>
            <a:r>
              <a:rPr lang="en-US" dirty="0"/>
              <a:t>Drug</a:t>
            </a:r>
          </a:p>
          <a:p>
            <a:pPr marL="342900" indent="-342900">
              <a:buFont typeface="+mj-lt"/>
              <a:buAutoNum type="arabicPeriod"/>
            </a:pPr>
            <a:r>
              <a:rPr lang="en-US" dirty="0"/>
              <a:t>Also, it may contain a special solvents (including alcohol), solubilizing agents, thickeners, or stabilizers</a:t>
            </a:r>
          </a:p>
        </p:txBody>
      </p:sp>
    </p:spTree>
    <p:extLst>
      <p:ext uri="{BB962C8B-B14F-4D97-AF65-F5344CB8AC3E}">
        <p14:creationId xmlns:p14="http://schemas.microsoft.com/office/powerpoint/2010/main" val="16731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639762"/>
          </a:xfrm>
        </p:spPr>
        <p:txBody>
          <a:bodyPr>
            <a:normAutofit/>
          </a:bodyPr>
          <a:lstStyle/>
          <a:p>
            <a:r>
              <a:rPr lang="en-US" dirty="0">
                <a:solidFill>
                  <a:srgbClr val="FF0000"/>
                </a:solidFill>
              </a:rPr>
              <a:t>Sucrose</a:t>
            </a:r>
            <a:endParaRPr lang="en-GB"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23653390"/>
              </p:ext>
            </p:extLst>
          </p:nvPr>
        </p:nvGraphicFramePr>
        <p:xfrm>
          <a:off x="1066800" y="1078367"/>
          <a:ext cx="8382000" cy="5341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0" y="2324100"/>
            <a:ext cx="441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9956800" cy="563562"/>
          </a:xfrm>
        </p:spPr>
        <p:txBody>
          <a:bodyPr/>
          <a:lstStyle/>
          <a:p>
            <a:r>
              <a:rPr lang="en-US" dirty="0">
                <a:solidFill>
                  <a:srgbClr val="FF0000"/>
                </a:solidFill>
              </a:rPr>
              <a:t>Simple syrup </a:t>
            </a:r>
            <a:r>
              <a:rPr lang="en-US" dirty="0">
                <a:solidFill>
                  <a:srgbClr val="FFFF00"/>
                </a:solidFill>
                <a:highlight>
                  <a:srgbClr val="008000"/>
                </a:highlight>
              </a:rPr>
              <a:t>NF</a:t>
            </a:r>
            <a:endParaRPr lang="en-GB" dirty="0">
              <a:solidFill>
                <a:srgbClr val="FFFF00"/>
              </a:solidFill>
              <a:highlight>
                <a:srgbClr val="008000"/>
              </a:highlight>
            </a:endParaRPr>
          </a:p>
        </p:txBody>
      </p:sp>
      <p:sp>
        <p:nvSpPr>
          <p:cNvPr id="6" name="Content Placeholder 5"/>
          <p:cNvSpPr>
            <a:spLocks noGrp="1"/>
          </p:cNvSpPr>
          <p:nvPr>
            <p:ph sz="quarter" idx="1"/>
          </p:nvPr>
        </p:nvSpPr>
        <p:spPr>
          <a:xfrm>
            <a:off x="1676400" y="3429000"/>
            <a:ext cx="8153400" cy="2362200"/>
          </a:xfrm>
        </p:spPr>
        <p:txBody>
          <a:bodyPr>
            <a:normAutofit fontScale="92500" lnSpcReduction="10000"/>
          </a:bodyPr>
          <a:lstStyle/>
          <a:p>
            <a:r>
              <a:rPr lang="en-US" sz="3200" dirty="0"/>
              <a:t>Sucrose 85% w/v</a:t>
            </a:r>
          </a:p>
          <a:p>
            <a:endParaRPr lang="en-US" sz="3200" dirty="0"/>
          </a:p>
          <a:p>
            <a:r>
              <a:rPr lang="en-US" sz="3200" dirty="0"/>
              <a:t>This concentration requires no additional preservatives if the syrup is used soon and not stored or stored properly.</a:t>
            </a:r>
          </a:p>
        </p:txBody>
      </p:sp>
      <p:graphicFrame>
        <p:nvGraphicFramePr>
          <p:cNvPr id="3" name="Table 2"/>
          <p:cNvGraphicFramePr>
            <a:graphicFrameLocks noGrp="1"/>
          </p:cNvGraphicFramePr>
          <p:nvPr>
            <p:extLst>
              <p:ext uri="{D42A27DB-BD31-4B8C-83A1-F6EECF244321}">
                <p14:modId xmlns:p14="http://schemas.microsoft.com/office/powerpoint/2010/main" val="2172821"/>
              </p:ext>
            </p:extLst>
          </p:nvPr>
        </p:nvGraphicFramePr>
        <p:xfrm>
          <a:off x="2667000" y="990600"/>
          <a:ext cx="7162800" cy="1981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660400">
                <a:tc>
                  <a:txBody>
                    <a:bodyPr/>
                    <a:lstStyle/>
                    <a:p>
                      <a:r>
                        <a:rPr lang="en-US" sz="2800" dirty="0">
                          <a:latin typeface="Times New Roman"/>
                          <a:cs typeface="Times New Roman"/>
                        </a:rPr>
                        <a:t>Ŗ</a:t>
                      </a:r>
                      <a:r>
                        <a:rPr lang="el-GR" sz="2800" dirty="0">
                          <a:latin typeface="Times New Roman"/>
                          <a:cs typeface="Times New Roman"/>
                        </a:rPr>
                        <a:t>χ</a:t>
                      </a:r>
                      <a:endParaRPr lang="en-US" sz="2800" dirty="0"/>
                    </a:p>
                  </a:txBody>
                  <a:tcPr/>
                </a:tc>
                <a:tc>
                  <a:txBody>
                    <a:bodyPr/>
                    <a:lstStyle/>
                    <a:p>
                      <a:endParaRPr lang="en-US" sz="2800" dirty="0"/>
                    </a:p>
                  </a:txBody>
                  <a:tcPr/>
                </a:tc>
                <a:extLst>
                  <a:ext uri="{0D108BD9-81ED-4DB2-BD59-A6C34878D82A}">
                    <a16:rowId xmlns:a16="http://schemas.microsoft.com/office/drawing/2014/main" val="10000"/>
                  </a:ext>
                </a:extLst>
              </a:tr>
              <a:tr h="660400">
                <a:tc>
                  <a:txBody>
                    <a:bodyPr/>
                    <a:lstStyle/>
                    <a:p>
                      <a:r>
                        <a:rPr lang="en-US" sz="2800" dirty="0"/>
                        <a:t>Sucrose </a:t>
                      </a:r>
                    </a:p>
                  </a:txBody>
                  <a:tcPr/>
                </a:tc>
                <a:tc>
                  <a:txBody>
                    <a:bodyPr/>
                    <a:lstStyle/>
                    <a:p>
                      <a:r>
                        <a:rPr lang="en-US" sz="2800" dirty="0"/>
                        <a:t>85 g</a:t>
                      </a:r>
                    </a:p>
                  </a:txBody>
                  <a:tcPr/>
                </a:tc>
                <a:extLst>
                  <a:ext uri="{0D108BD9-81ED-4DB2-BD59-A6C34878D82A}">
                    <a16:rowId xmlns:a16="http://schemas.microsoft.com/office/drawing/2014/main" val="10001"/>
                  </a:ext>
                </a:extLst>
              </a:tr>
              <a:tr h="660400">
                <a:tc>
                  <a:txBody>
                    <a:bodyPr/>
                    <a:lstStyle/>
                    <a:p>
                      <a:r>
                        <a:rPr lang="en-US" sz="2800" dirty="0"/>
                        <a:t>Purified</a:t>
                      </a:r>
                      <a:r>
                        <a:rPr lang="en-US" sz="2800" baseline="0" dirty="0"/>
                        <a:t> water   q.s. </a:t>
                      </a:r>
                      <a:endParaRPr lang="en-US" sz="2800" dirty="0"/>
                    </a:p>
                  </a:txBody>
                  <a:tcPr/>
                </a:tc>
                <a:tc>
                  <a:txBody>
                    <a:bodyPr/>
                    <a:lstStyle/>
                    <a:p>
                      <a:r>
                        <a:rPr lang="en-US" sz="2800" dirty="0"/>
                        <a:t>100 ml </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3037"/>
            <a:ext cx="7467600" cy="457200"/>
          </a:xfrm>
        </p:spPr>
        <p:txBody>
          <a:bodyPr>
            <a:normAutofit fontScale="90000"/>
          </a:bodyPr>
          <a:lstStyle/>
          <a:p>
            <a:pPr marL="609600" indent="-609600" algn="ctr" defTabSz="457200">
              <a:lnSpc>
                <a:spcPct val="90000"/>
              </a:lnSpc>
              <a:spcBef>
                <a:spcPts val="1000"/>
              </a:spcBef>
              <a:defRPr/>
            </a:pPr>
            <a:r>
              <a:rPr lang="en-US" altLang="ar-IQ" sz="4400" cap="none" baseline="-25000" dirty="0">
                <a:solidFill>
                  <a:srgbClr val="FF0000"/>
                </a:solidFill>
                <a:latin typeface="Times New Roman" panose="02020603050405020304" pitchFamily="18" charset="0"/>
                <a:ea typeface="+mn-ea"/>
                <a:cs typeface="Times New Roman" panose="02020603050405020304" pitchFamily="18" charset="0"/>
              </a:rPr>
              <a:t>Characteristics of simple sucrose syrup</a:t>
            </a:r>
            <a:r>
              <a:rPr lang="en-US" altLang="ar-IQ" sz="4400" cap="none" baseline="-25000" dirty="0">
                <a:solidFill>
                  <a:prstClr val="black">
                    <a:lumMod val="75000"/>
                    <a:lumOff val="25000"/>
                  </a:prstClr>
                </a:solidFill>
                <a:latin typeface="Times New Roman" panose="02020603050405020304" pitchFamily="18" charset="0"/>
                <a:ea typeface="+mn-ea"/>
                <a:cs typeface="Times New Roman" panose="02020603050405020304" pitchFamily="18" charset="0"/>
              </a:rPr>
              <a:t>:</a:t>
            </a:r>
            <a:endParaRPr lang="en-GB" sz="5400" baseline="-25000" dirty="0"/>
          </a:p>
        </p:txBody>
      </p:sp>
      <p:sp>
        <p:nvSpPr>
          <p:cNvPr id="3" name="Content Placeholder 2"/>
          <p:cNvSpPr>
            <a:spLocks noGrp="1"/>
          </p:cNvSpPr>
          <p:nvPr>
            <p:ph sz="quarter" idx="1"/>
          </p:nvPr>
        </p:nvSpPr>
        <p:spPr>
          <a:xfrm>
            <a:off x="381000" y="838201"/>
            <a:ext cx="11582400" cy="5846762"/>
          </a:xfrm>
          <a:ln w="38100">
            <a:solidFill>
              <a:schemeClr val="accent3">
                <a:lumMod val="60000"/>
                <a:lumOff val="40000"/>
              </a:schemeClr>
            </a:solidFill>
          </a:ln>
        </p:spPr>
        <p:txBody>
          <a:bodyPr>
            <a:normAutofit lnSpcReduction="10000"/>
          </a:bodyPr>
          <a:lstStyle/>
          <a:p>
            <a:pPr>
              <a:buNone/>
            </a:pPr>
            <a:r>
              <a:rPr lang="en-US" sz="2000" u="sng" dirty="0"/>
              <a:t>The </a:t>
            </a:r>
            <a:r>
              <a:rPr lang="en-US" sz="2000" u="sng" dirty="0">
                <a:solidFill>
                  <a:srgbClr val="FF0000"/>
                </a:solidFill>
              </a:rPr>
              <a:t>specific gravity </a:t>
            </a:r>
            <a:r>
              <a:rPr lang="en-US" sz="2000" u="sng" dirty="0"/>
              <a:t>of syrup</a:t>
            </a:r>
            <a:r>
              <a:rPr lang="en-US" sz="2000" dirty="0"/>
              <a:t> is an important property to identify its concentration. Syrup has a specific gravity of about 1.313, which means that each 100 ml of syrup weighs 131.3 g. </a:t>
            </a:r>
          </a:p>
          <a:p>
            <a:pPr>
              <a:buNone/>
            </a:pPr>
            <a:endParaRPr lang="en-US" sz="2000" dirty="0"/>
          </a:p>
          <a:p>
            <a:r>
              <a:rPr lang="en-US" sz="2000" dirty="0"/>
              <a:t>So, </a:t>
            </a:r>
          </a:p>
          <a:p>
            <a:pPr>
              <a:buNone/>
            </a:pPr>
            <a:r>
              <a:rPr lang="en-US" sz="2000" dirty="0"/>
              <a:t>    </a:t>
            </a:r>
            <a:r>
              <a:rPr lang="en-US" sz="2000" dirty="0">
                <a:highlight>
                  <a:srgbClr val="FFFF00"/>
                </a:highlight>
              </a:rPr>
              <a:t>131.3 – 85 = 46.3g or mL of water in the syrup</a:t>
            </a:r>
            <a:r>
              <a:rPr lang="en-US" sz="2000" dirty="0"/>
              <a:t>. Thus, 46.3 g of water are mixed with 85 g of sucrose to give syrup 85%w/v.</a:t>
            </a:r>
          </a:p>
          <a:p>
            <a:pPr>
              <a:buNone/>
            </a:pPr>
            <a:endParaRPr lang="en-US" sz="2000" dirty="0"/>
          </a:p>
          <a:p>
            <a:r>
              <a:rPr lang="en-US" sz="2000" dirty="0">
                <a:highlight>
                  <a:srgbClr val="00FF00"/>
                </a:highlight>
              </a:rPr>
              <a:t>Solubility of sucrose is expressed as 1g in 0.5ml water</a:t>
            </a:r>
          </a:p>
          <a:p>
            <a:r>
              <a:rPr lang="en-US" sz="2000" b="1" dirty="0">
                <a:highlight>
                  <a:srgbClr val="FFFF00"/>
                </a:highlight>
                <a:latin typeface="Arial Black" panose="020B0A04020102020204" pitchFamily="34" charset="0"/>
              </a:rPr>
              <a:t>1g          0.5ml</a:t>
            </a:r>
          </a:p>
          <a:p>
            <a:r>
              <a:rPr lang="en-US" sz="2000" b="1" dirty="0">
                <a:highlight>
                  <a:srgbClr val="FFFF00"/>
                </a:highlight>
                <a:latin typeface="Arial Black" panose="020B0A04020102020204" pitchFamily="34" charset="0"/>
              </a:rPr>
              <a:t>85            X               </a:t>
            </a:r>
            <a:r>
              <a:rPr lang="en-US" sz="2000" b="1" dirty="0" err="1">
                <a:highlight>
                  <a:srgbClr val="FFFF00"/>
                </a:highlight>
                <a:latin typeface="Arial Black" panose="020B0A04020102020204" pitchFamily="34" charset="0"/>
              </a:rPr>
              <a:t>X</a:t>
            </a:r>
            <a:r>
              <a:rPr lang="en-US" sz="2000" b="1" dirty="0">
                <a:highlight>
                  <a:srgbClr val="FFFF00"/>
                </a:highlight>
                <a:latin typeface="Arial Black" panose="020B0A04020102020204" pitchFamily="34" charset="0"/>
              </a:rPr>
              <a:t>=42.5</a:t>
            </a:r>
          </a:p>
          <a:p>
            <a:r>
              <a:rPr lang="en-US" sz="2000" b="1" dirty="0">
                <a:highlight>
                  <a:srgbClr val="FFFF00"/>
                </a:highlight>
                <a:latin typeface="Arial Black" panose="020B0A04020102020204" pitchFamily="34" charset="0"/>
              </a:rPr>
              <a:t>To dissolve 85g of sucrose 42.5ml of water is needed</a:t>
            </a:r>
          </a:p>
          <a:p>
            <a:endParaRPr lang="en-US" sz="2000" b="1" dirty="0">
              <a:highlight>
                <a:srgbClr val="FFFF00"/>
              </a:highlight>
              <a:latin typeface="Arial Black" panose="020B0A04020102020204" pitchFamily="34" charset="0"/>
            </a:endParaRPr>
          </a:p>
          <a:p>
            <a:r>
              <a:rPr lang="en-US" sz="2000" dirty="0"/>
              <a:t>46.3-42.5=3.8ml /100ml syrup excess </a:t>
            </a:r>
            <a:r>
              <a:rPr lang="en-US" sz="2000" dirty="0">
                <a:solidFill>
                  <a:srgbClr val="FF0000"/>
                </a:solidFill>
              </a:rPr>
              <a:t>water (these 3.8 mL of water are free of sucrose</a:t>
            </a:r>
            <a:r>
              <a:rPr lang="en-US" sz="2000" dirty="0"/>
              <a:t>).</a:t>
            </a:r>
          </a:p>
          <a:p>
            <a:r>
              <a:rPr lang="en-US" sz="2000" dirty="0"/>
              <a:t> Thus, only a very slight excess of water (about 3.8 mL per 100 mL of syrup) is employed in the preparation of syrup. Although not enough to be particularly amenable to the growth of microorganisms, the slight excess of water permits the syrup to remain physically stable in varying temperatures.</a:t>
            </a:r>
          </a:p>
        </p:txBody>
      </p:sp>
    </p:spTree>
    <p:extLst>
      <p:ext uri="{BB962C8B-B14F-4D97-AF65-F5344CB8AC3E}">
        <p14:creationId xmlns:p14="http://schemas.microsoft.com/office/powerpoint/2010/main" val="16817886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4048"/>
            <a:ext cx="9956800" cy="579438"/>
          </a:xfrm>
        </p:spPr>
        <p:txBody>
          <a:bodyPr/>
          <a:lstStyle/>
          <a:p>
            <a:pPr algn="ctr"/>
            <a:r>
              <a:rPr lang="en-US" dirty="0">
                <a:solidFill>
                  <a:srgbClr val="FF0000"/>
                </a:solidFill>
              </a:rPr>
              <a:t>Saturated sucrose solution</a:t>
            </a:r>
            <a:endParaRPr lang="en-GB" dirty="0">
              <a:solidFill>
                <a:srgbClr val="FF0000"/>
              </a:solidFill>
            </a:endParaRPr>
          </a:p>
        </p:txBody>
      </p:sp>
      <p:sp>
        <p:nvSpPr>
          <p:cNvPr id="3" name="Content Placeholder 2"/>
          <p:cNvSpPr>
            <a:spLocks noGrp="1"/>
          </p:cNvSpPr>
          <p:nvPr>
            <p:ph sz="quarter" idx="1"/>
          </p:nvPr>
        </p:nvSpPr>
        <p:spPr>
          <a:xfrm>
            <a:off x="685800" y="1143000"/>
            <a:ext cx="10591800" cy="5486400"/>
          </a:xfrm>
        </p:spPr>
        <p:txBody>
          <a:bodyPr>
            <a:normAutofit fontScale="92500" lnSpcReduction="10000"/>
          </a:bodyPr>
          <a:lstStyle/>
          <a:p>
            <a:r>
              <a:rPr lang="en-US" sz="3200" dirty="0"/>
              <a:t>If the syrup were completely saturated with  sucrose, it  might  </a:t>
            </a:r>
            <a:r>
              <a:rPr lang="en-US" sz="3200" dirty="0">
                <a:solidFill>
                  <a:srgbClr val="FF0000"/>
                </a:solidFill>
              </a:rPr>
              <a:t>crystallize</a:t>
            </a:r>
            <a:r>
              <a:rPr lang="en-US" sz="3200" dirty="0"/>
              <a:t> from solution upon </a:t>
            </a:r>
            <a:r>
              <a:rPr lang="en-US" sz="3200" dirty="0">
                <a:solidFill>
                  <a:srgbClr val="FF0000"/>
                </a:solidFill>
              </a:rPr>
              <a:t>cooling</a:t>
            </a:r>
            <a:r>
              <a:rPr lang="en-US" sz="3200" dirty="0"/>
              <a:t> </a:t>
            </a:r>
          </a:p>
          <a:p>
            <a:r>
              <a:rPr lang="en-US" sz="3200" dirty="0"/>
              <a:t>Thereby acting  as nuclei that initiate chain reaction which result in separation of an amount of sucrose disproportionate to it’s solubility at the storage temperature.</a:t>
            </a:r>
          </a:p>
          <a:p>
            <a:r>
              <a:rPr lang="en-US" sz="3200" dirty="0"/>
              <a:t>If it is </a:t>
            </a:r>
            <a:r>
              <a:rPr lang="en-US" sz="3200" dirty="0">
                <a:solidFill>
                  <a:srgbClr val="FF0000"/>
                </a:solidFill>
              </a:rPr>
              <a:t>unsaturated</a:t>
            </a:r>
            <a:r>
              <a:rPr lang="en-US" sz="3200" dirty="0"/>
              <a:t> (less concentrated), it will be suitable for </a:t>
            </a:r>
            <a:r>
              <a:rPr lang="en-US" sz="3200" dirty="0">
                <a:solidFill>
                  <a:srgbClr val="FF0000"/>
                </a:solidFill>
              </a:rPr>
              <a:t>microbial growth.</a:t>
            </a:r>
          </a:p>
          <a:p>
            <a:pPr algn="l"/>
            <a:endParaRPr lang="ar-IQ" sz="1400" b="0" i="0" u="none" strike="noStrike" baseline="0" dirty="0">
              <a:solidFill>
                <a:srgbClr val="000000"/>
              </a:solidFill>
              <a:latin typeface="Constantia" panose="02030602050306030303" pitchFamily="18" charset="0"/>
            </a:endParaRPr>
          </a:p>
          <a:p>
            <a:endParaRPr lang="ar-IQ" sz="1400" b="0" i="0" u="none" strike="noStrike" baseline="0" dirty="0">
              <a:latin typeface="Constantia" panose="02030602050306030303" pitchFamily="18" charset="0"/>
            </a:endParaRPr>
          </a:p>
          <a:p>
            <a:r>
              <a:rPr lang="en-US" sz="3200" b="0" i="0" u="none" strike="noStrike" baseline="0" dirty="0">
                <a:solidFill>
                  <a:srgbClr val="FF0000"/>
                </a:solidFill>
                <a:highlight>
                  <a:srgbClr val="00FFFF"/>
                </a:highlight>
                <a:latin typeface="Constantia" panose="02030602050306030303" pitchFamily="18" charset="0"/>
              </a:rPr>
              <a:t>Note</a:t>
            </a:r>
            <a:r>
              <a:rPr lang="en-US" sz="3200" b="0" i="0" u="none" strike="noStrike" baseline="0" dirty="0">
                <a:latin typeface="Constantia" panose="02030602050306030303" pitchFamily="18" charset="0"/>
              </a:rPr>
              <a:t>: </a:t>
            </a:r>
            <a:r>
              <a:rPr lang="en-US" sz="3200" b="0" i="0" u="none" strike="noStrike" baseline="0" dirty="0">
                <a:highlight>
                  <a:srgbClr val="FFFF00"/>
                </a:highlight>
                <a:latin typeface="Constantia" panose="02030602050306030303" pitchFamily="18" charset="0"/>
              </a:rPr>
              <a:t>Simple syrup is a saturated solution at 4°C</a:t>
            </a:r>
            <a:r>
              <a:rPr lang="en-US" sz="3200" b="0" i="0" u="none" strike="noStrike" baseline="0" dirty="0">
                <a:latin typeface="Constantia" panose="02030602050306030303" pitchFamily="18" charset="0"/>
              </a:rPr>
              <a:t>, so no crystallization should be observed unless the temperature drops below 4°C or super saturated </a:t>
            </a:r>
          </a:p>
        </p:txBody>
      </p:sp>
    </p:spTree>
    <p:extLst>
      <p:ext uri="{BB962C8B-B14F-4D97-AF65-F5344CB8AC3E}">
        <p14:creationId xmlns:p14="http://schemas.microsoft.com/office/powerpoint/2010/main" val="108052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8313B7-A5B5-4EF0-9B21-F62CD045B893}"/>
              </a:ext>
            </a:extLst>
          </p:cNvPr>
          <p:cNvPicPr>
            <a:picLocks noChangeAspect="1"/>
          </p:cNvPicPr>
          <p:nvPr/>
        </p:nvPicPr>
        <p:blipFill>
          <a:blip r:embed="rId2"/>
          <a:stretch>
            <a:fillRect/>
          </a:stretch>
        </p:blipFill>
        <p:spPr>
          <a:xfrm>
            <a:off x="2399605" y="0"/>
            <a:ext cx="7392789" cy="6858000"/>
          </a:xfrm>
          <a:prstGeom prst="rect">
            <a:avLst/>
          </a:prstGeom>
        </p:spPr>
      </p:pic>
    </p:spTree>
    <p:extLst>
      <p:ext uri="{BB962C8B-B14F-4D97-AF65-F5344CB8AC3E}">
        <p14:creationId xmlns:p14="http://schemas.microsoft.com/office/powerpoint/2010/main" val="426487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9956800" cy="639762"/>
          </a:xfrm>
        </p:spPr>
        <p:txBody>
          <a:bodyPr/>
          <a:lstStyle/>
          <a:p>
            <a:pPr algn="ctr"/>
            <a:r>
              <a:rPr lang="en-US" u="sng" dirty="0">
                <a:solidFill>
                  <a:srgbClr val="FF0000"/>
                </a:solidFill>
              </a:rPr>
              <a:t>Syrups containing sucrose  </a:t>
            </a:r>
            <a:endParaRPr lang="en-GB" u="sng" dirty="0">
              <a:solidFill>
                <a:srgbClr val="FF0000"/>
              </a:solidFill>
            </a:endParaRPr>
          </a:p>
        </p:txBody>
      </p:sp>
      <p:sp>
        <p:nvSpPr>
          <p:cNvPr id="6" name="Content Placeholder 5"/>
          <p:cNvSpPr>
            <a:spLocks noGrp="1"/>
          </p:cNvSpPr>
          <p:nvPr>
            <p:ph sz="quarter" idx="1"/>
          </p:nvPr>
        </p:nvSpPr>
        <p:spPr>
          <a:xfrm>
            <a:off x="609600" y="1600200"/>
            <a:ext cx="11049000" cy="4873752"/>
          </a:xfrm>
        </p:spPr>
        <p:txBody>
          <a:bodyPr>
            <a:normAutofit/>
          </a:bodyPr>
          <a:lstStyle/>
          <a:p>
            <a:r>
              <a:rPr lang="en-US" sz="3200" dirty="0"/>
              <a:t>Most syrups contain about 60-80% sucrose. This percent is desirable for sweetness and viscosity.</a:t>
            </a:r>
          </a:p>
          <a:p>
            <a:r>
              <a:rPr lang="en-US" sz="3200" dirty="0"/>
              <a:t>Dilute sucrose solution are prone to microbial growth which result in </a:t>
            </a:r>
            <a:r>
              <a:rPr lang="en-US" sz="3200" dirty="0">
                <a:solidFill>
                  <a:srgbClr val="FF0000"/>
                </a:solidFill>
              </a:rPr>
              <a:t>turbidity</a:t>
            </a:r>
            <a:r>
              <a:rPr lang="en-US" sz="3200" dirty="0"/>
              <a:t>, </a:t>
            </a:r>
            <a:r>
              <a:rPr lang="en-US" sz="3200" dirty="0">
                <a:solidFill>
                  <a:srgbClr val="FF0000"/>
                </a:solidFill>
              </a:rPr>
              <a:t>fermentation</a:t>
            </a:r>
            <a:r>
              <a:rPr lang="en-US" sz="3200" dirty="0"/>
              <a:t> ,</a:t>
            </a:r>
            <a:r>
              <a:rPr lang="en-US" sz="3200" dirty="0">
                <a:solidFill>
                  <a:srgbClr val="FF0000"/>
                </a:solidFill>
              </a:rPr>
              <a:t>change in color.</a:t>
            </a:r>
            <a:endParaRPr lang="en-US" sz="3200" dirty="0"/>
          </a:p>
          <a:p>
            <a:r>
              <a:rPr lang="en-US" sz="3200" dirty="0"/>
              <a:t>Concentrated sugar solution (85%w/v) are resistant to microbial growth.</a:t>
            </a:r>
          </a:p>
          <a:p>
            <a:r>
              <a:rPr lang="en-US" sz="3200" dirty="0"/>
              <a:t>Syrups containing less than (85%w/v) sucrose, preservatives must be added.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880F-47DA-4AAA-91B4-597BD9AC5A7E}"/>
              </a:ext>
            </a:extLst>
          </p:cNvPr>
          <p:cNvSpPr>
            <a:spLocks noGrp="1"/>
          </p:cNvSpPr>
          <p:nvPr>
            <p:ph type="title"/>
          </p:nvPr>
        </p:nvSpPr>
        <p:spPr>
          <a:xfrm>
            <a:off x="609600" y="274638"/>
            <a:ext cx="9956800" cy="533424"/>
          </a:xfrm>
        </p:spPr>
        <p:txBody>
          <a:bodyPr>
            <a:normAutofit fontScale="90000"/>
          </a:bodyPr>
          <a:lstStyle/>
          <a:p>
            <a:pPr algn="ctr"/>
            <a:r>
              <a:rPr lang="en-US" u="sng" dirty="0">
                <a:solidFill>
                  <a:srgbClr val="FF0000"/>
                </a:solidFill>
              </a:rPr>
              <a:t>Preservatives </a:t>
            </a:r>
            <a:endParaRPr lang="ar-IQ" u="sng" dirty="0">
              <a:solidFill>
                <a:srgbClr val="FF0000"/>
              </a:solidFill>
            </a:endParaRPr>
          </a:p>
        </p:txBody>
      </p:sp>
      <p:sp>
        <p:nvSpPr>
          <p:cNvPr id="4" name="TextBox 3">
            <a:extLst>
              <a:ext uri="{FF2B5EF4-FFF2-40B4-BE49-F238E27FC236}">
                <a16:creationId xmlns:a16="http://schemas.microsoft.com/office/drawing/2014/main" id="{70D43BAD-AB46-42EC-8319-BF3264BD55E9}"/>
              </a:ext>
            </a:extLst>
          </p:cNvPr>
          <p:cNvSpPr txBox="1"/>
          <p:nvPr/>
        </p:nvSpPr>
        <p:spPr>
          <a:xfrm>
            <a:off x="621323" y="1371600"/>
            <a:ext cx="11181472" cy="5016758"/>
          </a:xfrm>
          <a:prstGeom prst="rect">
            <a:avLst/>
          </a:prstGeom>
          <a:noFill/>
        </p:spPr>
        <p:txBody>
          <a:bodyPr wrap="square">
            <a:spAutoFit/>
          </a:bodyPr>
          <a:lstStyle/>
          <a:p>
            <a:r>
              <a:rPr lang="en-US" sz="3200" b="0" i="0" u="none" strike="noStrike" baseline="0" dirty="0">
                <a:latin typeface="Constantia" panose="02030602050306030303" pitchFamily="18" charset="0"/>
              </a:rPr>
              <a:t>High sucrose concentrations will usually protect an oral liquid dosage form from growth of most microorganisms. </a:t>
            </a:r>
          </a:p>
          <a:p>
            <a:endParaRPr lang="en-US" sz="3200" b="0" i="0" u="none" strike="noStrike" baseline="0" dirty="0">
              <a:latin typeface="Constantia" panose="02030602050306030303" pitchFamily="18" charset="0"/>
            </a:endParaRPr>
          </a:p>
          <a:p>
            <a:r>
              <a:rPr lang="en-US" sz="2800" b="0" i="0" u="none" strike="noStrike" baseline="0" dirty="0">
                <a:latin typeface="Wingdings 2" panose="05020102010507070707" pitchFamily="18" charset="2"/>
              </a:rPr>
              <a:t></a:t>
            </a:r>
            <a:r>
              <a:rPr lang="en-US" sz="3200" b="0" i="0" u="none" strike="noStrike" baseline="0" dirty="0">
                <a:latin typeface="Constantia" panose="02030602050306030303" pitchFamily="18" charset="0"/>
              </a:rPr>
              <a:t>A problem arises, however, when pharmacists must </a:t>
            </a:r>
            <a:r>
              <a:rPr lang="en-US" sz="3200" b="0" i="0" u="none" strike="noStrike" baseline="0" dirty="0">
                <a:solidFill>
                  <a:srgbClr val="FF0000"/>
                </a:solidFill>
                <a:latin typeface="Constantia" panose="02030602050306030303" pitchFamily="18" charset="0"/>
              </a:rPr>
              <a:t>add other ingredients</a:t>
            </a:r>
            <a:r>
              <a:rPr lang="en-US" sz="3200" b="0" i="0" u="none" strike="noStrike" baseline="0" dirty="0">
                <a:latin typeface="Constantia" panose="02030602050306030303" pitchFamily="18" charset="0"/>
              </a:rPr>
              <a:t> to syrups that can result in a decrease in the sucrose concentration. This may cause a loss of the preservative effectiveness of the sucrose. This can be overcome, however, by calculating the quantity of a </a:t>
            </a:r>
            <a:r>
              <a:rPr lang="en-US" sz="3200" b="0" i="0" u="none" strike="noStrike" baseline="0" dirty="0">
                <a:solidFill>
                  <a:srgbClr val="FF0000"/>
                </a:solidFill>
                <a:latin typeface="Constantia" panose="02030602050306030303" pitchFamily="18" charset="0"/>
              </a:rPr>
              <a:t>preservative</a:t>
            </a:r>
            <a:r>
              <a:rPr lang="en-US" sz="3200" b="0" i="0" u="none" strike="noStrike" baseline="0" dirty="0">
                <a:latin typeface="Constantia" panose="02030602050306030303" pitchFamily="18" charset="0"/>
              </a:rPr>
              <a:t> (such as alcohol) to add to the formula to maintain the preservative effectiveness of the final product. </a:t>
            </a:r>
          </a:p>
        </p:txBody>
      </p:sp>
    </p:spTree>
    <p:extLst>
      <p:ext uri="{BB962C8B-B14F-4D97-AF65-F5344CB8AC3E}">
        <p14:creationId xmlns:p14="http://schemas.microsoft.com/office/powerpoint/2010/main" val="135411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467600" cy="579438"/>
          </a:xfrm>
        </p:spPr>
        <p:txBody>
          <a:bodyPr/>
          <a:lstStyle/>
          <a:p>
            <a:pPr algn="ctr"/>
            <a:r>
              <a:rPr lang="en-US" dirty="0">
                <a:solidFill>
                  <a:srgbClr val="FF0000"/>
                </a:solidFill>
                <a:highlight>
                  <a:srgbClr val="00FF00"/>
                </a:highlight>
              </a:rPr>
              <a:t>Anti- microbial preservative</a:t>
            </a:r>
            <a:endParaRPr lang="en-GB" dirty="0">
              <a:solidFill>
                <a:srgbClr val="FF0000"/>
              </a:solidFill>
              <a:highlight>
                <a:srgbClr val="00FF00"/>
              </a:highligh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57381872"/>
              </p:ext>
            </p:extLst>
          </p:nvPr>
        </p:nvGraphicFramePr>
        <p:xfrm>
          <a:off x="838200" y="1066800"/>
          <a:ext cx="10439400" cy="5513740"/>
        </p:xfrm>
        <a:graphic>
          <a:graphicData uri="http://schemas.openxmlformats.org/drawingml/2006/table">
            <a:tbl>
              <a:tblPr firstRow="1" bandRow="1">
                <a:tableStyleId>{8799B23B-EC83-4686-B30A-512413B5E67A}</a:tableStyleId>
              </a:tblPr>
              <a:tblGrid>
                <a:gridCol w="5539274">
                  <a:extLst>
                    <a:ext uri="{9D8B030D-6E8A-4147-A177-3AD203B41FA5}">
                      <a16:colId xmlns:a16="http://schemas.microsoft.com/office/drawing/2014/main" val="20000"/>
                    </a:ext>
                  </a:extLst>
                </a:gridCol>
                <a:gridCol w="4900126">
                  <a:extLst>
                    <a:ext uri="{9D8B030D-6E8A-4147-A177-3AD203B41FA5}">
                      <a16:colId xmlns:a16="http://schemas.microsoft.com/office/drawing/2014/main" val="20001"/>
                    </a:ext>
                  </a:extLst>
                </a:gridCol>
              </a:tblGrid>
              <a:tr h="490817">
                <a:tc>
                  <a:txBody>
                    <a:bodyPr/>
                    <a:lstStyle/>
                    <a:p>
                      <a:r>
                        <a:rPr lang="en-US" sz="2800" b="1" dirty="0"/>
                        <a:t>preservative</a:t>
                      </a:r>
                      <a:endParaRPr lang="en-GB" sz="2800" b="1" dirty="0"/>
                    </a:p>
                  </a:txBody>
                  <a:tcPr marL="82973" marR="82973"/>
                </a:tc>
                <a:tc>
                  <a:txBody>
                    <a:bodyPr/>
                    <a:lstStyle/>
                    <a:p>
                      <a:r>
                        <a:rPr lang="en-US" sz="2800" b="1" dirty="0"/>
                        <a:t>Concentration used as %</a:t>
                      </a:r>
                      <a:endParaRPr lang="en-GB" sz="2800" b="1" dirty="0"/>
                    </a:p>
                  </a:txBody>
                  <a:tcPr marL="82973" marR="82973"/>
                </a:tc>
                <a:extLst>
                  <a:ext uri="{0D108BD9-81ED-4DB2-BD59-A6C34878D82A}">
                    <a16:rowId xmlns:a16="http://schemas.microsoft.com/office/drawing/2014/main" val="10000"/>
                  </a:ext>
                </a:extLst>
              </a:tr>
              <a:tr h="490817">
                <a:tc>
                  <a:txBody>
                    <a:bodyPr/>
                    <a:lstStyle/>
                    <a:p>
                      <a:r>
                        <a:rPr lang="en-US" sz="2000" b="1" dirty="0">
                          <a:highlight>
                            <a:srgbClr val="FFFF00"/>
                          </a:highlight>
                        </a:rPr>
                        <a:t>Benzoic acid</a:t>
                      </a:r>
                      <a:endParaRPr lang="en-GB" sz="2000" b="1" dirty="0">
                        <a:highlight>
                          <a:srgbClr val="FFFF00"/>
                        </a:highlight>
                      </a:endParaRPr>
                    </a:p>
                  </a:txBody>
                  <a:tcPr marL="82973" marR="82973"/>
                </a:tc>
                <a:tc>
                  <a:txBody>
                    <a:bodyPr/>
                    <a:lstStyle/>
                    <a:p>
                      <a:r>
                        <a:rPr lang="en-US" sz="2000" b="1" dirty="0">
                          <a:highlight>
                            <a:srgbClr val="FFFF00"/>
                          </a:highlight>
                        </a:rPr>
                        <a:t>0.1-0.2</a:t>
                      </a:r>
                      <a:endParaRPr lang="en-GB" sz="2000" b="1" dirty="0">
                        <a:highlight>
                          <a:srgbClr val="FFFF00"/>
                        </a:highlight>
                      </a:endParaRPr>
                    </a:p>
                  </a:txBody>
                  <a:tcPr marL="82973" marR="82973"/>
                </a:tc>
                <a:extLst>
                  <a:ext uri="{0D108BD9-81ED-4DB2-BD59-A6C34878D82A}">
                    <a16:rowId xmlns:a16="http://schemas.microsoft.com/office/drawing/2014/main" val="10001"/>
                  </a:ext>
                </a:extLst>
              </a:tr>
              <a:tr h="490817">
                <a:tc>
                  <a:txBody>
                    <a:bodyPr/>
                    <a:lstStyle/>
                    <a:p>
                      <a:r>
                        <a:rPr lang="en-US" sz="2000" b="1" dirty="0"/>
                        <a:t>Sod benzoate</a:t>
                      </a:r>
                    </a:p>
                  </a:txBody>
                  <a:tcPr marL="82973" marR="82973"/>
                </a:tc>
                <a:tc>
                  <a:txBody>
                    <a:bodyPr/>
                    <a:lstStyle/>
                    <a:p>
                      <a:r>
                        <a:rPr lang="en-US" sz="2000" b="1" dirty="0"/>
                        <a:t>0.1-0.2</a:t>
                      </a:r>
                      <a:endParaRPr lang="en-GB" sz="2000" b="1" dirty="0"/>
                    </a:p>
                  </a:txBody>
                  <a:tcPr marL="82973" marR="82973"/>
                </a:tc>
                <a:extLst>
                  <a:ext uri="{0D108BD9-81ED-4DB2-BD59-A6C34878D82A}">
                    <a16:rowId xmlns:a16="http://schemas.microsoft.com/office/drawing/2014/main" val="10002"/>
                  </a:ext>
                </a:extLst>
              </a:tr>
              <a:tr h="847165">
                <a:tc>
                  <a:txBody>
                    <a:bodyPr/>
                    <a:lstStyle/>
                    <a:p>
                      <a:r>
                        <a:rPr lang="en-US" sz="2000" b="1" dirty="0"/>
                        <a:t>Butyl paraben (butyl p-hydroxybenzoate)</a:t>
                      </a:r>
                      <a:endParaRPr lang="en-GB" sz="2000" b="1" dirty="0"/>
                    </a:p>
                  </a:txBody>
                  <a:tcPr marL="82973" marR="82973"/>
                </a:tc>
                <a:tc>
                  <a:txBody>
                    <a:bodyPr/>
                    <a:lstStyle/>
                    <a:p>
                      <a:r>
                        <a:rPr lang="en-US" sz="2000" b="1" dirty="0"/>
                        <a:t>0.02</a:t>
                      </a:r>
                      <a:endParaRPr lang="en-GB" sz="2000" b="1" dirty="0"/>
                    </a:p>
                  </a:txBody>
                  <a:tcPr marL="82973" marR="82973"/>
                </a:tc>
                <a:extLst>
                  <a:ext uri="{0D108BD9-81ED-4DB2-BD59-A6C34878D82A}">
                    <a16:rowId xmlns:a16="http://schemas.microsoft.com/office/drawing/2014/main" val="10003"/>
                  </a:ext>
                </a:extLst>
              </a:tr>
              <a:tr h="847165">
                <a:tc>
                  <a:txBody>
                    <a:bodyPr/>
                    <a:lstStyle/>
                    <a:p>
                      <a:r>
                        <a:rPr lang="en-US" sz="2000" b="1" dirty="0"/>
                        <a:t>Propyl paraben</a:t>
                      </a:r>
                    </a:p>
                    <a:p>
                      <a:r>
                        <a:rPr lang="en-GB" sz="2000" b="1" dirty="0"/>
                        <a:t>4-hydroxybenzoic acid propyl ester</a:t>
                      </a:r>
                    </a:p>
                  </a:txBody>
                  <a:tcPr marL="82973" marR="82973"/>
                </a:tc>
                <a:tc>
                  <a:txBody>
                    <a:bodyPr/>
                    <a:lstStyle/>
                    <a:p>
                      <a:r>
                        <a:rPr lang="en-US" sz="2000" b="1" dirty="0"/>
                        <a:t>0.05</a:t>
                      </a:r>
                      <a:endParaRPr lang="en-GB" sz="2000" b="1" dirty="0"/>
                    </a:p>
                  </a:txBody>
                  <a:tcPr marL="82973" marR="82973"/>
                </a:tc>
                <a:extLst>
                  <a:ext uri="{0D108BD9-81ED-4DB2-BD59-A6C34878D82A}">
                    <a16:rowId xmlns:a16="http://schemas.microsoft.com/office/drawing/2014/main" val="10004"/>
                  </a:ext>
                </a:extLst>
              </a:tr>
              <a:tr h="847165">
                <a:tc>
                  <a:txBody>
                    <a:bodyPr/>
                    <a:lstStyle/>
                    <a:p>
                      <a:r>
                        <a:rPr lang="en-US" sz="2000" b="1" dirty="0"/>
                        <a:t>Methyl paraben</a:t>
                      </a:r>
                    </a:p>
                    <a:p>
                      <a:r>
                        <a:rPr lang="en-GB" sz="2000" b="1" dirty="0"/>
                        <a:t>4-hydroxybenzoic acid methyl</a:t>
                      </a:r>
                      <a:r>
                        <a:rPr lang="en-GB" sz="2000" b="1" baseline="0" dirty="0"/>
                        <a:t> </a:t>
                      </a:r>
                      <a:r>
                        <a:rPr lang="en-GB" sz="2000" b="1" dirty="0"/>
                        <a:t>ester</a:t>
                      </a:r>
                    </a:p>
                  </a:txBody>
                  <a:tcPr marL="82973" marR="82973"/>
                </a:tc>
                <a:tc>
                  <a:txBody>
                    <a:bodyPr/>
                    <a:lstStyle/>
                    <a:p>
                      <a:r>
                        <a:rPr lang="en-US" sz="2000" b="1" dirty="0"/>
                        <a:t>0.1</a:t>
                      </a:r>
                      <a:endParaRPr lang="en-GB" sz="2000" b="1" dirty="0"/>
                    </a:p>
                  </a:txBody>
                  <a:tcPr marL="82973" marR="82973"/>
                </a:tc>
                <a:extLst>
                  <a:ext uri="{0D108BD9-81ED-4DB2-BD59-A6C34878D82A}">
                    <a16:rowId xmlns:a16="http://schemas.microsoft.com/office/drawing/2014/main" val="10005"/>
                  </a:ext>
                </a:extLst>
              </a:tr>
              <a:tr h="490817">
                <a:tc>
                  <a:txBody>
                    <a:bodyPr/>
                    <a:lstStyle/>
                    <a:p>
                      <a:r>
                        <a:rPr lang="en-US" sz="2000" b="1" dirty="0"/>
                        <a:t>Sorbic acid</a:t>
                      </a:r>
                      <a:endParaRPr lang="en-GB" sz="2000" b="1" dirty="0"/>
                    </a:p>
                  </a:txBody>
                  <a:tcPr marL="82973" marR="82973"/>
                </a:tc>
                <a:tc>
                  <a:txBody>
                    <a:bodyPr/>
                    <a:lstStyle/>
                    <a:p>
                      <a:r>
                        <a:rPr lang="en-US" sz="2000" b="1" dirty="0"/>
                        <a:t>0.1</a:t>
                      </a:r>
                      <a:endParaRPr lang="en-GB" sz="2000" b="1" dirty="0"/>
                    </a:p>
                  </a:txBody>
                  <a:tcPr marL="82973" marR="82973"/>
                </a:tc>
                <a:extLst>
                  <a:ext uri="{0D108BD9-81ED-4DB2-BD59-A6C34878D82A}">
                    <a16:rowId xmlns:a16="http://schemas.microsoft.com/office/drawing/2014/main" val="10006"/>
                  </a:ext>
                </a:extLst>
              </a:tr>
              <a:tr h="490817">
                <a:tc>
                  <a:txBody>
                    <a:bodyPr/>
                    <a:lstStyle/>
                    <a:p>
                      <a:r>
                        <a:rPr lang="en-US" sz="2000" b="1" dirty="0">
                          <a:highlight>
                            <a:srgbClr val="FFFF00"/>
                          </a:highlight>
                        </a:rPr>
                        <a:t>Alcohol 99%</a:t>
                      </a:r>
                      <a:endParaRPr lang="en-GB" sz="2000" b="1" dirty="0">
                        <a:highlight>
                          <a:srgbClr val="FFFF00"/>
                        </a:highlight>
                      </a:endParaRPr>
                    </a:p>
                  </a:txBody>
                  <a:tcPr marL="82973" marR="82973"/>
                </a:tc>
                <a:tc>
                  <a:txBody>
                    <a:bodyPr/>
                    <a:lstStyle/>
                    <a:p>
                      <a:r>
                        <a:rPr lang="en-US" sz="2000" b="1" dirty="0">
                          <a:highlight>
                            <a:srgbClr val="FFFF00"/>
                          </a:highlight>
                        </a:rPr>
                        <a:t>15-20 (18)</a:t>
                      </a:r>
                      <a:endParaRPr lang="en-GB" sz="2000" b="1" dirty="0">
                        <a:highlight>
                          <a:srgbClr val="FFFF00"/>
                        </a:highlight>
                      </a:endParaRPr>
                    </a:p>
                  </a:txBody>
                  <a:tcPr marL="82973" marR="82973"/>
                </a:tc>
                <a:extLst>
                  <a:ext uri="{0D108BD9-81ED-4DB2-BD59-A6C34878D82A}">
                    <a16:rowId xmlns:a16="http://schemas.microsoft.com/office/drawing/2014/main" val="10007"/>
                  </a:ext>
                </a:extLst>
              </a:tr>
              <a:tr h="490817">
                <a:tc>
                  <a:txBody>
                    <a:bodyPr/>
                    <a:lstStyle/>
                    <a:p>
                      <a:r>
                        <a:rPr lang="en-US" sz="2000" b="1" dirty="0">
                          <a:highlight>
                            <a:srgbClr val="FFFF00"/>
                          </a:highlight>
                        </a:rPr>
                        <a:t>Glycerin</a:t>
                      </a:r>
                      <a:endParaRPr lang="en-GB" sz="2000" b="1" dirty="0">
                        <a:highlight>
                          <a:srgbClr val="FFFF00"/>
                        </a:highlight>
                      </a:endParaRPr>
                    </a:p>
                  </a:txBody>
                  <a:tcPr marL="82973" marR="82973"/>
                </a:tc>
                <a:tc>
                  <a:txBody>
                    <a:bodyPr/>
                    <a:lstStyle/>
                    <a:p>
                      <a:r>
                        <a:rPr lang="en-US" sz="2000" b="1" dirty="0">
                          <a:highlight>
                            <a:srgbClr val="FFFF00"/>
                          </a:highlight>
                        </a:rPr>
                        <a:t>45</a:t>
                      </a:r>
                      <a:endParaRPr lang="en-GB" sz="2000" b="1" dirty="0">
                        <a:highlight>
                          <a:srgbClr val="FFFF00"/>
                        </a:highlight>
                      </a:endParaRPr>
                    </a:p>
                  </a:txBody>
                  <a:tcPr marL="82973" marR="82973"/>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4048"/>
            <a:ext cx="7467600" cy="579438"/>
          </a:xfrm>
        </p:spPr>
        <p:txBody>
          <a:bodyPr/>
          <a:lstStyle/>
          <a:p>
            <a:pPr algn="ctr"/>
            <a:r>
              <a:rPr lang="en-US" u="sng" dirty="0">
                <a:solidFill>
                  <a:srgbClr val="FF0000"/>
                </a:solidFill>
              </a:rPr>
              <a:t>Preservatives</a:t>
            </a:r>
            <a:r>
              <a:rPr lang="en-US" dirty="0">
                <a:solidFill>
                  <a:srgbClr val="FF0000"/>
                </a:solidFill>
              </a:rPr>
              <a:t> </a:t>
            </a:r>
            <a:endParaRPr lang="en-GB" dirty="0">
              <a:solidFill>
                <a:srgbClr val="FF0000"/>
              </a:solidFill>
            </a:endParaRPr>
          </a:p>
        </p:txBody>
      </p:sp>
      <p:sp>
        <p:nvSpPr>
          <p:cNvPr id="3" name="Content Placeholder 2"/>
          <p:cNvSpPr>
            <a:spLocks noGrp="1"/>
          </p:cNvSpPr>
          <p:nvPr>
            <p:ph sz="quarter" idx="1"/>
          </p:nvPr>
        </p:nvSpPr>
        <p:spPr>
          <a:xfrm>
            <a:off x="685800" y="1295400"/>
            <a:ext cx="10820400" cy="5330952"/>
          </a:xfrm>
        </p:spPr>
        <p:txBody>
          <a:bodyPr>
            <a:normAutofit fontScale="92500" lnSpcReduction="10000"/>
          </a:bodyPr>
          <a:lstStyle/>
          <a:p>
            <a:pPr algn="just"/>
            <a:r>
              <a:rPr lang="en-US" sz="3600" dirty="0"/>
              <a:t>The benzoates and the parabens (hydroxyl-benzoic acids) and sorbic acid are most effective in acid solution </a:t>
            </a:r>
          </a:p>
          <a:p>
            <a:pPr algn="just"/>
            <a:r>
              <a:rPr lang="en-US" sz="3600" dirty="0"/>
              <a:t>Mixture of parabens are frequently employed to take advantage of their potentiating effect </a:t>
            </a:r>
          </a:p>
          <a:p>
            <a:pPr algn="just"/>
            <a:r>
              <a:rPr lang="en-US" sz="3600" dirty="0">
                <a:solidFill>
                  <a:srgbClr val="FF0000"/>
                </a:solidFill>
              </a:rPr>
              <a:t>The amount of added preservative needed in syrups containing sucrose less than 85% w/v is estimated according to the calculated  free water.</a:t>
            </a:r>
          </a:p>
          <a:p>
            <a:pPr algn="just"/>
            <a:r>
              <a:rPr lang="en-US" sz="3600" dirty="0"/>
              <a:t>If the syrups are diluted with water preservatives must be added</a:t>
            </a:r>
            <a:endParaRPr lang="en-GB"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15" y="76200"/>
            <a:ext cx="9956800" cy="609600"/>
          </a:xfrm>
        </p:spPr>
        <p:txBody>
          <a:bodyPr>
            <a:noAutofit/>
          </a:bodyPr>
          <a:lstStyle/>
          <a:p>
            <a:r>
              <a:rPr lang="en-US" sz="4000" dirty="0">
                <a:solidFill>
                  <a:srgbClr val="FF0000"/>
                </a:solidFill>
              </a:rPr>
              <a:t>Syrups</a:t>
            </a:r>
            <a:endParaRPr lang="en-GB" sz="4000" dirty="0">
              <a:solidFill>
                <a:srgbClr val="FF0000"/>
              </a:solidFill>
            </a:endParaRPr>
          </a:p>
        </p:txBody>
      </p:sp>
      <p:sp>
        <p:nvSpPr>
          <p:cNvPr id="3" name="Content Placeholder 2"/>
          <p:cNvSpPr>
            <a:spLocks noGrp="1"/>
          </p:cNvSpPr>
          <p:nvPr>
            <p:ph sz="quarter" idx="1"/>
          </p:nvPr>
        </p:nvSpPr>
        <p:spPr>
          <a:xfrm>
            <a:off x="228600" y="685800"/>
            <a:ext cx="11582400" cy="4495800"/>
          </a:xfrm>
        </p:spPr>
        <p:txBody>
          <a:bodyPr>
            <a:normAutofit fontScale="92500"/>
          </a:bodyPr>
          <a:lstStyle/>
          <a:p>
            <a:pPr marL="0" indent="0">
              <a:buNone/>
            </a:pPr>
            <a:r>
              <a:rPr lang="en-US" sz="2800" dirty="0"/>
              <a:t> </a:t>
            </a:r>
            <a:r>
              <a:rPr lang="en-US" altLang="zh-CN" sz="2800" dirty="0"/>
              <a:t>Syrups are </a:t>
            </a:r>
            <a:r>
              <a:rPr lang="en-US" altLang="zh-CN" sz="2800" dirty="0">
                <a:solidFill>
                  <a:srgbClr val="FF0000"/>
                </a:solidFill>
              </a:rPr>
              <a:t>concentrated solutions of sugar </a:t>
            </a:r>
            <a:r>
              <a:rPr lang="en-US" altLang="zh-CN" sz="2800" dirty="0"/>
              <a:t>(such as sucrose) in water or other aqueous liquids with or without added flavoring agents and medicinal substances. This mean that there is three  types of syrups</a:t>
            </a:r>
          </a:p>
          <a:p>
            <a:r>
              <a:rPr lang="en-US" altLang="zh-CN" sz="2800" dirty="0"/>
              <a:t>1. </a:t>
            </a:r>
            <a:r>
              <a:rPr lang="en-US" altLang="zh-CN" sz="2800" dirty="0">
                <a:solidFill>
                  <a:srgbClr val="FF0000"/>
                </a:solidFill>
              </a:rPr>
              <a:t>Simple syrup</a:t>
            </a:r>
            <a:r>
              <a:rPr lang="en-US" altLang="zh-CN" sz="2800" dirty="0"/>
              <a:t>–concentrated solution of sucrose in purified water alone.</a:t>
            </a:r>
          </a:p>
          <a:p>
            <a:r>
              <a:rPr lang="en-US" altLang="zh-CN" sz="2800" dirty="0"/>
              <a:t>2. </a:t>
            </a:r>
            <a:r>
              <a:rPr lang="en-US" altLang="zh-CN" sz="2800" dirty="0">
                <a:solidFill>
                  <a:srgbClr val="FF0000"/>
                </a:solidFill>
              </a:rPr>
              <a:t>Medicated syrup</a:t>
            </a:r>
            <a:r>
              <a:rPr lang="en-US" altLang="zh-CN" sz="2800" dirty="0"/>
              <a:t>–aqueous solution of sucrose containing other substances as polyols (glycerin and sorbitol)</a:t>
            </a:r>
          </a:p>
          <a:p>
            <a:r>
              <a:rPr lang="en-US" altLang="zh-CN" sz="2800" dirty="0"/>
              <a:t>3. </a:t>
            </a:r>
            <a:r>
              <a:rPr lang="en-US" altLang="zh-CN" sz="2800" dirty="0">
                <a:solidFill>
                  <a:srgbClr val="FF0000"/>
                </a:solidFill>
              </a:rPr>
              <a:t>Non‐medicated/Flavored syrup</a:t>
            </a:r>
            <a:r>
              <a:rPr lang="en-US" altLang="zh-CN" sz="2800" dirty="0"/>
              <a:t>–contained various aromatic and pleasantly flavored substances and is intended </a:t>
            </a:r>
            <a:r>
              <a:rPr lang="en-US" altLang="zh-CN" sz="2800" dirty="0">
                <a:solidFill>
                  <a:srgbClr val="FF0000"/>
                </a:solidFill>
              </a:rPr>
              <a:t>as a vehicle or flavor for preparations.</a:t>
            </a:r>
            <a:endParaRPr lang="en-US" sz="2800" dirty="0">
              <a:solidFill>
                <a:srgbClr val="FF0000"/>
              </a:solidFill>
            </a:endParaRPr>
          </a:p>
        </p:txBody>
      </p:sp>
      <p:pic>
        <p:nvPicPr>
          <p:cNvPr id="5" name="Picture 4">
            <a:extLst>
              <a:ext uri="{FF2B5EF4-FFF2-40B4-BE49-F238E27FC236}">
                <a16:creationId xmlns:a16="http://schemas.microsoft.com/office/drawing/2014/main" id="{4B2C9FFF-ED3F-495F-B9BE-E3A3D35839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4495800"/>
            <a:ext cx="4724400" cy="2362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6700"/>
            <a:ext cx="8001000" cy="533400"/>
          </a:xfrm>
        </p:spPr>
        <p:txBody>
          <a:bodyPr>
            <a:normAutofit fontScale="90000"/>
          </a:bodyPr>
          <a:lstStyle/>
          <a:p>
            <a:pPr algn="ctr"/>
            <a:r>
              <a:rPr lang="en-US" b="1" dirty="0">
                <a:solidFill>
                  <a:srgbClr val="FF0000"/>
                </a:solidFill>
                <a:highlight>
                  <a:srgbClr val="FFFF00"/>
                </a:highlight>
              </a:rPr>
              <a:t>Calculate the amount of preservative</a:t>
            </a:r>
            <a:endParaRPr lang="en-GB" b="1" dirty="0">
              <a:solidFill>
                <a:srgbClr val="FF0000"/>
              </a:solidFill>
              <a:highlight>
                <a:srgbClr val="FFFF00"/>
              </a:highlight>
            </a:endParaRPr>
          </a:p>
        </p:txBody>
      </p:sp>
      <p:sp>
        <p:nvSpPr>
          <p:cNvPr id="3" name="Content Placeholder 2"/>
          <p:cNvSpPr>
            <a:spLocks noGrp="1"/>
          </p:cNvSpPr>
          <p:nvPr>
            <p:ph sz="quarter" idx="1"/>
          </p:nvPr>
        </p:nvSpPr>
        <p:spPr>
          <a:xfrm>
            <a:off x="647700" y="1146048"/>
            <a:ext cx="10858500" cy="5178552"/>
          </a:xfrm>
          <a:ln w="38100">
            <a:solidFill>
              <a:srgbClr val="0070C0"/>
            </a:solidFill>
          </a:ln>
        </p:spPr>
        <p:txBody>
          <a:bodyPr>
            <a:normAutofit/>
          </a:bodyPr>
          <a:lstStyle/>
          <a:p>
            <a:r>
              <a:rPr lang="en-US" dirty="0"/>
              <a:t>Calculate the preservative amount required for 65% sucrose syrup knowing that 85%w/v sucrose will preserve 100ml solution (syrup)</a:t>
            </a:r>
          </a:p>
          <a:p>
            <a:r>
              <a:rPr lang="en-US" dirty="0">
                <a:highlight>
                  <a:srgbClr val="FFFF00"/>
                </a:highlight>
              </a:rPr>
              <a:t>Answer </a:t>
            </a:r>
          </a:p>
          <a:p>
            <a:r>
              <a:rPr lang="en-US" dirty="0"/>
              <a:t>85         100</a:t>
            </a:r>
          </a:p>
          <a:p>
            <a:pPr>
              <a:buNone/>
            </a:pPr>
            <a:r>
              <a:rPr lang="en-US" dirty="0"/>
              <a:t>   65            X     X=76.5ml volume of solution preserved by 65%w/v sucrose.</a:t>
            </a:r>
          </a:p>
          <a:p>
            <a:pPr>
              <a:buNone/>
            </a:pPr>
            <a:endParaRPr lang="en-US" dirty="0"/>
          </a:p>
          <a:p>
            <a:r>
              <a:rPr lang="en-US" dirty="0"/>
              <a:t>100 - 76.5 = </a:t>
            </a:r>
            <a:r>
              <a:rPr lang="en-US" dirty="0">
                <a:highlight>
                  <a:srgbClr val="FFFF00"/>
                </a:highlight>
              </a:rPr>
              <a:t>23.5ml free water (not preserved)</a:t>
            </a:r>
          </a:p>
          <a:p>
            <a:r>
              <a:rPr lang="en-US" dirty="0"/>
              <a:t>If 0.1% of benzoic acid used, so</a:t>
            </a:r>
          </a:p>
          <a:p>
            <a:r>
              <a:rPr lang="en-US" dirty="0"/>
              <a:t>0.1g            100</a:t>
            </a:r>
          </a:p>
          <a:p>
            <a:r>
              <a:rPr lang="en-US" dirty="0"/>
              <a:t>X                  23.5      X=  0.0235g of benzoic acid used</a:t>
            </a:r>
          </a:p>
          <a:p>
            <a:r>
              <a:rPr lang="en-US" dirty="0">
                <a:solidFill>
                  <a:schemeClr val="bg2">
                    <a:lumMod val="75000"/>
                  </a:schemeClr>
                </a:solidFill>
                <a:highlight>
                  <a:srgbClr val="800000"/>
                </a:highlight>
              </a:rPr>
              <a:t>The amount of  preservative added is calculated according to the volume of the free water</a:t>
            </a:r>
            <a:endParaRPr lang="en-GB" dirty="0">
              <a:solidFill>
                <a:schemeClr val="bg2">
                  <a:lumMod val="75000"/>
                </a:schemeClr>
              </a:solidFill>
              <a:highlight>
                <a:srgbClr val="8000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p:spPr>
        <p:txBody>
          <a:bodyPr/>
          <a:lstStyle/>
          <a:p>
            <a:pPr algn="ctr"/>
            <a:r>
              <a:rPr lang="en-US" dirty="0">
                <a:solidFill>
                  <a:srgbClr val="FF0000"/>
                </a:solidFill>
              </a:rPr>
              <a:t>Q calculate the volume of ethanol </a:t>
            </a:r>
            <a:endParaRPr lang="en-GB"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57655354"/>
              </p:ext>
            </p:extLst>
          </p:nvPr>
        </p:nvGraphicFramePr>
        <p:xfrm>
          <a:off x="609600" y="1447800"/>
          <a:ext cx="8229600" cy="4541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33400">
                <a:tc>
                  <a:txBody>
                    <a:bodyPr/>
                    <a:lstStyle/>
                    <a:p>
                      <a:r>
                        <a:rPr lang="en-GB" sz="3200" dirty="0"/>
                        <a:t>Material</a:t>
                      </a:r>
                    </a:p>
                  </a:txBody>
                  <a:tcPr marL="82973" marR="82973"/>
                </a:tc>
                <a:tc>
                  <a:txBody>
                    <a:bodyPr/>
                    <a:lstStyle/>
                    <a:p>
                      <a:r>
                        <a:rPr lang="en-GB" sz="3200" dirty="0"/>
                        <a:t>Quantity </a:t>
                      </a:r>
                    </a:p>
                  </a:txBody>
                  <a:tcPr marL="82973" marR="82973"/>
                </a:tc>
                <a:extLst>
                  <a:ext uri="{0D108BD9-81ED-4DB2-BD59-A6C34878D82A}">
                    <a16:rowId xmlns:a16="http://schemas.microsoft.com/office/drawing/2014/main" val="10000"/>
                  </a:ext>
                </a:extLst>
              </a:tr>
              <a:tr h="533400">
                <a:tc>
                  <a:txBody>
                    <a:bodyPr/>
                    <a:lstStyle/>
                    <a:p>
                      <a:r>
                        <a:rPr lang="en-US" sz="3200" dirty="0"/>
                        <a:t>Drug</a:t>
                      </a:r>
                      <a:endParaRPr lang="en-GB" sz="3200" dirty="0"/>
                    </a:p>
                  </a:txBody>
                  <a:tcPr marL="82973" marR="82973"/>
                </a:tc>
                <a:tc>
                  <a:txBody>
                    <a:bodyPr/>
                    <a:lstStyle/>
                    <a:p>
                      <a:r>
                        <a:rPr lang="en-US" sz="3200" dirty="0"/>
                        <a:t>5ml volume occupied</a:t>
                      </a:r>
                      <a:endParaRPr lang="en-GB" sz="3200" dirty="0"/>
                    </a:p>
                  </a:txBody>
                  <a:tcPr marL="82973" marR="82973"/>
                </a:tc>
                <a:extLst>
                  <a:ext uri="{0D108BD9-81ED-4DB2-BD59-A6C34878D82A}">
                    <a16:rowId xmlns:a16="http://schemas.microsoft.com/office/drawing/2014/main" val="10001"/>
                  </a:ext>
                </a:extLst>
              </a:tr>
              <a:tr h="533400">
                <a:tc>
                  <a:txBody>
                    <a:bodyPr/>
                    <a:lstStyle/>
                    <a:p>
                      <a:r>
                        <a:rPr lang="en-US" sz="3200" dirty="0"/>
                        <a:t>Solids (</a:t>
                      </a:r>
                      <a:r>
                        <a:rPr lang="en-US" altLang="zh-CN" sz="3200" b="0" dirty="0"/>
                        <a:t>Other drug solids)</a:t>
                      </a:r>
                      <a:endParaRPr lang="en-GB" sz="3200" b="0" dirty="0"/>
                    </a:p>
                  </a:txBody>
                  <a:tcPr marL="82973" marR="82973"/>
                </a:tc>
                <a:tc>
                  <a:txBody>
                    <a:bodyPr/>
                    <a:lstStyle/>
                    <a:p>
                      <a:r>
                        <a:rPr lang="en-US" sz="3200" dirty="0"/>
                        <a:t>3ml volume occupied</a:t>
                      </a:r>
                      <a:endParaRPr lang="en-GB" sz="3200" dirty="0"/>
                    </a:p>
                  </a:txBody>
                  <a:tcPr marL="82973" marR="82973"/>
                </a:tc>
                <a:extLst>
                  <a:ext uri="{0D108BD9-81ED-4DB2-BD59-A6C34878D82A}">
                    <a16:rowId xmlns:a16="http://schemas.microsoft.com/office/drawing/2014/main" val="10002"/>
                  </a:ext>
                </a:extLst>
              </a:tr>
              <a:tr h="533400">
                <a:tc>
                  <a:txBody>
                    <a:bodyPr/>
                    <a:lstStyle/>
                    <a:p>
                      <a:r>
                        <a:rPr lang="en-US" sz="3200" dirty="0"/>
                        <a:t>Glycerin</a:t>
                      </a:r>
                      <a:endParaRPr lang="en-GB" sz="3200" dirty="0"/>
                    </a:p>
                  </a:txBody>
                  <a:tcPr marL="82973" marR="82973"/>
                </a:tc>
                <a:tc>
                  <a:txBody>
                    <a:bodyPr/>
                    <a:lstStyle/>
                    <a:p>
                      <a:r>
                        <a:rPr lang="en-US" sz="3200" dirty="0"/>
                        <a:t>15ml</a:t>
                      </a:r>
                      <a:endParaRPr lang="en-GB" sz="3200" dirty="0"/>
                    </a:p>
                  </a:txBody>
                  <a:tcPr marL="82973" marR="82973"/>
                </a:tc>
                <a:extLst>
                  <a:ext uri="{0D108BD9-81ED-4DB2-BD59-A6C34878D82A}">
                    <a16:rowId xmlns:a16="http://schemas.microsoft.com/office/drawing/2014/main" val="10003"/>
                  </a:ext>
                </a:extLst>
              </a:tr>
              <a:tr h="533400">
                <a:tc>
                  <a:txBody>
                    <a:bodyPr/>
                    <a:lstStyle/>
                    <a:p>
                      <a:r>
                        <a:rPr lang="en-US" sz="3200" dirty="0"/>
                        <a:t>Sucrose</a:t>
                      </a:r>
                      <a:endParaRPr lang="en-GB" sz="3200" dirty="0"/>
                    </a:p>
                  </a:txBody>
                  <a:tcPr marL="82973" marR="82973"/>
                </a:tc>
                <a:tc>
                  <a:txBody>
                    <a:bodyPr/>
                    <a:lstStyle/>
                    <a:p>
                      <a:r>
                        <a:rPr lang="en-US" sz="3200" dirty="0"/>
                        <a:t>25g</a:t>
                      </a:r>
                      <a:endParaRPr lang="en-GB" sz="3200" dirty="0"/>
                    </a:p>
                  </a:txBody>
                  <a:tcPr marL="82973" marR="82973"/>
                </a:tc>
                <a:extLst>
                  <a:ext uri="{0D108BD9-81ED-4DB2-BD59-A6C34878D82A}">
                    <a16:rowId xmlns:a16="http://schemas.microsoft.com/office/drawing/2014/main" val="10004"/>
                  </a:ext>
                </a:extLst>
              </a:tr>
              <a:tr h="533400">
                <a:tc>
                  <a:txBody>
                    <a:bodyPr/>
                    <a:lstStyle/>
                    <a:p>
                      <a:r>
                        <a:rPr lang="en-US" sz="3200" dirty="0"/>
                        <a:t>Ethanol 95%</a:t>
                      </a:r>
                      <a:endParaRPr lang="en-GB" sz="3200" dirty="0"/>
                    </a:p>
                  </a:txBody>
                  <a:tcPr marL="82973" marR="82973"/>
                </a:tc>
                <a:tc>
                  <a:txBody>
                    <a:bodyPr/>
                    <a:lstStyle/>
                    <a:p>
                      <a:r>
                        <a:rPr lang="en-US" sz="3200" dirty="0"/>
                        <a:t>q.s.</a:t>
                      </a:r>
                      <a:endParaRPr lang="en-GB" sz="3200" dirty="0"/>
                    </a:p>
                  </a:txBody>
                  <a:tcPr marL="82973" marR="82973"/>
                </a:tc>
                <a:extLst>
                  <a:ext uri="{0D108BD9-81ED-4DB2-BD59-A6C34878D82A}">
                    <a16:rowId xmlns:a16="http://schemas.microsoft.com/office/drawing/2014/main" val="10005"/>
                  </a:ext>
                </a:extLst>
              </a:tr>
              <a:tr h="533400">
                <a:tc>
                  <a:txBody>
                    <a:bodyPr/>
                    <a:lstStyle/>
                    <a:p>
                      <a:r>
                        <a:rPr lang="en-US" sz="3200" dirty="0"/>
                        <a:t>Purified water q.s.</a:t>
                      </a:r>
                      <a:endParaRPr lang="en-GB" sz="3200" dirty="0"/>
                    </a:p>
                  </a:txBody>
                  <a:tcPr marL="82973" marR="82973"/>
                </a:tc>
                <a:tc>
                  <a:txBody>
                    <a:bodyPr/>
                    <a:lstStyle/>
                    <a:p>
                      <a:r>
                        <a:rPr lang="en-US" sz="3200" dirty="0"/>
                        <a:t>100ml</a:t>
                      </a:r>
                      <a:endParaRPr lang="en-GB" sz="3200" dirty="0"/>
                    </a:p>
                  </a:txBody>
                  <a:tcPr marL="82973" marR="82973"/>
                </a:tc>
                <a:extLst>
                  <a:ext uri="{0D108BD9-81ED-4DB2-BD59-A6C34878D82A}">
                    <a16:rowId xmlns:a16="http://schemas.microsoft.com/office/drawing/2014/main" val="10006"/>
                  </a:ext>
                </a:extLst>
              </a:tr>
            </a:tbl>
          </a:graphicData>
        </a:graphic>
      </p:graphicFrame>
      <p:grpSp>
        <p:nvGrpSpPr>
          <p:cNvPr id="5" name="Group 4">
            <a:extLst>
              <a:ext uri="{FF2B5EF4-FFF2-40B4-BE49-F238E27FC236}">
                <a16:creationId xmlns:a16="http://schemas.microsoft.com/office/drawing/2014/main" id="{109ABA81-623B-4596-BBB2-B56468AF93AF}"/>
              </a:ext>
            </a:extLst>
          </p:cNvPr>
          <p:cNvGrpSpPr/>
          <p:nvPr/>
        </p:nvGrpSpPr>
        <p:grpSpPr>
          <a:xfrm>
            <a:off x="9448800" y="1447800"/>
            <a:ext cx="1219200" cy="4495801"/>
            <a:chOff x="9779000" y="1261402"/>
            <a:chExt cx="1219200" cy="4495801"/>
          </a:xfrm>
        </p:grpSpPr>
        <p:sp>
          <p:nvSpPr>
            <p:cNvPr id="9" name="Rectangle 8">
              <a:extLst>
                <a:ext uri="{FF2B5EF4-FFF2-40B4-BE49-F238E27FC236}">
                  <a16:creationId xmlns:a16="http://schemas.microsoft.com/office/drawing/2014/main" id="{938F26D8-40D9-4816-B290-D94C43C5AEC4}"/>
                </a:ext>
              </a:extLst>
            </p:cNvPr>
            <p:cNvSpPr/>
            <p:nvPr/>
          </p:nvSpPr>
          <p:spPr>
            <a:xfrm>
              <a:off x="9779000" y="4992859"/>
              <a:ext cx="1219200" cy="307144"/>
            </a:xfrm>
            <a:prstGeom prst="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Others </a:t>
              </a:r>
              <a:endParaRPr lang="ar-IQ" dirty="0"/>
            </a:p>
          </p:txBody>
        </p:sp>
        <p:grpSp>
          <p:nvGrpSpPr>
            <p:cNvPr id="13" name="Group 12">
              <a:extLst>
                <a:ext uri="{FF2B5EF4-FFF2-40B4-BE49-F238E27FC236}">
                  <a16:creationId xmlns:a16="http://schemas.microsoft.com/office/drawing/2014/main" id="{740487FB-B687-4885-8028-248B77D0F2E7}"/>
                </a:ext>
              </a:extLst>
            </p:cNvPr>
            <p:cNvGrpSpPr/>
            <p:nvPr/>
          </p:nvGrpSpPr>
          <p:grpSpPr>
            <a:xfrm>
              <a:off x="9779000" y="1261402"/>
              <a:ext cx="1219200" cy="4495801"/>
              <a:chOff x="9525000" y="1371599"/>
              <a:chExt cx="1219200" cy="4495801"/>
            </a:xfrm>
          </p:grpSpPr>
          <p:sp>
            <p:nvSpPr>
              <p:cNvPr id="3" name="Rectangle 2">
                <a:extLst>
                  <a:ext uri="{FF2B5EF4-FFF2-40B4-BE49-F238E27FC236}">
                    <a16:creationId xmlns:a16="http://schemas.microsoft.com/office/drawing/2014/main" id="{135146A2-880B-4DAB-BB43-09F0018CDC6E}"/>
                  </a:ext>
                </a:extLst>
              </p:cNvPr>
              <p:cNvSpPr/>
              <p:nvPr/>
            </p:nvSpPr>
            <p:spPr>
              <a:xfrm>
                <a:off x="9525000" y="5410200"/>
                <a:ext cx="1219200" cy="4572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Drug </a:t>
                </a:r>
                <a:endParaRPr lang="ar-IQ" dirty="0"/>
              </a:p>
            </p:txBody>
          </p:sp>
          <p:sp>
            <p:nvSpPr>
              <p:cNvPr id="10" name="Rectangle 9">
                <a:extLst>
                  <a:ext uri="{FF2B5EF4-FFF2-40B4-BE49-F238E27FC236}">
                    <a16:creationId xmlns:a16="http://schemas.microsoft.com/office/drawing/2014/main" id="{692D499A-CF20-4D3B-BAED-9FE339495F6D}"/>
                  </a:ext>
                </a:extLst>
              </p:cNvPr>
              <p:cNvSpPr/>
              <p:nvPr/>
            </p:nvSpPr>
            <p:spPr>
              <a:xfrm>
                <a:off x="9525000" y="4343401"/>
                <a:ext cx="1219200" cy="762000"/>
              </a:xfrm>
              <a:prstGeom prst="rect">
                <a:avLst/>
              </a:prstGeom>
              <a:solidFill>
                <a:srgbClr val="FFFF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rPr>
                  <a:t>Glycerin</a:t>
                </a:r>
                <a:r>
                  <a:rPr lang="en-US" dirty="0"/>
                  <a:t> </a:t>
                </a:r>
                <a:endParaRPr lang="ar-IQ" dirty="0"/>
              </a:p>
            </p:txBody>
          </p:sp>
          <p:sp>
            <p:nvSpPr>
              <p:cNvPr id="11" name="Rectangle 10">
                <a:extLst>
                  <a:ext uri="{FF2B5EF4-FFF2-40B4-BE49-F238E27FC236}">
                    <a16:creationId xmlns:a16="http://schemas.microsoft.com/office/drawing/2014/main" id="{13B7627A-2102-4594-8BF1-B6685A7F349C}"/>
                  </a:ext>
                </a:extLst>
              </p:cNvPr>
              <p:cNvSpPr/>
              <p:nvPr/>
            </p:nvSpPr>
            <p:spPr>
              <a:xfrm>
                <a:off x="9525000" y="3429000"/>
                <a:ext cx="1219200" cy="896816"/>
              </a:xfrm>
              <a:prstGeom prst="rect">
                <a:avLst/>
              </a:prstGeom>
              <a:solidFill>
                <a:srgbClr val="92D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rPr>
                  <a:t>Sucrose</a:t>
                </a:r>
                <a:r>
                  <a:rPr lang="en-US" dirty="0"/>
                  <a:t> </a:t>
                </a:r>
                <a:endParaRPr lang="ar-IQ" dirty="0"/>
              </a:p>
            </p:txBody>
          </p:sp>
          <p:sp>
            <p:nvSpPr>
              <p:cNvPr id="12" name="Rectangle 11">
                <a:extLst>
                  <a:ext uri="{FF2B5EF4-FFF2-40B4-BE49-F238E27FC236}">
                    <a16:creationId xmlns:a16="http://schemas.microsoft.com/office/drawing/2014/main" id="{AC5135A8-745E-4AD0-AFA6-BBA815F54D6D}"/>
                  </a:ext>
                </a:extLst>
              </p:cNvPr>
              <p:cNvSpPr/>
              <p:nvPr/>
            </p:nvSpPr>
            <p:spPr>
              <a:xfrm>
                <a:off x="9525000" y="1371599"/>
                <a:ext cx="1219200" cy="2057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rPr>
                  <a:t>Water and ethanol </a:t>
                </a:r>
                <a:endParaRPr lang="ar-IQ" b="1" dirty="0">
                  <a:solidFill>
                    <a:srgbClr val="FF0000"/>
                  </a:solidFil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4329"/>
            <a:ext cx="7467600" cy="579438"/>
          </a:xfrm>
        </p:spPr>
        <p:txBody>
          <a:bodyPr>
            <a:noAutofit/>
          </a:bodyPr>
          <a:lstStyle/>
          <a:p>
            <a:r>
              <a:rPr lang="en-US" sz="3600" dirty="0">
                <a:solidFill>
                  <a:srgbClr val="FF0000"/>
                </a:solidFill>
              </a:rPr>
              <a:t>Answer</a:t>
            </a:r>
            <a:r>
              <a:rPr lang="en-US" sz="3600" dirty="0"/>
              <a:t> </a:t>
            </a:r>
            <a:endParaRPr lang="en-GB" sz="3600" dirty="0"/>
          </a:p>
        </p:txBody>
      </p:sp>
      <p:sp>
        <p:nvSpPr>
          <p:cNvPr id="3" name="Content Placeholder 2"/>
          <p:cNvSpPr>
            <a:spLocks noGrp="1"/>
          </p:cNvSpPr>
          <p:nvPr>
            <p:ph sz="quarter" idx="1"/>
          </p:nvPr>
        </p:nvSpPr>
        <p:spPr>
          <a:xfrm>
            <a:off x="609600" y="963486"/>
            <a:ext cx="10591800" cy="5510466"/>
          </a:xfrm>
        </p:spPr>
        <p:txBody>
          <a:bodyPr>
            <a:normAutofit fontScale="85000" lnSpcReduction="10000"/>
          </a:bodyPr>
          <a:lstStyle/>
          <a:p>
            <a:r>
              <a:rPr lang="en-US" sz="3200" dirty="0"/>
              <a:t>85 / 100 = 25/v      </a:t>
            </a:r>
            <a:r>
              <a:rPr lang="en-US" sz="3200" dirty="0">
                <a:highlight>
                  <a:srgbClr val="FFFF00"/>
                </a:highlight>
              </a:rPr>
              <a:t>v=29.4ml volume of solution preserved</a:t>
            </a:r>
          </a:p>
          <a:p>
            <a:r>
              <a:rPr lang="en-US" sz="3200" dirty="0"/>
              <a:t>100 - 29.4  = 70.6ml volume of solution not preserved by sucrose</a:t>
            </a:r>
          </a:p>
          <a:p>
            <a:endParaRPr lang="en-US" sz="3200" dirty="0"/>
          </a:p>
          <a:p>
            <a:r>
              <a:rPr lang="en-US" sz="3200" dirty="0"/>
              <a:t>Glycerin can preserve a double amount of water 15×2 =30ml</a:t>
            </a:r>
          </a:p>
          <a:p>
            <a:r>
              <a:rPr lang="en-US" sz="3200" dirty="0"/>
              <a:t>70.6 – 30 = 40.6ml (not preserved by sucrose and glycerin)</a:t>
            </a:r>
          </a:p>
          <a:p>
            <a:r>
              <a:rPr lang="en-US" sz="3200" dirty="0"/>
              <a:t>Volume occupied by other components 5+3=8</a:t>
            </a:r>
          </a:p>
          <a:p>
            <a:r>
              <a:rPr lang="en-US" sz="3200" dirty="0"/>
              <a:t>40.6 – 8 = </a:t>
            </a:r>
            <a:r>
              <a:rPr lang="en-US" sz="3200" dirty="0">
                <a:highlight>
                  <a:srgbClr val="FFFF00"/>
                </a:highlight>
              </a:rPr>
              <a:t>32.6ml (not preserved)</a:t>
            </a:r>
          </a:p>
          <a:p>
            <a:r>
              <a:rPr lang="en-US" sz="3200" dirty="0"/>
              <a:t>0.18 × 32.6 = 5.868 ≈5.9ml of alcohol(99%) required </a:t>
            </a:r>
          </a:p>
          <a:p>
            <a:pPr>
              <a:buNone/>
            </a:pPr>
            <a:r>
              <a:rPr lang="en-US" sz="3200" dirty="0"/>
              <a:t>    18           100</a:t>
            </a:r>
          </a:p>
          <a:p>
            <a:pPr>
              <a:buNone/>
            </a:pPr>
            <a:r>
              <a:rPr lang="en-US" sz="3200" dirty="0"/>
              <a:t>     X             32.6        X=5.9 ml of alcohol</a:t>
            </a:r>
          </a:p>
          <a:p>
            <a:pPr>
              <a:buNone/>
            </a:pPr>
            <a:endParaRPr lang="en-US" sz="3200" dirty="0"/>
          </a:p>
          <a:p>
            <a:r>
              <a:rPr lang="en-US" sz="3200" dirty="0">
                <a:highlight>
                  <a:srgbClr val="FFFF00"/>
                </a:highlight>
              </a:rPr>
              <a:t>5.9/0.95=6.21ml of alcohol 95% will be required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049000" cy="639762"/>
          </a:xfrm>
        </p:spPr>
        <p:txBody>
          <a:bodyPr>
            <a:normAutofit fontScale="90000"/>
          </a:bodyPr>
          <a:lstStyle/>
          <a:p>
            <a:pPr algn="ctr"/>
            <a:r>
              <a:rPr lang="en-US" sz="3600" b="1" u="sng" dirty="0">
                <a:solidFill>
                  <a:srgbClr val="FF0000"/>
                </a:solidFill>
                <a:effectLst>
                  <a:outerShdw blurRad="38100" dist="38100" dir="2700000" algn="tl">
                    <a:srgbClr val="000000">
                      <a:alpha val="43137"/>
                    </a:srgbClr>
                  </a:outerShdw>
                </a:effectLst>
              </a:rPr>
              <a:t>Another method for calculations </a:t>
            </a:r>
          </a:p>
        </p:txBody>
      </p:sp>
      <p:sp>
        <p:nvSpPr>
          <p:cNvPr id="3" name="Content Placeholder 2"/>
          <p:cNvSpPr>
            <a:spLocks noGrp="1"/>
          </p:cNvSpPr>
          <p:nvPr>
            <p:ph sz="quarter" idx="1"/>
          </p:nvPr>
        </p:nvSpPr>
        <p:spPr>
          <a:xfrm>
            <a:off x="609600" y="1328610"/>
            <a:ext cx="10744200" cy="5254752"/>
          </a:xfrm>
          <a:ln w="38100">
            <a:solidFill>
              <a:schemeClr val="accent3">
                <a:lumMod val="40000"/>
                <a:lumOff val="60000"/>
              </a:schemeClr>
            </a:solidFill>
          </a:ln>
        </p:spPr>
        <p:txBody>
          <a:bodyPr>
            <a:normAutofit fontScale="92500" lnSpcReduction="10000"/>
          </a:bodyPr>
          <a:lstStyle/>
          <a:p>
            <a:r>
              <a:rPr lang="en-US" sz="3600" dirty="0">
                <a:cs typeface="+mj-cs"/>
              </a:rPr>
              <a:t>Simple syrup 85g /100ml solution weighs 131.3g </a:t>
            </a:r>
          </a:p>
          <a:p>
            <a:r>
              <a:rPr lang="en-US" sz="3600" dirty="0">
                <a:cs typeface="+mj-cs"/>
              </a:rPr>
              <a:t>131.3 - 85=46.3 wt. (g) or volume (ml) of water </a:t>
            </a:r>
          </a:p>
          <a:p>
            <a:r>
              <a:rPr lang="en-US" sz="3600" dirty="0">
                <a:cs typeface="+mj-cs"/>
              </a:rPr>
              <a:t>100 - 46.3=53.7 ml volume occupied by sucrose</a:t>
            </a:r>
          </a:p>
          <a:p>
            <a:r>
              <a:rPr lang="en-US" sz="3600" dirty="0">
                <a:cs typeface="+mj-cs"/>
              </a:rPr>
              <a:t>85g sucrose preserves 46.3 ml of water  so that:</a:t>
            </a:r>
          </a:p>
          <a:p>
            <a:pPr>
              <a:buFont typeface="Wingdings" panose="05000000000000000000" pitchFamily="2" charset="2"/>
              <a:buChar char="Ø"/>
            </a:pPr>
            <a:r>
              <a:rPr lang="en-US" sz="3600" dirty="0">
                <a:highlight>
                  <a:srgbClr val="FFFF00"/>
                </a:highlight>
                <a:cs typeface="+mj-cs"/>
              </a:rPr>
              <a:t>1g of sucrose preserves 0.54ml of water</a:t>
            </a:r>
          </a:p>
          <a:p>
            <a:r>
              <a:rPr lang="en-US" sz="3600" dirty="0">
                <a:cs typeface="+mj-cs"/>
              </a:rPr>
              <a:t>Also 85g of sucrose will occupy  a volume of 53.7ml  so that :</a:t>
            </a:r>
          </a:p>
          <a:p>
            <a:pPr>
              <a:buFont typeface="Wingdings" panose="05000000000000000000" pitchFamily="2" charset="2"/>
              <a:buChar char="Ø"/>
            </a:pPr>
            <a:r>
              <a:rPr lang="en-US" sz="3600" dirty="0">
                <a:highlight>
                  <a:srgbClr val="FFFF00"/>
                </a:highlight>
                <a:cs typeface="+mj-cs"/>
              </a:rPr>
              <a:t>1g of sucrose will occupy 0.63ml </a:t>
            </a:r>
          </a:p>
          <a:p>
            <a:pPr>
              <a:buFont typeface="Wingdings" panose="05000000000000000000" pitchFamily="2" charset="2"/>
              <a:buChar char="Ø"/>
            </a:pPr>
            <a:r>
              <a:rPr lang="en-US" sz="3600" dirty="0">
                <a:highlight>
                  <a:srgbClr val="00FFFF"/>
                </a:highlight>
                <a:cs typeface="+mj-cs"/>
              </a:rPr>
              <a:t>From these two facts we can complete the answer (how?).</a:t>
            </a:r>
          </a:p>
        </p:txBody>
      </p:sp>
    </p:spTree>
    <p:extLst>
      <p:ext uri="{BB962C8B-B14F-4D97-AF65-F5344CB8AC3E}">
        <p14:creationId xmlns:p14="http://schemas.microsoft.com/office/powerpoint/2010/main" val="21200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69980"/>
            <a:ext cx="9956800" cy="639762"/>
          </a:xfrm>
        </p:spPr>
        <p:txBody>
          <a:bodyPr>
            <a:normAutofit fontScale="90000"/>
          </a:bodyPr>
          <a:lstStyle/>
          <a:p>
            <a:pPr algn="ctr"/>
            <a:r>
              <a:rPr lang="en-US" sz="4400" b="1" dirty="0">
                <a:solidFill>
                  <a:srgbClr val="FF0000"/>
                </a:solidFill>
              </a:rPr>
              <a:t>Alcohol</a:t>
            </a:r>
            <a:r>
              <a:rPr lang="en-US" dirty="0"/>
              <a:t> </a:t>
            </a:r>
            <a:endParaRPr lang="en-GB" dirty="0"/>
          </a:p>
        </p:txBody>
      </p:sp>
      <p:sp>
        <p:nvSpPr>
          <p:cNvPr id="3" name="Content Placeholder 2"/>
          <p:cNvSpPr>
            <a:spLocks noGrp="1"/>
          </p:cNvSpPr>
          <p:nvPr>
            <p:ph sz="quarter" idx="1"/>
          </p:nvPr>
        </p:nvSpPr>
        <p:spPr>
          <a:xfrm>
            <a:off x="609600" y="1295400"/>
            <a:ext cx="10896600" cy="5178552"/>
          </a:xfrm>
        </p:spPr>
        <p:txBody>
          <a:bodyPr>
            <a:normAutofit lnSpcReduction="10000"/>
          </a:bodyPr>
          <a:lstStyle/>
          <a:p>
            <a:r>
              <a:rPr lang="en-US" sz="3200" dirty="0"/>
              <a:t>In some syrups alcohol is present in small amount as a solvent for alcohol soluble ingredients </a:t>
            </a:r>
          </a:p>
          <a:p>
            <a:r>
              <a:rPr lang="en-US" sz="3200" dirty="0"/>
              <a:t>Although the concentration of alcohol is not sufficient for preservative effect </a:t>
            </a:r>
            <a:r>
              <a:rPr lang="en-US" sz="3200" dirty="0">
                <a:solidFill>
                  <a:srgbClr val="FF0000"/>
                </a:solidFill>
              </a:rPr>
              <a:t>but the alcohol concentrates in vapor above the syrup, thus preventing the growth of surface molds</a:t>
            </a:r>
          </a:p>
          <a:p>
            <a:r>
              <a:rPr lang="en-US" sz="3200" dirty="0"/>
              <a:t>In sealed containers vaporization of water from the syrup and condensation will create a dilute solution of sucrose on the surface ,which supports  mold  growth</a:t>
            </a:r>
          </a:p>
          <a:p>
            <a:r>
              <a:rPr lang="en-US" sz="3200" dirty="0">
                <a:solidFill>
                  <a:srgbClr val="FF0000"/>
                </a:solidFill>
              </a:rPr>
              <a:t>Syrups can withstand 10% of alcohol not more. </a:t>
            </a:r>
            <a:endParaRPr lang="en-GB" sz="3200" dirty="0">
              <a:solidFill>
                <a:srgbClr val="FF0000"/>
              </a:solidFill>
            </a:endParaRPr>
          </a:p>
        </p:txBody>
      </p:sp>
    </p:spTree>
    <p:extLst>
      <p:ext uri="{BB962C8B-B14F-4D97-AF65-F5344CB8AC3E}">
        <p14:creationId xmlns:p14="http://schemas.microsoft.com/office/powerpoint/2010/main" val="2992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a:xfrm>
            <a:off x="381000" y="506435"/>
            <a:ext cx="9956800" cy="868362"/>
          </a:xfrm>
        </p:spPr>
        <p:txBody>
          <a:bodyPr/>
          <a:lstStyle/>
          <a:p>
            <a:pPr algn="ctr"/>
            <a:r>
              <a:rPr lang="en-US" altLang="zh-CN" sz="4000" i="1" dirty="0" err="1">
                <a:solidFill>
                  <a:srgbClr val="0070C0"/>
                </a:solidFill>
              </a:rPr>
              <a:t>Flavorant</a:t>
            </a:r>
            <a:endParaRPr lang="en-US" altLang="zh-CN" sz="4000" i="1" dirty="0">
              <a:solidFill>
                <a:srgbClr val="0070C0"/>
              </a:solidFill>
            </a:endParaRPr>
          </a:p>
        </p:txBody>
      </p:sp>
      <p:sp>
        <p:nvSpPr>
          <p:cNvPr id="218115" name="Rectangle 3"/>
          <p:cNvSpPr>
            <a:spLocks noGrp="1" noChangeArrowheads="1"/>
          </p:cNvSpPr>
          <p:nvPr>
            <p:ph type="body" idx="1"/>
          </p:nvPr>
        </p:nvSpPr>
        <p:spPr>
          <a:xfrm>
            <a:off x="762000" y="4717366"/>
            <a:ext cx="8229600" cy="1219200"/>
          </a:xfrm>
        </p:spPr>
        <p:txBody>
          <a:bodyPr/>
          <a:lstStyle/>
          <a:p>
            <a:pPr algn="ctr">
              <a:buFont typeface="Wingdings" pitchFamily="2" charset="2"/>
              <a:buNone/>
            </a:pPr>
            <a:r>
              <a:rPr lang="en-US" altLang="zh-CN" b="1" dirty="0"/>
              <a:t>	Because syrups are aqueous preparations, these </a:t>
            </a:r>
            <a:r>
              <a:rPr lang="en-US" altLang="zh-CN" b="1" dirty="0" err="1"/>
              <a:t>flavorants</a:t>
            </a:r>
            <a:r>
              <a:rPr lang="en-US" altLang="zh-CN" b="1" dirty="0"/>
              <a:t> must be </a:t>
            </a:r>
            <a:r>
              <a:rPr lang="en-US" altLang="zh-CN" b="1" dirty="0">
                <a:solidFill>
                  <a:srgbClr val="FF0000"/>
                </a:solidFill>
              </a:rPr>
              <a:t>water soluble</a:t>
            </a:r>
            <a:r>
              <a:rPr lang="en-US" altLang="zh-CN" b="1" dirty="0"/>
              <a:t>.</a:t>
            </a:r>
          </a:p>
        </p:txBody>
      </p:sp>
      <p:sp>
        <p:nvSpPr>
          <p:cNvPr id="218116" name="AutoShape 4"/>
          <p:cNvSpPr>
            <a:spLocks noChangeArrowheads="1"/>
          </p:cNvSpPr>
          <p:nvPr/>
        </p:nvSpPr>
        <p:spPr bwMode="auto">
          <a:xfrm>
            <a:off x="1081258" y="1702990"/>
            <a:ext cx="7048500" cy="2667000"/>
          </a:xfrm>
          <a:prstGeom prst="flowChartProcess">
            <a:avLst/>
          </a:prstGeom>
          <a:solidFill>
            <a:srgbClr val="CCFFCC"/>
          </a:solidFill>
          <a:ln w="9525">
            <a:solidFill>
              <a:schemeClr val="tx1"/>
            </a:solidFill>
            <a:miter lim="800000"/>
            <a:headEnd/>
            <a:tailEnd/>
          </a:ln>
          <a:effectLst/>
        </p:spPr>
        <p:txBody>
          <a:bodyPr wrap="none" anchor="ctr"/>
          <a:lstStyle/>
          <a:p>
            <a:pPr marL="457200" indent="-457200" algn="ctr">
              <a:buFont typeface="Wingdings" panose="05000000000000000000" pitchFamily="2" charset="2"/>
              <a:buChar char="q"/>
            </a:pPr>
            <a:r>
              <a:rPr lang="en-US" altLang="zh-CN" sz="3200" b="1" dirty="0">
                <a:solidFill>
                  <a:srgbClr val="C00000"/>
                </a:solidFill>
              </a:rPr>
              <a:t>Synthetic </a:t>
            </a:r>
            <a:r>
              <a:rPr lang="en-US" altLang="zh-CN" sz="3200" b="1" dirty="0" err="1">
                <a:solidFill>
                  <a:srgbClr val="C00000"/>
                </a:solidFill>
              </a:rPr>
              <a:t>flavorants</a:t>
            </a:r>
            <a:endParaRPr lang="en-US" altLang="zh-CN" sz="3200" b="1" dirty="0">
              <a:solidFill>
                <a:srgbClr val="C00000"/>
              </a:solidFill>
            </a:endParaRPr>
          </a:p>
          <a:p>
            <a:pPr marL="457200" indent="-457200" algn="ctr">
              <a:buFont typeface="Wingdings" panose="05000000000000000000" pitchFamily="2" charset="2"/>
              <a:buChar char="q"/>
            </a:pPr>
            <a:r>
              <a:rPr lang="en-US" altLang="zh-CN" sz="3200" b="1" dirty="0">
                <a:solidFill>
                  <a:srgbClr val="C00000"/>
                </a:solidFill>
              </a:rPr>
              <a:t>Naturally occurring materials</a:t>
            </a:r>
          </a:p>
          <a:p>
            <a:pPr marL="457200" indent="-457200" algn="ctr">
              <a:buFont typeface="Wingdings" panose="05000000000000000000" pitchFamily="2" charset="2"/>
              <a:buChar char="q"/>
            </a:pPr>
            <a:r>
              <a:rPr lang="en-US" altLang="zh-CN" sz="3200" b="1" dirty="0">
                <a:solidFill>
                  <a:srgbClr val="C00000"/>
                </a:solidFill>
              </a:rPr>
              <a:t>Volatile oils</a:t>
            </a:r>
          </a:p>
          <a:p>
            <a:pPr marL="457200" indent="-457200" algn="ctr">
              <a:buFont typeface="Wingdings" panose="05000000000000000000" pitchFamily="2" charset="2"/>
              <a:buChar char="q"/>
            </a:pPr>
            <a:r>
              <a:rPr lang="en-US" altLang="zh-CN" sz="3200" b="1" dirty="0">
                <a:solidFill>
                  <a:srgbClr val="C00000"/>
                </a:solidFill>
              </a:rPr>
              <a:t>Vanillin</a:t>
            </a:r>
            <a:r>
              <a:rPr lang="en-US" altLang="zh-CN" sz="2800" b="1" dirty="0">
                <a:solidFill>
                  <a:srgbClr val="C00000"/>
                </a:solidFill>
              </a:rPr>
              <a:t> </a:t>
            </a:r>
          </a:p>
        </p:txBody>
      </p:sp>
      <p:pic>
        <p:nvPicPr>
          <p:cNvPr id="3" name="Picture 2">
            <a:extLst>
              <a:ext uri="{FF2B5EF4-FFF2-40B4-BE49-F238E27FC236}">
                <a16:creationId xmlns:a16="http://schemas.microsoft.com/office/drawing/2014/main" id="{0011B2A7-9829-4C2B-B49F-CC4F6D331727}"/>
              </a:ext>
            </a:extLst>
          </p:cNvPr>
          <p:cNvPicPr>
            <a:picLocks noChangeAspect="1"/>
          </p:cNvPicPr>
          <p:nvPr/>
        </p:nvPicPr>
        <p:blipFill rotWithShape="1">
          <a:blip r:embed="rId2"/>
          <a:srcRect l="2655" t="17385" r="25427" b="1977"/>
          <a:stretch/>
        </p:blipFill>
        <p:spPr>
          <a:xfrm>
            <a:off x="8154375" y="940616"/>
            <a:ext cx="3510651" cy="39361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a:xfrm>
            <a:off x="1981200" y="228600"/>
            <a:ext cx="8229600" cy="685800"/>
          </a:xfrm>
        </p:spPr>
        <p:txBody>
          <a:bodyPr>
            <a:normAutofit fontScale="90000"/>
          </a:bodyPr>
          <a:lstStyle/>
          <a:p>
            <a:pPr algn="ctr"/>
            <a:r>
              <a:rPr lang="en-US" altLang="zh-CN" sz="4000" i="1" dirty="0">
                <a:solidFill>
                  <a:srgbClr val="0070C0"/>
                </a:solidFill>
                <a:latin typeface="Times New Roman" pitchFamily="18" charset="0"/>
              </a:rPr>
              <a:t>Colorant</a:t>
            </a:r>
          </a:p>
        </p:txBody>
      </p:sp>
      <p:sp>
        <p:nvSpPr>
          <p:cNvPr id="219139" name="Rectangle 3"/>
          <p:cNvSpPr>
            <a:spLocks noGrp="1" noChangeArrowheads="1"/>
          </p:cNvSpPr>
          <p:nvPr>
            <p:ph type="body" idx="1"/>
          </p:nvPr>
        </p:nvSpPr>
        <p:spPr>
          <a:xfrm>
            <a:off x="838200" y="1295400"/>
            <a:ext cx="10515600" cy="3505200"/>
          </a:xfrm>
        </p:spPr>
        <p:txBody>
          <a:bodyPr>
            <a:normAutofit/>
          </a:bodyPr>
          <a:lstStyle/>
          <a:p>
            <a:pPr>
              <a:buFont typeface="Wingdings" pitchFamily="2" charset="2"/>
              <a:buNone/>
            </a:pPr>
            <a:r>
              <a:rPr lang="en-US" altLang="zh-CN" sz="3200" b="1" dirty="0"/>
              <a:t>The colorant is generally </a:t>
            </a:r>
          </a:p>
          <a:p>
            <a:r>
              <a:rPr lang="en-US" altLang="zh-CN" sz="3200" b="1" dirty="0">
                <a:solidFill>
                  <a:srgbClr val="FF0000"/>
                </a:solidFill>
              </a:rPr>
              <a:t>water soluble.</a:t>
            </a:r>
            <a:r>
              <a:rPr lang="en-US" altLang="zh-CN" sz="3200" b="1" dirty="0"/>
              <a:t> </a:t>
            </a:r>
          </a:p>
          <a:p>
            <a:r>
              <a:rPr lang="en-US" altLang="zh-CN" sz="3200" b="1" dirty="0">
                <a:solidFill>
                  <a:srgbClr val="FF0000"/>
                </a:solidFill>
              </a:rPr>
              <a:t>Non-reactive</a:t>
            </a:r>
            <a:r>
              <a:rPr lang="en-US" altLang="zh-CN" sz="3200" b="1" dirty="0"/>
              <a:t> with the other syrup components. </a:t>
            </a:r>
          </a:p>
          <a:p>
            <a:r>
              <a:rPr lang="en-US" altLang="zh-CN" sz="3200" b="1" dirty="0"/>
              <a:t>Color </a:t>
            </a:r>
            <a:r>
              <a:rPr lang="en-US" altLang="zh-CN" sz="3200" b="1" dirty="0">
                <a:solidFill>
                  <a:srgbClr val="FF0000"/>
                </a:solidFill>
              </a:rPr>
              <a:t>stable</a:t>
            </a:r>
            <a:r>
              <a:rPr lang="en-US" altLang="zh-CN" sz="3200" b="1" dirty="0"/>
              <a:t> at the pH range and under the intensity of light that the syrup is likely to encounter during its shelf life.</a:t>
            </a:r>
          </a:p>
        </p:txBody>
      </p:sp>
      <p:sp>
        <p:nvSpPr>
          <p:cNvPr id="219140" name="AutoShape 4"/>
          <p:cNvSpPr>
            <a:spLocks noChangeArrowheads="1"/>
          </p:cNvSpPr>
          <p:nvPr/>
        </p:nvSpPr>
        <p:spPr bwMode="auto">
          <a:xfrm>
            <a:off x="4000500" y="4800600"/>
            <a:ext cx="4191000" cy="1600200"/>
          </a:xfrm>
          <a:prstGeom prst="flowChartAlternateProcess">
            <a:avLst/>
          </a:prstGeom>
          <a:solidFill>
            <a:srgbClr val="FFCC99"/>
          </a:solidFill>
          <a:ln w="9525">
            <a:solidFill>
              <a:schemeClr val="tx1"/>
            </a:solidFill>
            <a:miter lim="800000"/>
            <a:headEnd/>
            <a:tailEnd/>
          </a:ln>
          <a:effectLst/>
        </p:spPr>
        <p:txBody>
          <a:bodyPr wrap="none" anchor="ctr"/>
          <a:lstStyle/>
          <a:p>
            <a:pPr algn="ctr"/>
            <a:r>
              <a:rPr lang="en-US" altLang="zh-CN" sz="2800" b="1" dirty="0">
                <a:solidFill>
                  <a:srgbClr val="FF0000"/>
                </a:solidFill>
              </a:rPr>
              <a:t>Green with mint</a:t>
            </a:r>
          </a:p>
          <a:p>
            <a:pPr algn="ctr"/>
            <a:r>
              <a:rPr lang="en-US" altLang="zh-CN" sz="2800" b="1" dirty="0">
                <a:solidFill>
                  <a:srgbClr val="FF0000"/>
                </a:solidFill>
              </a:rPr>
              <a:t>Brown with chocolate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type="body" idx="1"/>
          </p:nvPr>
        </p:nvSpPr>
        <p:spPr>
          <a:xfrm>
            <a:off x="838200" y="838201"/>
            <a:ext cx="10820400" cy="5714999"/>
          </a:xfrm>
        </p:spPr>
        <p:txBody>
          <a:bodyPr>
            <a:normAutofit/>
          </a:bodyPr>
          <a:lstStyle/>
          <a:p>
            <a:pPr marL="609600" indent="-609600">
              <a:buNone/>
            </a:pPr>
            <a:r>
              <a:rPr lang="en-US" altLang="zh-CN" sz="4000" b="1" dirty="0"/>
              <a:t>Syrups can be preserved by</a:t>
            </a:r>
          </a:p>
          <a:p>
            <a:pPr marL="609600" indent="-609600">
              <a:buNone/>
            </a:pPr>
            <a:endParaRPr lang="en-US" altLang="zh-CN" sz="4000" b="1" dirty="0"/>
          </a:p>
          <a:p>
            <a:pPr marL="609600" indent="-609600">
              <a:buFont typeface="Wingdings" pitchFamily="2" charset="2"/>
              <a:buAutoNum type="arabicParenR"/>
            </a:pPr>
            <a:r>
              <a:rPr lang="en-US" altLang="zh-CN" sz="4000" b="1" dirty="0"/>
              <a:t>Storage at </a:t>
            </a:r>
            <a:r>
              <a:rPr lang="en-US" altLang="zh-CN" sz="4000" b="1" dirty="0">
                <a:solidFill>
                  <a:srgbClr val="FF0000"/>
                </a:solidFill>
              </a:rPr>
              <a:t>low temperature</a:t>
            </a:r>
          </a:p>
          <a:p>
            <a:pPr marL="609600" indent="-609600">
              <a:buFont typeface="Wingdings" pitchFamily="2" charset="2"/>
              <a:buAutoNum type="arabicParenR"/>
            </a:pPr>
            <a:r>
              <a:rPr lang="en-US" altLang="zh-CN" sz="4000" b="1" dirty="0"/>
              <a:t>Adding </a:t>
            </a:r>
            <a:r>
              <a:rPr lang="en-US" altLang="zh-CN" sz="4000" b="1" dirty="0">
                <a:solidFill>
                  <a:srgbClr val="FF0000"/>
                </a:solidFill>
              </a:rPr>
              <a:t>preservatives</a:t>
            </a:r>
            <a:r>
              <a:rPr lang="en-US" altLang="zh-CN" sz="4000" b="1" dirty="0"/>
              <a:t> in the formulation</a:t>
            </a:r>
          </a:p>
          <a:p>
            <a:pPr marL="609600" indent="-609600">
              <a:buFont typeface="Wingdings" pitchFamily="2" charset="2"/>
              <a:buAutoNum type="arabicParenR"/>
            </a:pPr>
            <a:r>
              <a:rPr lang="en-US" altLang="zh-CN" sz="4000" b="1" dirty="0"/>
              <a:t>By the maintenance of a </a:t>
            </a:r>
            <a:r>
              <a:rPr lang="en-US" altLang="zh-CN" sz="4000" b="1" dirty="0">
                <a:solidFill>
                  <a:srgbClr val="FF0000"/>
                </a:solidFill>
              </a:rPr>
              <a:t>high concentration</a:t>
            </a:r>
            <a:r>
              <a:rPr lang="en-US" altLang="zh-CN" sz="4000" b="1" dirty="0"/>
              <a:t> of sucrose as a part of the formulation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ECCF05-5E00-47B2-905C-6A99AAC255EB}"/>
              </a:ext>
            </a:extLst>
          </p:cNvPr>
          <p:cNvSpPr txBox="1"/>
          <p:nvPr/>
        </p:nvSpPr>
        <p:spPr>
          <a:xfrm>
            <a:off x="228599" y="228600"/>
            <a:ext cx="5581357" cy="4524315"/>
          </a:xfrm>
          <a:prstGeom prst="rect">
            <a:avLst/>
          </a:prstGeom>
          <a:noFill/>
          <a:ln w="57150">
            <a:solidFill>
              <a:srgbClr val="00B0F0"/>
            </a:solidFill>
          </a:ln>
        </p:spPr>
        <p:txBody>
          <a:bodyPr wrap="square">
            <a:spAutoFit/>
          </a:bodyPr>
          <a:lstStyle/>
          <a:p>
            <a:r>
              <a:rPr lang="en-US" sz="3200" b="1" i="0" u="none" strike="noStrike" baseline="0" dirty="0">
                <a:latin typeface="Calibri" panose="020F0502020204030204" pitchFamily="34" charset="0"/>
              </a:rPr>
              <a:t>Antihistamine Syrup </a:t>
            </a:r>
            <a:endParaRPr lang="en-US" sz="3200" b="0" i="0" u="none" strike="noStrike" baseline="0" dirty="0">
              <a:latin typeface="Calibri" panose="020F0502020204030204" pitchFamily="34" charset="0"/>
            </a:endParaRPr>
          </a:p>
          <a:p>
            <a:r>
              <a:rPr lang="en-US" sz="3200" b="0" i="0" u="none" strike="noStrike" baseline="0" dirty="0">
                <a:latin typeface="Calibri" panose="020F0502020204030204" pitchFamily="34" charset="0"/>
              </a:rPr>
              <a:t>Chlorpheniramine maleate 0.4 g </a:t>
            </a:r>
          </a:p>
          <a:p>
            <a:r>
              <a:rPr lang="en-US" sz="3200" b="0" i="0" u="none" strike="noStrike" baseline="0" dirty="0">
                <a:latin typeface="Calibri" panose="020F0502020204030204" pitchFamily="34" charset="0"/>
              </a:rPr>
              <a:t>Glycerin 25.0 mL </a:t>
            </a:r>
          </a:p>
          <a:p>
            <a:r>
              <a:rPr lang="en-US" sz="3200" b="0" i="0" u="none" strike="noStrike" baseline="0" dirty="0">
                <a:latin typeface="Calibri" panose="020F0502020204030204" pitchFamily="34" charset="0"/>
              </a:rPr>
              <a:t>Syrup 83.0 mL </a:t>
            </a:r>
          </a:p>
          <a:p>
            <a:r>
              <a:rPr lang="en-US" sz="3200" b="0" i="0" u="none" strike="noStrike" baseline="0" dirty="0">
                <a:latin typeface="Calibri" panose="020F0502020204030204" pitchFamily="34" charset="0"/>
              </a:rPr>
              <a:t>Sorbitol solution 282.0 mL </a:t>
            </a:r>
          </a:p>
          <a:p>
            <a:r>
              <a:rPr lang="en-US" sz="3200" b="0" i="0" u="none" strike="noStrike" baseline="0" dirty="0">
                <a:latin typeface="Calibri" panose="020F0502020204030204" pitchFamily="34" charset="0"/>
              </a:rPr>
              <a:t>Sodium benzoate 1.0 g </a:t>
            </a:r>
          </a:p>
          <a:p>
            <a:r>
              <a:rPr lang="en-US" sz="3200" b="0" i="0" u="none" strike="noStrike" baseline="0" dirty="0">
                <a:latin typeface="Calibri" panose="020F0502020204030204" pitchFamily="34" charset="0"/>
              </a:rPr>
              <a:t>Alcohol 60.0 mL </a:t>
            </a:r>
          </a:p>
          <a:p>
            <a:r>
              <a:rPr lang="en-US" sz="3200" b="0" i="0" u="none" strike="noStrike" baseline="0" dirty="0">
                <a:latin typeface="Calibri" panose="020F0502020204030204" pitchFamily="34" charset="0"/>
              </a:rPr>
              <a:t>Color and flavor </a:t>
            </a:r>
            <a:r>
              <a:rPr lang="en-US" sz="3200" b="0" i="0" u="none" strike="noStrike" baseline="0" dirty="0" err="1">
                <a:latin typeface="Calibri" panose="020F0502020204030204" pitchFamily="34" charset="0"/>
              </a:rPr>
              <a:t>qs</a:t>
            </a:r>
            <a:r>
              <a:rPr lang="en-US" sz="3200" b="0" i="0" u="none" strike="noStrike" baseline="0" dirty="0">
                <a:latin typeface="Calibri" panose="020F0502020204030204" pitchFamily="34" charset="0"/>
              </a:rPr>
              <a:t> </a:t>
            </a:r>
          </a:p>
          <a:p>
            <a:r>
              <a:rPr lang="en-US" sz="3200" b="0" i="0" u="none" strike="noStrike" baseline="0" dirty="0">
                <a:latin typeface="Calibri" panose="020F0502020204030204" pitchFamily="34" charset="0"/>
              </a:rPr>
              <a:t>Purified water </a:t>
            </a:r>
            <a:r>
              <a:rPr lang="en-US" sz="3200" b="0" i="0" u="none" strike="noStrike" baseline="0" dirty="0" err="1">
                <a:latin typeface="Calibri" panose="020F0502020204030204" pitchFamily="34" charset="0"/>
              </a:rPr>
              <a:t>qs</a:t>
            </a:r>
            <a:r>
              <a:rPr lang="en-US" sz="3200" b="0" i="0" u="none" strike="noStrike" baseline="0" dirty="0">
                <a:latin typeface="Calibri" panose="020F0502020204030204" pitchFamily="34" charset="0"/>
              </a:rPr>
              <a:t> 1,000 mL </a:t>
            </a:r>
            <a:endParaRPr lang="ar-IQ" sz="2800" dirty="0"/>
          </a:p>
        </p:txBody>
      </p:sp>
      <p:sp>
        <p:nvSpPr>
          <p:cNvPr id="5" name="TextBox 4">
            <a:extLst>
              <a:ext uri="{FF2B5EF4-FFF2-40B4-BE49-F238E27FC236}">
                <a16:creationId xmlns:a16="http://schemas.microsoft.com/office/drawing/2014/main" id="{E84AE88F-7E88-4D42-92B7-550A4C6147F6}"/>
              </a:ext>
            </a:extLst>
          </p:cNvPr>
          <p:cNvSpPr txBox="1"/>
          <p:nvPr/>
        </p:nvSpPr>
        <p:spPr>
          <a:xfrm>
            <a:off x="5834574" y="1612642"/>
            <a:ext cx="5924844" cy="5016758"/>
          </a:xfrm>
          <a:prstGeom prst="rect">
            <a:avLst/>
          </a:prstGeom>
          <a:noFill/>
          <a:ln w="57150">
            <a:solidFill>
              <a:schemeClr val="accent2">
                <a:lumMod val="75000"/>
              </a:schemeClr>
            </a:solidFill>
          </a:ln>
        </p:spPr>
        <p:txBody>
          <a:bodyPr wrap="square">
            <a:spAutoFit/>
          </a:bodyPr>
          <a:lstStyle/>
          <a:p>
            <a:r>
              <a:rPr lang="en-US" sz="3200" b="1" i="0" u="none" strike="noStrike" baseline="0" dirty="0">
                <a:latin typeface="Calibri" panose="020F0502020204030204" pitchFamily="34" charset="0"/>
              </a:rPr>
              <a:t>Acetaminophen Syrup </a:t>
            </a:r>
            <a:r>
              <a:rPr lang="en-US" sz="3200" b="0" i="0" u="none" strike="noStrike" baseline="0" dirty="0">
                <a:latin typeface="Calibri" panose="020F0502020204030204" pitchFamily="34" charset="0"/>
              </a:rPr>
              <a:t>Acetaminophen 24.0 g</a:t>
            </a:r>
          </a:p>
          <a:p>
            <a:r>
              <a:rPr lang="en-US" sz="3200" b="0" i="0" u="none" strike="noStrike" baseline="0" dirty="0">
                <a:latin typeface="Calibri" panose="020F0502020204030204" pitchFamily="34" charset="0"/>
              </a:rPr>
              <a:t>Benzoic acid 1.0 g</a:t>
            </a:r>
          </a:p>
          <a:p>
            <a:r>
              <a:rPr lang="en-US" sz="3200" b="0" i="0" u="none" strike="noStrike" baseline="0" dirty="0">
                <a:latin typeface="Calibri" panose="020F0502020204030204" pitchFamily="34" charset="0"/>
              </a:rPr>
              <a:t>Disodium calcium EDTA 1.0 g Propylene glycol 150.0 mL</a:t>
            </a:r>
          </a:p>
          <a:p>
            <a:r>
              <a:rPr lang="en-US" sz="3200" b="0" i="0" u="none" strike="noStrike" baseline="0" dirty="0">
                <a:latin typeface="Calibri" panose="020F0502020204030204" pitchFamily="34" charset="0"/>
              </a:rPr>
              <a:t>Alcohol 150.0 mL</a:t>
            </a:r>
          </a:p>
          <a:p>
            <a:r>
              <a:rPr lang="en-US" sz="3200" b="0" i="0" u="none" strike="noStrike" baseline="0" dirty="0">
                <a:latin typeface="Calibri" panose="020F0502020204030204" pitchFamily="34" charset="0"/>
              </a:rPr>
              <a:t>Saccharin sodium 1.8 g</a:t>
            </a:r>
          </a:p>
          <a:p>
            <a:r>
              <a:rPr lang="en-US" sz="3200" b="0" i="0" u="none" strike="noStrike" baseline="0" dirty="0">
                <a:latin typeface="Calibri" panose="020F0502020204030204" pitchFamily="34" charset="0"/>
              </a:rPr>
              <a:t>Purified water 200.0 mL</a:t>
            </a:r>
          </a:p>
          <a:p>
            <a:r>
              <a:rPr lang="en-US" sz="3200" b="0" i="0" u="none" strike="noStrike" baseline="0" dirty="0">
                <a:latin typeface="Calibri" panose="020F0502020204030204" pitchFamily="34" charset="0"/>
              </a:rPr>
              <a:t>Flavor </a:t>
            </a:r>
            <a:r>
              <a:rPr lang="en-US" sz="3200" b="0" i="0" u="none" strike="noStrike" baseline="0" dirty="0" err="1">
                <a:latin typeface="Calibri" panose="020F0502020204030204" pitchFamily="34" charset="0"/>
              </a:rPr>
              <a:t>qs</a:t>
            </a:r>
            <a:endParaRPr lang="en-US" sz="3200" dirty="0">
              <a:latin typeface="Calibri" panose="020F0502020204030204" pitchFamily="34" charset="0"/>
            </a:endParaRPr>
          </a:p>
          <a:p>
            <a:r>
              <a:rPr lang="en-US" sz="3200" b="0" i="0" u="none" strike="noStrike" baseline="0" dirty="0">
                <a:latin typeface="Calibri" panose="020F0502020204030204" pitchFamily="34" charset="0"/>
              </a:rPr>
              <a:t>Sorbitol solution </a:t>
            </a:r>
            <a:r>
              <a:rPr lang="en-US" sz="3200" b="0" i="0" u="none" strike="noStrike" baseline="0" dirty="0" err="1">
                <a:latin typeface="Calibri" panose="020F0502020204030204" pitchFamily="34" charset="0"/>
              </a:rPr>
              <a:t>qs</a:t>
            </a:r>
            <a:r>
              <a:rPr lang="en-US" sz="3200" b="0" i="0" u="none" strike="noStrike" baseline="0" dirty="0">
                <a:latin typeface="Calibri" panose="020F0502020204030204" pitchFamily="34" charset="0"/>
              </a:rPr>
              <a:t> 1,000 mL </a:t>
            </a:r>
            <a:endParaRPr lang="ar-IQ" sz="2000" dirty="0"/>
          </a:p>
        </p:txBody>
      </p:sp>
    </p:spTree>
    <p:extLst>
      <p:ext uri="{BB962C8B-B14F-4D97-AF65-F5344CB8AC3E}">
        <p14:creationId xmlns:p14="http://schemas.microsoft.com/office/powerpoint/2010/main" val="2477268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30557-D9C2-46FE-9A6A-216413896F7A}"/>
              </a:ext>
            </a:extLst>
          </p:cNvPr>
          <p:cNvSpPr txBox="1"/>
          <p:nvPr/>
        </p:nvSpPr>
        <p:spPr>
          <a:xfrm>
            <a:off x="205154" y="1166842"/>
            <a:ext cx="6667500" cy="4524315"/>
          </a:xfrm>
          <a:prstGeom prst="rect">
            <a:avLst/>
          </a:prstGeom>
          <a:noFill/>
          <a:ln w="38100">
            <a:solidFill>
              <a:srgbClr val="00B0F0"/>
            </a:solidFill>
          </a:ln>
        </p:spPr>
        <p:txBody>
          <a:bodyPr wrap="square" rtlCol="1">
            <a:spAutoFit/>
          </a:bodyPr>
          <a:lstStyle/>
          <a:p>
            <a:pPr marL="457200" indent="-457200" algn="just">
              <a:buFont typeface="Courier New" panose="02070309020205020404" pitchFamily="49" charset="0"/>
              <a:buChar char="o"/>
            </a:pPr>
            <a:r>
              <a:rPr lang="en-US" sz="2400" dirty="0"/>
              <a:t>Calculate the required amount of sodium benzoate, if you know 0.1% w/v is required to achieve preservation.</a:t>
            </a:r>
          </a:p>
          <a:p>
            <a:pPr marL="457200" indent="-457200" algn="just">
              <a:buFont typeface="Courier New" panose="02070309020205020404" pitchFamily="49" charset="0"/>
              <a:buChar char="o"/>
            </a:pPr>
            <a:r>
              <a:rPr lang="en-US" sz="2400" dirty="0"/>
              <a:t>State the function of each ingredient in the table.</a:t>
            </a:r>
          </a:p>
          <a:p>
            <a:pPr marL="457200" indent="-457200" algn="just">
              <a:buFont typeface="Courier New" panose="02070309020205020404" pitchFamily="49" charset="0"/>
              <a:buChar char="o"/>
            </a:pPr>
            <a:r>
              <a:rPr lang="en-US" sz="2400" dirty="0"/>
              <a:t>What do you predict pH of the formula, why?</a:t>
            </a:r>
          </a:p>
          <a:p>
            <a:pPr marL="457200" indent="-457200" algn="just">
              <a:buFont typeface="Courier New" panose="02070309020205020404" pitchFamily="49" charset="0"/>
              <a:buChar char="o"/>
            </a:pPr>
            <a:r>
              <a:rPr lang="en-US" sz="2400" dirty="0"/>
              <a:t>Predict the color of the formula.</a:t>
            </a:r>
          </a:p>
          <a:p>
            <a:pPr marL="457200" indent="-457200" algn="just">
              <a:buFont typeface="Courier New" panose="02070309020205020404" pitchFamily="49" charset="0"/>
              <a:buChar char="o"/>
            </a:pPr>
            <a:r>
              <a:rPr lang="en-US" sz="2400" dirty="0"/>
              <a:t>What is the meaning of NF, US, and BP?</a:t>
            </a:r>
          </a:p>
          <a:p>
            <a:pPr marL="457200" indent="-457200" algn="just">
              <a:buFont typeface="Courier New" panose="02070309020205020404" pitchFamily="49" charset="0"/>
              <a:buChar char="o"/>
            </a:pPr>
            <a:r>
              <a:rPr lang="en-US" sz="2400" dirty="0"/>
              <a:t>If the patient is diabetic, re-write the formula accordingly without the weight of ingredient.</a:t>
            </a:r>
            <a:endParaRPr lang="ar-IQ" sz="2400" dirty="0"/>
          </a:p>
        </p:txBody>
      </p:sp>
      <p:sp>
        <p:nvSpPr>
          <p:cNvPr id="3" name="TextBox 2">
            <a:extLst>
              <a:ext uri="{FF2B5EF4-FFF2-40B4-BE49-F238E27FC236}">
                <a16:creationId xmlns:a16="http://schemas.microsoft.com/office/drawing/2014/main" id="{E76843D6-193B-4065-93F6-E8C4E90EB510}"/>
              </a:ext>
            </a:extLst>
          </p:cNvPr>
          <p:cNvSpPr txBox="1"/>
          <p:nvPr/>
        </p:nvSpPr>
        <p:spPr>
          <a:xfrm>
            <a:off x="571500" y="76200"/>
            <a:ext cx="11049000" cy="646331"/>
          </a:xfrm>
          <a:prstGeom prst="rect">
            <a:avLst/>
          </a:prstGeom>
          <a:noFill/>
        </p:spPr>
        <p:txBody>
          <a:bodyPr wrap="square" rtlCol="1">
            <a:spAutoFit/>
          </a:bodyPr>
          <a:lstStyle/>
          <a:p>
            <a:pPr algn="ctr"/>
            <a:r>
              <a:rPr lang="en-US" sz="3600" b="1" dirty="0">
                <a:solidFill>
                  <a:srgbClr val="FF0000"/>
                </a:solidFill>
              </a:rPr>
              <a:t>Home work</a:t>
            </a:r>
            <a:endParaRPr lang="ar-IQ" sz="3600" b="1" dirty="0">
              <a:solidFill>
                <a:srgbClr val="FF0000"/>
              </a:solidFill>
            </a:endParaRPr>
          </a:p>
        </p:txBody>
      </p:sp>
      <p:graphicFrame>
        <p:nvGraphicFramePr>
          <p:cNvPr id="4" name="Table 4">
            <a:extLst>
              <a:ext uri="{FF2B5EF4-FFF2-40B4-BE49-F238E27FC236}">
                <a16:creationId xmlns:a16="http://schemas.microsoft.com/office/drawing/2014/main" id="{48DC5C38-E4AF-4638-9DEC-04DC889E59A7}"/>
              </a:ext>
            </a:extLst>
          </p:cNvPr>
          <p:cNvGraphicFramePr>
            <a:graphicFrameLocks noGrp="1"/>
          </p:cNvGraphicFramePr>
          <p:nvPr>
            <p:extLst>
              <p:ext uri="{D42A27DB-BD31-4B8C-83A1-F6EECF244321}">
                <p14:modId xmlns:p14="http://schemas.microsoft.com/office/powerpoint/2010/main" val="3508095324"/>
              </p:ext>
            </p:extLst>
          </p:nvPr>
        </p:nvGraphicFramePr>
        <p:xfrm>
          <a:off x="7010400" y="1645919"/>
          <a:ext cx="4732606" cy="3870960"/>
        </p:xfrm>
        <a:graphic>
          <a:graphicData uri="http://schemas.openxmlformats.org/drawingml/2006/table">
            <a:tbl>
              <a:tblPr firstRow="1" bandRow="1">
                <a:tableStyleId>{5C22544A-7EE6-4342-B048-85BDC9FD1C3A}</a:tableStyleId>
              </a:tblPr>
              <a:tblGrid>
                <a:gridCol w="2677005">
                  <a:extLst>
                    <a:ext uri="{9D8B030D-6E8A-4147-A177-3AD203B41FA5}">
                      <a16:colId xmlns:a16="http://schemas.microsoft.com/office/drawing/2014/main" val="4040082449"/>
                    </a:ext>
                  </a:extLst>
                </a:gridCol>
                <a:gridCol w="2055601">
                  <a:extLst>
                    <a:ext uri="{9D8B030D-6E8A-4147-A177-3AD203B41FA5}">
                      <a16:colId xmlns:a16="http://schemas.microsoft.com/office/drawing/2014/main" val="1971126983"/>
                    </a:ext>
                  </a:extLst>
                </a:gridCol>
              </a:tblGrid>
              <a:tr h="370840">
                <a:tc>
                  <a:txBody>
                    <a:bodyPr/>
                    <a:lstStyle/>
                    <a:p>
                      <a:pPr rtl="1"/>
                      <a:r>
                        <a:rPr lang="en-US" sz="2000" dirty="0"/>
                        <a:t>Rx </a:t>
                      </a:r>
                      <a:endParaRPr lang="ar-IQ" sz="2000" dirty="0"/>
                    </a:p>
                  </a:txBody>
                  <a:tcPr/>
                </a:tc>
                <a:tc>
                  <a:txBody>
                    <a:bodyPr/>
                    <a:lstStyle/>
                    <a:p>
                      <a:pPr rtl="1"/>
                      <a:r>
                        <a:rPr lang="en-US" sz="2000" dirty="0"/>
                        <a:t>Amount</a:t>
                      </a:r>
                      <a:endParaRPr lang="ar-IQ" sz="2000" dirty="0"/>
                    </a:p>
                  </a:txBody>
                  <a:tcPr/>
                </a:tc>
                <a:extLst>
                  <a:ext uri="{0D108BD9-81ED-4DB2-BD59-A6C34878D82A}">
                    <a16:rowId xmlns:a16="http://schemas.microsoft.com/office/drawing/2014/main" val="3845394348"/>
                  </a:ext>
                </a:extLst>
              </a:tr>
              <a:tr h="370840">
                <a:tc>
                  <a:txBody>
                    <a:bodyPr/>
                    <a:lstStyle/>
                    <a:p>
                      <a:pPr rtl="1"/>
                      <a:r>
                        <a:rPr lang="en-US" sz="2000" dirty="0"/>
                        <a:t>Drug</a:t>
                      </a:r>
                      <a:endParaRPr lang="ar-IQ" sz="2000" dirty="0"/>
                    </a:p>
                  </a:txBody>
                  <a:tcPr/>
                </a:tc>
                <a:tc>
                  <a:txBody>
                    <a:bodyPr/>
                    <a:lstStyle/>
                    <a:p>
                      <a:pPr rtl="1"/>
                      <a:r>
                        <a:rPr lang="en-US" sz="2000" dirty="0"/>
                        <a:t>24ml volume occupied</a:t>
                      </a:r>
                      <a:endParaRPr lang="ar-IQ" sz="2000" dirty="0"/>
                    </a:p>
                  </a:txBody>
                  <a:tcPr/>
                </a:tc>
                <a:extLst>
                  <a:ext uri="{0D108BD9-81ED-4DB2-BD59-A6C34878D82A}">
                    <a16:rowId xmlns:a16="http://schemas.microsoft.com/office/drawing/2014/main" val="1677568233"/>
                  </a:ext>
                </a:extLst>
              </a:tr>
              <a:tr h="370840">
                <a:tc>
                  <a:txBody>
                    <a:bodyPr/>
                    <a:lstStyle/>
                    <a:p>
                      <a:pPr rtl="1"/>
                      <a:r>
                        <a:rPr lang="en-US" sz="2000" dirty="0"/>
                        <a:t>Sod benzoate</a:t>
                      </a:r>
                      <a:endParaRPr lang="ar-IQ" sz="2000" dirty="0"/>
                    </a:p>
                  </a:txBody>
                  <a:tcPr/>
                </a:tc>
                <a:tc>
                  <a:txBody>
                    <a:bodyPr/>
                    <a:lstStyle/>
                    <a:p>
                      <a:pPr rtl="1"/>
                      <a:r>
                        <a:rPr lang="en-US" sz="2000" dirty="0" err="1"/>
                        <a:t>q.s</a:t>
                      </a:r>
                      <a:r>
                        <a:rPr lang="en-US" sz="2000" dirty="0"/>
                        <a:t>.</a:t>
                      </a:r>
                      <a:endParaRPr lang="ar-IQ" sz="2000" dirty="0"/>
                    </a:p>
                  </a:txBody>
                  <a:tcPr/>
                </a:tc>
                <a:extLst>
                  <a:ext uri="{0D108BD9-81ED-4DB2-BD59-A6C34878D82A}">
                    <a16:rowId xmlns:a16="http://schemas.microsoft.com/office/drawing/2014/main" val="990086657"/>
                  </a:ext>
                </a:extLst>
              </a:tr>
              <a:tr h="370840">
                <a:tc>
                  <a:txBody>
                    <a:bodyPr/>
                    <a:lstStyle/>
                    <a:p>
                      <a:pPr rtl="1"/>
                      <a:r>
                        <a:rPr lang="en-US" sz="2000" dirty="0"/>
                        <a:t>Glycerin</a:t>
                      </a:r>
                      <a:endParaRPr lang="ar-IQ" sz="2000" dirty="0"/>
                    </a:p>
                  </a:txBody>
                  <a:tcPr/>
                </a:tc>
                <a:tc>
                  <a:txBody>
                    <a:bodyPr/>
                    <a:lstStyle/>
                    <a:p>
                      <a:pPr rtl="1"/>
                      <a:r>
                        <a:rPr lang="en-US" sz="2000" dirty="0"/>
                        <a:t>150ml</a:t>
                      </a:r>
                      <a:endParaRPr lang="ar-IQ" sz="2000" dirty="0"/>
                    </a:p>
                  </a:txBody>
                  <a:tcPr/>
                </a:tc>
                <a:extLst>
                  <a:ext uri="{0D108BD9-81ED-4DB2-BD59-A6C34878D82A}">
                    <a16:rowId xmlns:a16="http://schemas.microsoft.com/office/drawing/2014/main" val="3817143830"/>
                  </a:ext>
                </a:extLst>
              </a:tr>
              <a:tr h="370840">
                <a:tc>
                  <a:txBody>
                    <a:bodyPr/>
                    <a:lstStyle/>
                    <a:p>
                      <a:pPr rtl="1"/>
                      <a:r>
                        <a:rPr lang="en-US" sz="2000" dirty="0"/>
                        <a:t>Alcohol</a:t>
                      </a:r>
                      <a:endParaRPr lang="ar-IQ" sz="2000" dirty="0"/>
                    </a:p>
                  </a:txBody>
                  <a:tcPr/>
                </a:tc>
                <a:tc>
                  <a:txBody>
                    <a:bodyPr/>
                    <a:lstStyle/>
                    <a:p>
                      <a:pPr rtl="1"/>
                      <a:r>
                        <a:rPr lang="en-US" sz="2000" dirty="0"/>
                        <a:t>15ml</a:t>
                      </a:r>
                      <a:endParaRPr lang="ar-IQ" sz="2000" dirty="0"/>
                    </a:p>
                  </a:txBody>
                  <a:tcPr/>
                </a:tc>
                <a:extLst>
                  <a:ext uri="{0D108BD9-81ED-4DB2-BD59-A6C34878D82A}">
                    <a16:rowId xmlns:a16="http://schemas.microsoft.com/office/drawing/2014/main" val="1374838517"/>
                  </a:ext>
                </a:extLst>
              </a:tr>
              <a:tr h="370840">
                <a:tc>
                  <a:txBody>
                    <a:bodyPr/>
                    <a:lstStyle/>
                    <a:p>
                      <a:pPr rtl="1"/>
                      <a:r>
                        <a:rPr lang="en-US" sz="2000" dirty="0"/>
                        <a:t>Sucrose</a:t>
                      </a:r>
                      <a:endParaRPr lang="ar-IQ" sz="2000" dirty="0"/>
                    </a:p>
                  </a:txBody>
                  <a:tcPr/>
                </a:tc>
                <a:tc>
                  <a:txBody>
                    <a:bodyPr/>
                    <a:lstStyle/>
                    <a:p>
                      <a:pPr rtl="1"/>
                      <a:r>
                        <a:rPr lang="en-US" sz="2000" dirty="0"/>
                        <a:t>200g</a:t>
                      </a:r>
                      <a:endParaRPr lang="ar-IQ" sz="2000" dirty="0"/>
                    </a:p>
                  </a:txBody>
                  <a:tcPr/>
                </a:tc>
                <a:extLst>
                  <a:ext uri="{0D108BD9-81ED-4DB2-BD59-A6C34878D82A}">
                    <a16:rowId xmlns:a16="http://schemas.microsoft.com/office/drawing/2014/main" val="717308947"/>
                  </a:ext>
                </a:extLst>
              </a:tr>
              <a:tr h="370840">
                <a:tc>
                  <a:txBody>
                    <a:bodyPr/>
                    <a:lstStyle/>
                    <a:p>
                      <a:pPr rtl="1"/>
                      <a:r>
                        <a:rPr lang="en-US" sz="2000" dirty="0"/>
                        <a:t>Orange oil</a:t>
                      </a:r>
                      <a:endParaRPr lang="ar-IQ" sz="2000" dirty="0"/>
                    </a:p>
                  </a:txBody>
                  <a:tcPr/>
                </a:tc>
                <a:tc>
                  <a:txBody>
                    <a:bodyPr/>
                    <a:lstStyle/>
                    <a:p>
                      <a:pPr rtl="1"/>
                      <a:r>
                        <a:rPr lang="en-US" sz="2000" dirty="0"/>
                        <a:t>2ml</a:t>
                      </a:r>
                      <a:endParaRPr lang="ar-IQ" sz="2000" dirty="0"/>
                    </a:p>
                  </a:txBody>
                  <a:tcPr/>
                </a:tc>
                <a:extLst>
                  <a:ext uri="{0D108BD9-81ED-4DB2-BD59-A6C34878D82A}">
                    <a16:rowId xmlns:a16="http://schemas.microsoft.com/office/drawing/2014/main" val="4017431344"/>
                  </a:ext>
                </a:extLst>
              </a:tr>
              <a:tr h="370840">
                <a:tc>
                  <a:txBody>
                    <a:bodyPr/>
                    <a:lstStyle/>
                    <a:p>
                      <a:pPr rtl="1"/>
                      <a:r>
                        <a:rPr lang="en-US" sz="2000" dirty="0"/>
                        <a:t>Color</a:t>
                      </a:r>
                      <a:endParaRPr lang="ar-IQ" sz="2000" dirty="0"/>
                    </a:p>
                  </a:txBody>
                  <a:tcPr/>
                </a:tc>
                <a:tc>
                  <a:txBody>
                    <a:bodyPr/>
                    <a:lstStyle/>
                    <a:p>
                      <a:pPr rtl="1"/>
                      <a:r>
                        <a:rPr lang="en-US" sz="2000" dirty="0"/>
                        <a:t>2ml</a:t>
                      </a:r>
                      <a:endParaRPr lang="ar-IQ" sz="2000" dirty="0"/>
                    </a:p>
                  </a:txBody>
                  <a:tcPr/>
                </a:tc>
                <a:extLst>
                  <a:ext uri="{0D108BD9-81ED-4DB2-BD59-A6C34878D82A}">
                    <a16:rowId xmlns:a16="http://schemas.microsoft.com/office/drawing/2014/main" val="3653610684"/>
                  </a:ext>
                </a:extLst>
              </a:tr>
              <a:tr h="370840">
                <a:tc>
                  <a:txBody>
                    <a:bodyPr/>
                    <a:lstStyle/>
                    <a:p>
                      <a:pPr rtl="1"/>
                      <a:r>
                        <a:rPr lang="en-US" sz="2000" dirty="0"/>
                        <a:t>Purified water </a:t>
                      </a:r>
                      <a:r>
                        <a:rPr lang="en-US" sz="2000" dirty="0" err="1"/>
                        <a:t>qs</a:t>
                      </a:r>
                      <a:r>
                        <a:rPr lang="en-US" sz="2000" dirty="0"/>
                        <a:t> </a:t>
                      </a:r>
                      <a:endParaRPr lang="ar-IQ" sz="2000" dirty="0"/>
                    </a:p>
                  </a:txBody>
                  <a:tcPr/>
                </a:tc>
                <a:tc>
                  <a:txBody>
                    <a:bodyPr/>
                    <a:lstStyle/>
                    <a:p>
                      <a:pPr rtl="1"/>
                      <a:r>
                        <a:rPr lang="en-US" sz="2000" dirty="0"/>
                        <a:t>1000ml</a:t>
                      </a:r>
                      <a:endParaRPr lang="ar-IQ" sz="2000" dirty="0"/>
                    </a:p>
                  </a:txBody>
                  <a:tcPr/>
                </a:tc>
                <a:extLst>
                  <a:ext uri="{0D108BD9-81ED-4DB2-BD59-A6C34878D82A}">
                    <a16:rowId xmlns:a16="http://schemas.microsoft.com/office/drawing/2014/main" val="1254258583"/>
                  </a:ext>
                </a:extLst>
              </a:tr>
            </a:tbl>
          </a:graphicData>
        </a:graphic>
      </p:graphicFrame>
    </p:spTree>
    <p:extLst>
      <p:ext uri="{BB962C8B-B14F-4D97-AF65-F5344CB8AC3E}">
        <p14:creationId xmlns:p14="http://schemas.microsoft.com/office/powerpoint/2010/main" val="93701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C69A6-D615-475B-AC67-CBE8514391D4}"/>
              </a:ext>
            </a:extLst>
          </p:cNvPr>
          <p:cNvPicPr>
            <a:picLocks noChangeAspect="1"/>
          </p:cNvPicPr>
          <p:nvPr/>
        </p:nvPicPr>
        <p:blipFill>
          <a:blip r:embed="rId2"/>
          <a:stretch>
            <a:fillRect/>
          </a:stretch>
        </p:blipFill>
        <p:spPr>
          <a:xfrm>
            <a:off x="838200" y="2590800"/>
            <a:ext cx="9981027" cy="3352800"/>
          </a:xfrm>
          <a:prstGeom prst="rect">
            <a:avLst/>
          </a:prstGeom>
        </p:spPr>
      </p:pic>
      <p:sp>
        <p:nvSpPr>
          <p:cNvPr id="3" name="TextBox 2">
            <a:extLst>
              <a:ext uri="{FF2B5EF4-FFF2-40B4-BE49-F238E27FC236}">
                <a16:creationId xmlns:a16="http://schemas.microsoft.com/office/drawing/2014/main" id="{3DB301F3-4EF7-477D-83E8-93A2F0AD88C4}"/>
              </a:ext>
            </a:extLst>
          </p:cNvPr>
          <p:cNvSpPr txBox="1"/>
          <p:nvPr/>
        </p:nvSpPr>
        <p:spPr>
          <a:xfrm>
            <a:off x="1180513" y="685800"/>
            <a:ext cx="9296400" cy="1384995"/>
          </a:xfrm>
          <a:prstGeom prst="rect">
            <a:avLst/>
          </a:prstGeom>
          <a:noFill/>
        </p:spPr>
        <p:txBody>
          <a:bodyPr wrap="square" rtlCol="1">
            <a:spAutoFit/>
          </a:bodyPr>
          <a:lstStyle/>
          <a:p>
            <a:r>
              <a:rPr lang="en-US" sz="2800" b="0" i="0" u="none" strike="noStrike" baseline="0" dirty="0">
                <a:latin typeface="Constantia" panose="02030602050306030303" pitchFamily="18" charset="0"/>
              </a:rPr>
              <a:t>Perhaps the most frequently found types of medications administered as medicated syrups are antitussive agent, antipyretics, analgesics, antihistamines, and others. </a:t>
            </a:r>
          </a:p>
        </p:txBody>
      </p:sp>
    </p:spTree>
    <p:extLst>
      <p:ext uri="{BB962C8B-B14F-4D97-AF65-F5344CB8AC3E}">
        <p14:creationId xmlns:p14="http://schemas.microsoft.com/office/powerpoint/2010/main" val="193720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563562"/>
          </a:xfrm>
        </p:spPr>
        <p:txBody>
          <a:bodyPr/>
          <a:lstStyle/>
          <a:p>
            <a:pPr algn="ctr"/>
            <a:r>
              <a:rPr lang="en-US" u="sng" dirty="0">
                <a:solidFill>
                  <a:srgbClr val="FF0000"/>
                </a:solidFill>
              </a:rPr>
              <a:t>Preparation of syrups </a:t>
            </a:r>
            <a:endParaRPr lang="en-GB" u="sng" dirty="0">
              <a:solidFill>
                <a:srgbClr val="FF0000"/>
              </a:solidFill>
            </a:endParaRPr>
          </a:p>
        </p:txBody>
      </p:sp>
      <p:sp>
        <p:nvSpPr>
          <p:cNvPr id="3" name="Content Placeholder 2"/>
          <p:cNvSpPr>
            <a:spLocks noGrp="1"/>
          </p:cNvSpPr>
          <p:nvPr>
            <p:ph sz="quarter" idx="1"/>
          </p:nvPr>
        </p:nvSpPr>
        <p:spPr>
          <a:xfrm>
            <a:off x="533400" y="990600"/>
            <a:ext cx="10820400" cy="5638800"/>
          </a:xfrm>
        </p:spPr>
        <p:txBody>
          <a:bodyPr>
            <a:normAutofit/>
          </a:bodyPr>
          <a:lstStyle/>
          <a:p>
            <a:pPr marL="514350" indent="-514350">
              <a:buNone/>
            </a:pPr>
            <a:r>
              <a:rPr lang="en-US" sz="2800" dirty="0"/>
              <a:t>Syrups are prepared by 4 different methods depending on the physical and chemical characteristics of the ingredients  </a:t>
            </a:r>
          </a:p>
          <a:p>
            <a:pPr marL="514350" indent="-514350">
              <a:buFont typeface="+mj-lt"/>
              <a:buAutoNum type="arabicPeriod"/>
            </a:pPr>
            <a:r>
              <a:rPr lang="en-US" sz="2800" dirty="0"/>
              <a:t>Solution of ingredients with the </a:t>
            </a:r>
            <a:r>
              <a:rPr lang="en-US" sz="2800" b="1" i="1" dirty="0">
                <a:solidFill>
                  <a:srgbClr val="FF0000"/>
                </a:solidFill>
              </a:rPr>
              <a:t>aid of heat</a:t>
            </a:r>
            <a:r>
              <a:rPr lang="en-US" sz="2800" dirty="0"/>
              <a:t>, or called the hot process</a:t>
            </a:r>
            <a:r>
              <a:rPr lang="en-US" sz="2800" b="1" i="1" dirty="0">
                <a:solidFill>
                  <a:srgbClr val="FF0000"/>
                </a:solidFill>
              </a:rPr>
              <a:t> </a:t>
            </a:r>
            <a:r>
              <a:rPr lang="en-US" sz="2800" dirty="0"/>
              <a:t>(Simple  Syrup USP).</a:t>
            </a:r>
          </a:p>
          <a:p>
            <a:pPr marL="514350" indent="-514350">
              <a:buFont typeface="+mj-lt"/>
              <a:buAutoNum type="arabicPeriod"/>
            </a:pPr>
            <a:r>
              <a:rPr lang="en-US" sz="2800" dirty="0"/>
              <a:t>Solution of ingredients </a:t>
            </a:r>
            <a:r>
              <a:rPr lang="en-US" sz="2800" b="1" i="1" dirty="0">
                <a:solidFill>
                  <a:srgbClr val="FF0000"/>
                </a:solidFill>
              </a:rPr>
              <a:t>by agitation without heat</a:t>
            </a:r>
            <a:r>
              <a:rPr lang="en-US" sz="2800" i="1" dirty="0"/>
              <a:t>, or called </a:t>
            </a:r>
            <a:r>
              <a:rPr lang="en-US" sz="2800" dirty="0"/>
              <a:t>(simple admixture of liquid component), e.g. Ephedrine Sulphate Syrup USP. </a:t>
            </a:r>
          </a:p>
          <a:p>
            <a:pPr marL="514350" indent="-514350">
              <a:buFont typeface="+mj-lt"/>
              <a:buAutoNum type="arabicPeriod"/>
            </a:pPr>
            <a:r>
              <a:rPr lang="en-US" sz="2800" b="1" i="1" dirty="0">
                <a:solidFill>
                  <a:srgbClr val="FF0000"/>
                </a:solidFill>
              </a:rPr>
              <a:t>Addition of sucrose </a:t>
            </a:r>
            <a:r>
              <a:rPr lang="en-US" sz="2800" dirty="0"/>
              <a:t>to a prepared medicated liquid or to a flavored liquid   (Orange Syrup USP). </a:t>
            </a:r>
          </a:p>
          <a:p>
            <a:pPr marL="514350" indent="-514350">
              <a:buFont typeface="+mj-lt"/>
              <a:buAutoNum type="arabicPeriod"/>
            </a:pPr>
            <a:r>
              <a:rPr lang="en-US" sz="2800" b="1" i="1" dirty="0">
                <a:solidFill>
                  <a:srgbClr val="FF0000"/>
                </a:solidFill>
              </a:rPr>
              <a:t>Percolation</a:t>
            </a:r>
            <a:r>
              <a:rPr lang="en-US" sz="2800" dirty="0"/>
              <a:t> of either the source of the medicating substance or of the sucrose.  Wild Cherry Syrup USP, Licorice syrup USP, Ipecac Syrup USP          </a:t>
            </a:r>
            <a:endParaRPr lang="en-GB"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39762"/>
          </a:xfrm>
        </p:spPr>
        <p:txBody>
          <a:bodyPr/>
          <a:lstStyle/>
          <a:p>
            <a:pPr marL="742950" indent="-742950">
              <a:buFont typeface="+mj-lt"/>
              <a:buAutoNum type="arabicPeriod"/>
            </a:pPr>
            <a:r>
              <a:rPr lang="en-US" b="1" u="sng" dirty="0">
                <a:solidFill>
                  <a:srgbClr val="FF0000"/>
                </a:solidFill>
              </a:rPr>
              <a:t>Solution with the aid of heat</a:t>
            </a:r>
            <a:endParaRPr lang="en-GB" b="1" u="sng" dirty="0">
              <a:solidFill>
                <a:srgbClr val="FF0000"/>
              </a:solidFill>
            </a:endParaRPr>
          </a:p>
        </p:txBody>
      </p:sp>
      <p:sp>
        <p:nvSpPr>
          <p:cNvPr id="3" name="Content Placeholder 2"/>
          <p:cNvSpPr>
            <a:spLocks noGrp="1"/>
          </p:cNvSpPr>
          <p:nvPr>
            <p:ph sz="quarter" idx="1"/>
          </p:nvPr>
        </p:nvSpPr>
        <p:spPr>
          <a:xfrm>
            <a:off x="609600" y="1066800"/>
            <a:ext cx="10515600" cy="5407152"/>
          </a:xfrm>
        </p:spPr>
        <p:txBody>
          <a:bodyPr>
            <a:normAutofit lnSpcReduction="10000"/>
          </a:bodyPr>
          <a:lstStyle/>
          <a:p>
            <a:pPr marL="514350" indent="-514350">
              <a:buNone/>
            </a:pPr>
            <a:r>
              <a:rPr lang="en-US" dirty="0"/>
              <a:t> Syrups are prepared by this method </a:t>
            </a:r>
            <a:r>
              <a:rPr lang="en-US" b="1" dirty="0">
                <a:solidFill>
                  <a:srgbClr val="FF0000"/>
                </a:solidFill>
              </a:rPr>
              <a:t>for the following </a:t>
            </a:r>
            <a:r>
              <a:rPr lang="en-US" dirty="0"/>
              <a:t>reasons:</a:t>
            </a:r>
          </a:p>
          <a:p>
            <a:pPr marL="514350" indent="-514350">
              <a:buNone/>
            </a:pPr>
            <a:r>
              <a:rPr lang="en-US" dirty="0"/>
              <a:t>A. When desired to prepare the syrup as </a:t>
            </a:r>
            <a:r>
              <a:rPr lang="en-US" dirty="0">
                <a:solidFill>
                  <a:srgbClr val="FF0000"/>
                </a:solidFill>
              </a:rPr>
              <a:t>quickly</a:t>
            </a:r>
            <a:r>
              <a:rPr lang="en-US" dirty="0"/>
              <a:t> as possible, and</a:t>
            </a:r>
          </a:p>
          <a:p>
            <a:pPr marL="514350" indent="-514350">
              <a:buNone/>
            </a:pPr>
            <a:r>
              <a:rPr lang="en-US" dirty="0"/>
              <a:t>B. When the syrups components are </a:t>
            </a:r>
            <a:r>
              <a:rPr lang="en-US" dirty="0">
                <a:solidFill>
                  <a:srgbClr val="FF0000"/>
                </a:solidFill>
              </a:rPr>
              <a:t>not damaged or volatilized by heat </a:t>
            </a:r>
          </a:p>
          <a:p>
            <a:pPr marL="514350" indent="-514350">
              <a:buNone/>
            </a:pPr>
            <a:r>
              <a:rPr lang="en-US" b="1" dirty="0">
                <a:solidFill>
                  <a:srgbClr val="FF0000"/>
                </a:solidFill>
              </a:rPr>
              <a:t>Procedure:</a:t>
            </a:r>
          </a:p>
          <a:p>
            <a:pPr marL="514350" indent="-514350">
              <a:buNone/>
            </a:pPr>
            <a:r>
              <a:rPr lang="en-US" dirty="0"/>
              <a:t>1. Add the sugar to the purified water and heat until solution is affected.</a:t>
            </a:r>
          </a:p>
          <a:p>
            <a:pPr marL="514350" indent="-514350">
              <a:buNone/>
            </a:pPr>
            <a:r>
              <a:rPr lang="en-US" dirty="0"/>
              <a:t>2. Heat stable components are added to the hot syrup</a:t>
            </a:r>
          </a:p>
          <a:p>
            <a:pPr marL="514350" indent="-514350">
              <a:buNone/>
            </a:pPr>
            <a:r>
              <a:rPr lang="en-US" dirty="0"/>
              <a:t>3. Cool and made up to volume.</a:t>
            </a:r>
          </a:p>
          <a:p>
            <a:pPr marL="514350" indent="-514350">
              <a:buNone/>
            </a:pPr>
            <a:r>
              <a:rPr lang="en-US" dirty="0"/>
              <a:t>4. If other components are heat labile, they are added after cooling, like alcohol and oil.</a:t>
            </a:r>
          </a:p>
          <a:p>
            <a:pPr marL="514350" indent="-514350">
              <a:buNone/>
            </a:pPr>
            <a:r>
              <a:rPr lang="en-US" b="1" dirty="0">
                <a:solidFill>
                  <a:srgbClr val="FF0000"/>
                </a:solidFill>
              </a:rPr>
              <a:t>Caution: </a:t>
            </a:r>
            <a:r>
              <a:rPr lang="en-US" dirty="0"/>
              <a:t>Do not apply excessive heat -inversion of sucrose causing discoloration due to caramelization (what is the cause of caramelization?). </a:t>
            </a:r>
          </a:p>
          <a:p>
            <a:pPr marL="514350" indent="-514350">
              <a:buNone/>
            </a:pPr>
            <a:r>
              <a:rPr lang="en-US" b="1" dirty="0">
                <a:solidFill>
                  <a:srgbClr val="FF0000"/>
                </a:solidFill>
              </a:rPr>
              <a:t>Examples : </a:t>
            </a:r>
            <a:r>
              <a:rPr lang="en-US" dirty="0"/>
              <a:t>Acacia syrup, NF; Cocoa Syrup, NF; Syrup USP (85% sugar, made by cold and hot process, percolation).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39762"/>
          </a:xfrm>
        </p:spPr>
        <p:txBody>
          <a:bodyPr/>
          <a:lstStyle/>
          <a:p>
            <a:r>
              <a:rPr lang="en-US" dirty="0">
                <a:solidFill>
                  <a:srgbClr val="FF0000"/>
                </a:solidFill>
              </a:rPr>
              <a:t>Precautions </a:t>
            </a:r>
            <a:endParaRPr lang="en-GB" dirty="0">
              <a:solidFill>
                <a:srgbClr val="FF0000"/>
              </a:solidFill>
            </a:endParaRPr>
          </a:p>
        </p:txBody>
      </p:sp>
      <p:sp>
        <p:nvSpPr>
          <p:cNvPr id="3" name="Content Placeholder 2"/>
          <p:cNvSpPr>
            <a:spLocks noGrp="1"/>
          </p:cNvSpPr>
          <p:nvPr>
            <p:ph sz="quarter" idx="1"/>
          </p:nvPr>
        </p:nvSpPr>
        <p:spPr>
          <a:xfrm>
            <a:off x="1143000" y="1358774"/>
            <a:ext cx="9448800" cy="4873752"/>
          </a:xfrm>
        </p:spPr>
        <p:txBody>
          <a:bodyPr/>
          <a:lstStyle/>
          <a:p>
            <a:r>
              <a:rPr lang="en-US" altLang="zh-CN" dirty="0"/>
              <a:t>Because of the prospect of decomposition by heat, syrups cannot be sterilized by </a:t>
            </a:r>
            <a:r>
              <a:rPr lang="en-US" altLang="zh-CN" dirty="0">
                <a:solidFill>
                  <a:srgbClr val="FF0000"/>
                </a:solidFill>
              </a:rPr>
              <a:t>autoclaving</a:t>
            </a:r>
            <a:endParaRPr lang="en-US" dirty="0">
              <a:solidFill>
                <a:srgbClr val="FF0000"/>
              </a:solidFill>
            </a:endParaRPr>
          </a:p>
          <a:p>
            <a:r>
              <a:rPr lang="en-US" dirty="0"/>
              <a:t>The use of excessive heat cause hydrolytic decomposition of  sucrose to </a:t>
            </a:r>
            <a:r>
              <a:rPr lang="en-US" dirty="0">
                <a:solidFill>
                  <a:srgbClr val="FF0000"/>
                </a:solidFill>
              </a:rPr>
              <a:t>glucose</a:t>
            </a:r>
            <a:r>
              <a:rPr lang="en-US" dirty="0"/>
              <a:t> and </a:t>
            </a:r>
            <a:r>
              <a:rPr lang="en-US" dirty="0">
                <a:solidFill>
                  <a:srgbClr val="FF0000"/>
                </a:solidFill>
              </a:rPr>
              <a:t>fructose</a:t>
            </a:r>
            <a:r>
              <a:rPr lang="en-US" dirty="0"/>
              <a:t> (invert sugar)</a:t>
            </a:r>
          </a:p>
          <a:p>
            <a:pPr algn="l"/>
            <a:r>
              <a:rPr lang="en-US" dirty="0"/>
              <a:t>Inversion is increased by the presence of </a:t>
            </a:r>
            <a:r>
              <a:rPr lang="en-US" dirty="0">
                <a:solidFill>
                  <a:srgbClr val="FF0000"/>
                </a:solidFill>
              </a:rPr>
              <a:t>acids, </a:t>
            </a:r>
            <a:r>
              <a:rPr lang="en-US" sz="2400" b="0" i="0" u="none" strike="noStrike" baseline="0" dirty="0">
                <a:latin typeface="Constantia" panose="02030602050306030303" pitchFamily="18" charset="0"/>
              </a:rPr>
              <a:t>the hydrogen ion acting as a catalyst to the reaction. </a:t>
            </a:r>
          </a:p>
          <a:p>
            <a:endParaRPr lang="en-US" dirty="0"/>
          </a:p>
          <a:p>
            <a:r>
              <a:rPr lang="en-US" dirty="0"/>
              <a:t>Invert sugar is sweeter darker in color (</a:t>
            </a:r>
            <a:r>
              <a:rPr lang="en-US" dirty="0">
                <a:solidFill>
                  <a:srgbClr val="FF0000"/>
                </a:solidFill>
              </a:rPr>
              <a:t>carmalization</a:t>
            </a:r>
            <a:r>
              <a:rPr lang="en-US" dirty="0"/>
              <a:t>) and more susceptible to fermentation  </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5014886"/>
            <a:ext cx="3505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hydrolysis of sucrose (specific acid catalyzed) called </a:t>
            </a:r>
            <a:r>
              <a:rPr lang="en-US" dirty="0">
                <a:solidFill>
                  <a:srgbClr val="FF0000"/>
                </a:solidFill>
                <a:highlight>
                  <a:srgbClr val="FFFF00"/>
                </a:highlight>
              </a:rPr>
              <a:t>inversion</a:t>
            </a:r>
            <a:r>
              <a:rPr lang="en-US" dirty="0">
                <a:solidFill>
                  <a:srgbClr val="FF0000"/>
                </a:solidFill>
              </a:rPr>
              <a: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84566659"/>
              </p:ext>
            </p:extLst>
          </p:nvPr>
        </p:nvGraphicFramePr>
        <p:xfrm>
          <a:off x="1371600" y="1600200"/>
          <a:ext cx="9194799" cy="4983162"/>
        </p:xfrm>
        <a:graphic>
          <a:graphicData uri="http://schemas.openxmlformats.org/drawingml/2006/table">
            <a:tbl>
              <a:tblPr firstRow="1" bandRow="1">
                <a:tableStyleId>{5C22544A-7EE6-4342-B048-85BDC9FD1C3A}</a:tableStyleId>
              </a:tblPr>
              <a:tblGrid>
                <a:gridCol w="3064933">
                  <a:extLst>
                    <a:ext uri="{9D8B030D-6E8A-4147-A177-3AD203B41FA5}">
                      <a16:colId xmlns:a16="http://schemas.microsoft.com/office/drawing/2014/main" val="20000"/>
                    </a:ext>
                  </a:extLst>
                </a:gridCol>
                <a:gridCol w="3590350">
                  <a:extLst>
                    <a:ext uri="{9D8B030D-6E8A-4147-A177-3AD203B41FA5}">
                      <a16:colId xmlns:a16="http://schemas.microsoft.com/office/drawing/2014/main" val="20001"/>
                    </a:ext>
                  </a:extLst>
                </a:gridCol>
                <a:gridCol w="2539516">
                  <a:extLst>
                    <a:ext uri="{9D8B030D-6E8A-4147-A177-3AD203B41FA5}">
                      <a16:colId xmlns:a16="http://schemas.microsoft.com/office/drawing/2014/main" val="20002"/>
                    </a:ext>
                  </a:extLst>
                </a:gridCol>
              </a:tblGrid>
              <a:tr h="1219655">
                <a:tc>
                  <a:txBody>
                    <a:bodyPr/>
                    <a:lstStyle/>
                    <a:p>
                      <a:r>
                        <a:rPr lang="en-US" sz="3200" dirty="0"/>
                        <a:t>Sucrose </a:t>
                      </a:r>
                    </a:p>
                  </a:txBody>
                  <a:tcPr/>
                </a:tc>
                <a:tc>
                  <a:txBody>
                    <a:bodyPr/>
                    <a:lstStyle/>
                    <a:p>
                      <a:r>
                        <a:rPr lang="en-US" sz="3200" dirty="0"/>
                        <a:t>Glucose</a:t>
                      </a:r>
                      <a:r>
                        <a:rPr lang="en-US" sz="3200" baseline="0" dirty="0"/>
                        <a:t> (dextrose)</a:t>
                      </a:r>
                      <a:endParaRPr lang="en-US" sz="3200" dirty="0"/>
                    </a:p>
                  </a:txBody>
                  <a:tcPr/>
                </a:tc>
                <a:tc>
                  <a:txBody>
                    <a:bodyPr/>
                    <a:lstStyle/>
                    <a:p>
                      <a:r>
                        <a:rPr lang="en-US" sz="3200" dirty="0"/>
                        <a:t>Fructose (laevulose)</a:t>
                      </a:r>
                    </a:p>
                  </a:txBody>
                  <a:tcPr/>
                </a:tc>
                <a:extLst>
                  <a:ext uri="{0D108BD9-81ED-4DB2-BD59-A6C34878D82A}">
                    <a16:rowId xmlns:a16="http://schemas.microsoft.com/office/drawing/2014/main" val="10000"/>
                  </a:ext>
                </a:extLst>
              </a:tr>
              <a:tr h="1359044">
                <a:tc>
                  <a:txBody>
                    <a:bodyPr/>
                    <a:lstStyle/>
                    <a:p>
                      <a:r>
                        <a:rPr lang="en-US" sz="2000" b="1" dirty="0" err="1"/>
                        <a:t>Dextro</a:t>
                      </a:r>
                      <a:r>
                        <a:rPr lang="en-US" sz="2000" b="1" baseline="0" dirty="0"/>
                        <a:t>  -</a:t>
                      </a:r>
                      <a:r>
                        <a:rPr lang="en-US" sz="2000" b="1" dirty="0"/>
                        <a:t>rotation</a:t>
                      </a:r>
                    </a:p>
                  </a:txBody>
                  <a:tcPr/>
                </a:tc>
                <a:tc>
                  <a:txBody>
                    <a:bodyPr/>
                    <a:lstStyle/>
                    <a:p>
                      <a:r>
                        <a:rPr lang="en-US" sz="2000" b="1" dirty="0" err="1"/>
                        <a:t>Dextro</a:t>
                      </a:r>
                      <a:r>
                        <a:rPr lang="en-US" sz="2000" b="1" dirty="0"/>
                        <a:t>-  rotation </a:t>
                      </a:r>
                    </a:p>
                  </a:txBody>
                  <a:tcPr/>
                </a:tc>
                <a:tc>
                  <a:txBody>
                    <a:bodyPr/>
                    <a:lstStyle/>
                    <a:p>
                      <a:r>
                        <a:rPr lang="en-US" sz="2000" b="1" dirty="0"/>
                        <a:t>Levo rotation of the light</a:t>
                      </a:r>
                      <a:r>
                        <a:rPr lang="en-US" sz="2000" b="1" baseline="0" dirty="0"/>
                        <a:t>  more pronounced than dextrose </a:t>
                      </a:r>
                      <a:endParaRPr lang="en-US" sz="2000" b="1" dirty="0"/>
                    </a:p>
                  </a:txBody>
                  <a:tcPr/>
                </a:tc>
                <a:extLst>
                  <a:ext uri="{0D108BD9-81ED-4DB2-BD59-A6C34878D82A}">
                    <a16:rowId xmlns:a16="http://schemas.microsoft.com/office/drawing/2014/main" val="10001"/>
                  </a:ext>
                </a:extLst>
              </a:tr>
              <a:tr h="731793">
                <a:tc>
                  <a:txBody>
                    <a:bodyPr/>
                    <a:lstStyle/>
                    <a:p>
                      <a:r>
                        <a:rPr lang="en-US" sz="2000" b="1" dirty="0"/>
                        <a:t>Degrees of sweetness </a:t>
                      </a:r>
                    </a:p>
                    <a:p>
                      <a:r>
                        <a:rPr lang="en-US" sz="2000" b="1" dirty="0"/>
                        <a:t>100      (1)</a:t>
                      </a:r>
                    </a:p>
                  </a:txBody>
                  <a:tcPr/>
                </a:tc>
                <a:tc>
                  <a:txBody>
                    <a:bodyPr/>
                    <a:lstStyle/>
                    <a:p>
                      <a:endParaRPr lang="en-US" sz="2000" b="1" dirty="0"/>
                    </a:p>
                    <a:p>
                      <a:r>
                        <a:rPr lang="en-US" sz="2000" b="1" dirty="0"/>
                        <a:t>74         (0.5-0.9)</a:t>
                      </a:r>
                    </a:p>
                  </a:txBody>
                  <a:tcPr/>
                </a:tc>
                <a:tc>
                  <a:txBody>
                    <a:bodyPr/>
                    <a:lstStyle/>
                    <a:p>
                      <a:endParaRPr lang="en-US" sz="2000" b="1" dirty="0"/>
                    </a:p>
                    <a:p>
                      <a:r>
                        <a:rPr lang="en-US" sz="2000" b="1" dirty="0"/>
                        <a:t>173 ( 1.2)</a:t>
                      </a:r>
                    </a:p>
                  </a:txBody>
                  <a:tcPr/>
                </a:tc>
                <a:extLst>
                  <a:ext uri="{0D108BD9-81ED-4DB2-BD59-A6C34878D82A}">
                    <a16:rowId xmlns:a16="http://schemas.microsoft.com/office/drawing/2014/main" val="10002"/>
                  </a:ext>
                </a:extLst>
              </a:tr>
              <a:tr h="1672670">
                <a:tc>
                  <a:txBody>
                    <a:bodyPr/>
                    <a:lstStyle/>
                    <a:p>
                      <a:r>
                        <a:rPr lang="en-US" sz="2000" b="1" dirty="0"/>
                        <a:t>Colorless liquid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Solution of invert sugar are more prone to microbial</a:t>
                      </a:r>
                      <a:r>
                        <a:rPr lang="en-US" sz="2000" b="1" baseline="0" dirty="0"/>
                        <a:t> growth </a:t>
                      </a:r>
                      <a:endParaRPr lang="en-US" sz="2000" b="1" dirty="0"/>
                    </a:p>
                    <a:p>
                      <a:endParaRPr lang="en-US" sz="2000" b="1" dirty="0"/>
                    </a:p>
                  </a:txBody>
                  <a:tcPr/>
                </a:tc>
                <a:tc>
                  <a:txBody>
                    <a:bodyPr/>
                    <a:lstStyle/>
                    <a:p>
                      <a:r>
                        <a:rPr lang="en-US" sz="2000" b="1" dirty="0"/>
                        <a:t>Degradation leads to</a:t>
                      </a:r>
                      <a:r>
                        <a:rPr lang="en-US" sz="2000" b="1" baseline="0" dirty="0"/>
                        <a:t> brown discoloration (</a:t>
                      </a:r>
                      <a:r>
                        <a:rPr lang="en-US" sz="2000" b="1" baseline="0" dirty="0" err="1"/>
                        <a:t>caramelization</a:t>
                      </a:r>
                      <a:r>
                        <a:rPr lang="en-US" sz="2000" b="1" baseline="0" dirty="0"/>
                        <a:t>)</a:t>
                      </a:r>
                    </a:p>
                    <a:p>
                      <a:endParaRPr lang="en-US" sz="2000" b="1" dirty="0"/>
                    </a:p>
                  </a:txBody>
                  <a:tcPr/>
                </a:tc>
                <a:extLst>
                  <a:ext uri="{0D108BD9-81ED-4DB2-BD59-A6C34878D82A}">
                    <a16:rowId xmlns:a16="http://schemas.microsoft.com/office/drawing/2014/main" val="10003"/>
                  </a:ext>
                </a:extLst>
              </a:tr>
            </a:tbl>
          </a:graphicData>
        </a:graphic>
      </p:graphicFrame>
      <p:sp>
        <p:nvSpPr>
          <p:cNvPr id="5" name="Right Arrow 4"/>
          <p:cNvSpPr/>
          <p:nvPr/>
        </p:nvSpPr>
        <p:spPr>
          <a:xfrm>
            <a:off x="3237993" y="1676123"/>
            <a:ext cx="978408" cy="4846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Cross 5"/>
          <p:cNvSpPr/>
          <p:nvPr/>
        </p:nvSpPr>
        <p:spPr>
          <a:xfrm>
            <a:off x="7086600" y="1676123"/>
            <a:ext cx="609600" cy="609600"/>
          </a:xfrm>
          <a:prstGeom prst="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01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287000" cy="1143000"/>
          </a:xfrm>
        </p:spPr>
        <p:txBody>
          <a:bodyPr>
            <a:normAutofit/>
          </a:bodyPr>
          <a:lstStyle/>
          <a:p>
            <a:pPr marL="274320" indent="-274320">
              <a:spcBef>
                <a:spcPts val="600"/>
              </a:spcBef>
            </a:pPr>
            <a:r>
              <a:rPr lang="en-US" sz="3200" b="1" cap="none" dirty="0">
                <a:solidFill>
                  <a:srgbClr val="FF0000"/>
                </a:solidFill>
                <a:ea typeface="+mn-ea"/>
                <a:cs typeface="+mn-cs"/>
              </a:rPr>
              <a:t>2. Solution of ingredients by agitation without the aid of heat</a:t>
            </a:r>
            <a:endParaRPr lang="en-US" sz="3200" b="1" dirty="0">
              <a:solidFill>
                <a:srgbClr val="FF0000"/>
              </a:solidFill>
            </a:endParaRPr>
          </a:p>
        </p:txBody>
      </p:sp>
      <p:sp>
        <p:nvSpPr>
          <p:cNvPr id="3" name="Content Placeholder 2"/>
          <p:cNvSpPr>
            <a:spLocks noGrp="1"/>
          </p:cNvSpPr>
          <p:nvPr>
            <p:ph sz="quarter" idx="1"/>
          </p:nvPr>
        </p:nvSpPr>
        <p:spPr>
          <a:xfrm>
            <a:off x="304800" y="1295400"/>
            <a:ext cx="11430000" cy="5410200"/>
          </a:xfrm>
        </p:spPr>
        <p:txBody>
          <a:bodyPr>
            <a:normAutofit fontScale="92500"/>
          </a:bodyPr>
          <a:lstStyle/>
          <a:p>
            <a:r>
              <a:rPr lang="en-US" dirty="0"/>
              <a:t>To avoid heat-induced inversion of sucrose, a syrup may be prepared without heat by agitation</a:t>
            </a:r>
          </a:p>
          <a:p>
            <a:r>
              <a:rPr lang="en-US" b="1" dirty="0">
                <a:solidFill>
                  <a:srgbClr val="FF0000"/>
                </a:solidFill>
              </a:rPr>
              <a:t>Procedure:</a:t>
            </a:r>
          </a:p>
          <a:p>
            <a:r>
              <a:rPr lang="en-US" dirty="0"/>
              <a:t>1. Sucrose and other formulative agents maybe dissolved in purified water.</a:t>
            </a:r>
          </a:p>
          <a:p>
            <a:r>
              <a:rPr lang="en-US" dirty="0"/>
              <a:t>2. Place the ingredients in a bottle of greater capacity than the volume of syrup.</a:t>
            </a:r>
          </a:p>
          <a:p>
            <a:r>
              <a:rPr lang="en-US" dirty="0"/>
              <a:t>3. Agitate the mixture</a:t>
            </a:r>
          </a:p>
          <a:p>
            <a:r>
              <a:rPr lang="en-US" b="1" dirty="0">
                <a:solidFill>
                  <a:srgbClr val="FF0000"/>
                </a:solidFill>
              </a:rPr>
              <a:t>Examples</a:t>
            </a:r>
            <a:r>
              <a:rPr lang="en-US" dirty="0">
                <a:solidFill>
                  <a:srgbClr val="FF0000"/>
                </a:solidFill>
              </a:rPr>
              <a:t>: </a:t>
            </a:r>
            <a:r>
              <a:rPr lang="en-US" dirty="0"/>
              <a:t>Ferrous Sulfate Syrup, Ephedrine Sulfate, Citric acid Syrup, and Glycyrrhiza Syrup</a:t>
            </a:r>
          </a:p>
          <a:p>
            <a:r>
              <a:rPr lang="en-US" dirty="0">
                <a:solidFill>
                  <a:srgbClr val="FF0000"/>
                </a:solidFill>
              </a:rPr>
              <a:t>More time </a:t>
            </a:r>
            <a:r>
              <a:rPr lang="en-US" dirty="0"/>
              <a:t>consuming than the use of heat but the product has </a:t>
            </a:r>
            <a:r>
              <a:rPr lang="en-US" dirty="0">
                <a:solidFill>
                  <a:srgbClr val="FF0000"/>
                </a:solidFill>
              </a:rPr>
              <a:t>maximum</a:t>
            </a:r>
            <a:r>
              <a:rPr lang="en-US" dirty="0"/>
              <a:t> </a:t>
            </a:r>
            <a:r>
              <a:rPr lang="en-US" dirty="0">
                <a:solidFill>
                  <a:srgbClr val="FF0000"/>
                </a:solidFill>
              </a:rPr>
              <a:t>stability</a:t>
            </a:r>
          </a:p>
          <a:p>
            <a:r>
              <a:rPr lang="en-US" dirty="0"/>
              <a:t>Miscible Liquid ingredients are incorporated during mixing </a:t>
            </a:r>
          </a:p>
          <a:p>
            <a:r>
              <a:rPr lang="en-US" altLang="zh-CN" b="1" dirty="0">
                <a:highlight>
                  <a:srgbClr val="FFFF00"/>
                </a:highlight>
              </a:rPr>
              <a:t>When solid agents are to be added to a syrup, it is best to dissolve them in a minimal amount of purified water and incorporate the resulting solution into the syrup</a:t>
            </a:r>
            <a:r>
              <a:rPr lang="en-US" altLang="zh-CN" b="1" dirty="0"/>
              <a:t>, </a:t>
            </a:r>
            <a:r>
              <a:rPr lang="en-US" dirty="0"/>
              <a:t>this because (</a:t>
            </a:r>
            <a:r>
              <a:rPr lang="en-US" dirty="0">
                <a:solidFill>
                  <a:srgbClr val="FF0000"/>
                </a:solidFill>
              </a:rPr>
              <a:t>viscous nature of the syrup retards the dissolution of solids , also amount of free water is limited </a:t>
            </a:r>
            <a:r>
              <a:rPr lang="en-US" dirty="0"/>
              <a:t>)</a:t>
            </a:r>
            <a:endParaRPr lang="en-US" altLang="zh-CN" b="1" dirty="0"/>
          </a:p>
        </p:txBody>
      </p:sp>
    </p:spTree>
    <p:extLst>
      <p:ext uri="{BB962C8B-B14F-4D97-AF65-F5344CB8AC3E}">
        <p14:creationId xmlns:p14="http://schemas.microsoft.com/office/powerpoint/2010/main" val="1803285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04800" y="219076"/>
            <a:ext cx="11353800" cy="6294031"/>
          </a:xfrm>
          <a:prstGeom prst="rect">
            <a:avLst/>
          </a:prstGeom>
          <a:noFill/>
          <a:ln w="9525">
            <a:noFill/>
            <a:miter lim="800000"/>
            <a:headEnd/>
            <a:tailEnd/>
          </a:ln>
          <a:effectLst/>
        </p:spPr>
        <p:txBody>
          <a:bodyPr wrap="square">
            <a:spAutoFit/>
          </a:bodyPr>
          <a:lstStyle/>
          <a:p>
            <a:pPr marL="288925" indent="-288925"/>
            <a:r>
              <a:rPr lang="en-US" sz="3200" b="1" dirty="0">
                <a:solidFill>
                  <a:srgbClr val="FF0000"/>
                </a:solidFill>
                <a:latin typeface="+mj-lt"/>
              </a:rPr>
              <a:t>3-Addition of Sucrose to a Medicated Liquid or to a Flavored Liquid </a:t>
            </a:r>
          </a:p>
          <a:p>
            <a:pPr marL="288925" indent="-288925">
              <a:spcBef>
                <a:spcPct val="50000"/>
              </a:spcBef>
              <a:buClr>
                <a:srgbClr val="FFFF99"/>
              </a:buClr>
              <a:buFont typeface="Wingdings" pitchFamily="2" charset="2"/>
              <a:buChar char="«"/>
            </a:pPr>
            <a:r>
              <a:rPr lang="en-US" sz="2400" dirty="0"/>
              <a:t>This method is resorted to those cases in which </a:t>
            </a:r>
            <a:r>
              <a:rPr lang="en-US" sz="2400" dirty="0">
                <a:solidFill>
                  <a:srgbClr val="FF0000"/>
                </a:solidFill>
              </a:rPr>
              <a:t>fluid extracts</a:t>
            </a:r>
            <a:r>
              <a:rPr lang="en-US" sz="2400" dirty="0"/>
              <a:t>, </a:t>
            </a:r>
            <a:r>
              <a:rPr lang="en-US" sz="2400" dirty="0">
                <a:solidFill>
                  <a:srgbClr val="FF0000"/>
                </a:solidFill>
              </a:rPr>
              <a:t>tinctures</a:t>
            </a:r>
            <a:r>
              <a:rPr lang="en-US" sz="2400" dirty="0"/>
              <a:t>, or other liquids are added to syrup to medicate it.</a:t>
            </a:r>
          </a:p>
          <a:p>
            <a:pPr marL="288925" indent="-288925">
              <a:spcBef>
                <a:spcPct val="50000"/>
              </a:spcBef>
              <a:buClr>
                <a:srgbClr val="FFFF99"/>
              </a:buClr>
              <a:buFont typeface="Wingdings" pitchFamily="2" charset="2"/>
              <a:buChar char="«"/>
            </a:pPr>
            <a:r>
              <a:rPr lang="en-US" sz="2400" dirty="0"/>
              <a:t>Syrups made in this way usually </a:t>
            </a:r>
            <a:r>
              <a:rPr lang="en-US" sz="2400" u="sng" dirty="0">
                <a:solidFill>
                  <a:srgbClr val="FF0000"/>
                </a:solidFill>
              </a:rPr>
              <a:t>develop precipitates</a:t>
            </a:r>
            <a:r>
              <a:rPr lang="en-US" sz="2400" dirty="0">
                <a:solidFill>
                  <a:srgbClr val="FF0000"/>
                </a:solidFill>
              </a:rPr>
              <a:t> </a:t>
            </a:r>
            <a:r>
              <a:rPr lang="en-US" sz="2400" dirty="0"/>
              <a:t>since </a:t>
            </a:r>
            <a:r>
              <a:rPr lang="en-US" sz="2400" dirty="0">
                <a:solidFill>
                  <a:srgbClr val="FF0000"/>
                </a:solidFill>
              </a:rPr>
              <a:t>alcohol</a:t>
            </a:r>
            <a:r>
              <a:rPr lang="en-US" sz="2400" dirty="0"/>
              <a:t> is often an ingredient of the liquids and the resinous and oily substances dissolved by alcohol precipitate when mixed with syrup.</a:t>
            </a:r>
          </a:p>
          <a:p>
            <a:pPr marL="288925" indent="-288925">
              <a:spcBef>
                <a:spcPct val="50000"/>
              </a:spcBef>
              <a:buClr>
                <a:srgbClr val="FFFF99"/>
              </a:buClr>
              <a:buFont typeface="Wingdings" pitchFamily="2" charset="2"/>
              <a:buChar char="«"/>
            </a:pPr>
            <a:r>
              <a:rPr lang="en-US" sz="2400" dirty="0"/>
              <a:t>A </a:t>
            </a:r>
            <a:r>
              <a:rPr lang="en-US" sz="2400" u="sng" dirty="0"/>
              <a:t>modification</a:t>
            </a:r>
            <a:r>
              <a:rPr lang="en-US" sz="2400" dirty="0"/>
              <a:t> of this process consists of </a:t>
            </a:r>
            <a:r>
              <a:rPr lang="en-US" sz="2400" dirty="0">
                <a:solidFill>
                  <a:srgbClr val="FF0000"/>
                </a:solidFill>
              </a:rPr>
              <a:t>mixing the fluid extract or tincture with the water,</a:t>
            </a:r>
            <a:r>
              <a:rPr lang="en-US" sz="2400" dirty="0"/>
              <a:t> allowing the mixture to stand to permit the separation of insoluble constituents, </a:t>
            </a:r>
            <a:r>
              <a:rPr lang="en-US" sz="2400" dirty="0">
                <a:solidFill>
                  <a:srgbClr val="FF0000"/>
                </a:solidFill>
              </a:rPr>
              <a:t>filtering</a:t>
            </a:r>
            <a:r>
              <a:rPr lang="en-US" sz="2400" dirty="0"/>
              <a:t> &amp; and </a:t>
            </a:r>
            <a:r>
              <a:rPr lang="en-US" sz="2400" dirty="0">
                <a:solidFill>
                  <a:srgbClr val="FF0000"/>
                </a:solidFill>
              </a:rPr>
              <a:t>then dissolving the sucrose in the filtrate. </a:t>
            </a:r>
          </a:p>
          <a:p>
            <a:pPr marL="288925" indent="-288925">
              <a:spcBef>
                <a:spcPct val="50000"/>
              </a:spcBef>
              <a:buClr>
                <a:srgbClr val="FFFF99"/>
              </a:buClr>
            </a:pPr>
            <a:r>
              <a:rPr lang="en-US" sz="2400" dirty="0">
                <a:solidFill>
                  <a:srgbClr val="FF0066"/>
                </a:solidFill>
                <a:sym typeface="Wingdings" pitchFamily="2" charset="2"/>
              </a:rPr>
              <a:t>   </a:t>
            </a:r>
            <a:r>
              <a:rPr lang="en-US" sz="2400" dirty="0"/>
              <a:t>This procedure is not permissible when the precipitated</a:t>
            </a:r>
          </a:p>
          <a:p>
            <a:pPr marL="288925" indent="-288925">
              <a:buClr>
                <a:srgbClr val="FFFF99"/>
              </a:buClr>
            </a:pPr>
            <a:r>
              <a:rPr lang="en-US" sz="2400" dirty="0"/>
              <a:t>        ingredients are the </a:t>
            </a:r>
            <a:r>
              <a:rPr lang="en-US" sz="2400" u="sng" dirty="0"/>
              <a:t>valuable medicinal agents</a:t>
            </a:r>
            <a:r>
              <a:rPr lang="en-US" sz="2400" dirty="0"/>
              <a:t>. </a:t>
            </a:r>
          </a:p>
          <a:p>
            <a:pPr marL="288925" indent="-288925" algn="r" rtl="1">
              <a:spcBef>
                <a:spcPct val="50000"/>
              </a:spcBef>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39762"/>
          </a:xfrm>
        </p:spPr>
        <p:txBody>
          <a:bodyPr>
            <a:normAutofit/>
          </a:bodyPr>
          <a:lstStyle/>
          <a:p>
            <a:r>
              <a:rPr lang="en-US" sz="3200" b="1" cap="none" dirty="0">
                <a:solidFill>
                  <a:srgbClr val="FF0000"/>
                </a:solidFill>
                <a:ea typeface="+mn-ea"/>
                <a:cs typeface="+mn-cs"/>
              </a:rPr>
              <a:t>4. Percolation</a:t>
            </a:r>
          </a:p>
        </p:txBody>
      </p:sp>
      <p:sp>
        <p:nvSpPr>
          <p:cNvPr id="3" name="Content Placeholder 2"/>
          <p:cNvSpPr>
            <a:spLocks noGrp="1"/>
          </p:cNvSpPr>
          <p:nvPr>
            <p:ph sz="quarter" idx="1"/>
          </p:nvPr>
        </p:nvSpPr>
        <p:spPr>
          <a:xfrm>
            <a:off x="599049" y="1298448"/>
            <a:ext cx="11201400" cy="4797552"/>
          </a:xfrm>
        </p:spPr>
        <p:txBody>
          <a:bodyPr>
            <a:normAutofit/>
          </a:bodyPr>
          <a:lstStyle/>
          <a:p>
            <a:r>
              <a:rPr lang="en-US" dirty="0"/>
              <a:t>It is an extraction method used glass percolator.</a:t>
            </a:r>
          </a:p>
          <a:p>
            <a:r>
              <a:rPr lang="en-US" dirty="0"/>
              <a:t>In this method, either sucrose maybe percolated to prepare the syrup or the sucrose of the medicinal component may be percolated to form an extractive to which sucrose or syrup may be added</a:t>
            </a:r>
          </a:p>
          <a:p>
            <a:r>
              <a:rPr lang="en-US" b="1" dirty="0">
                <a:solidFill>
                  <a:srgbClr val="FF0000"/>
                </a:solidFill>
              </a:rPr>
              <a:t>Procedure:</a:t>
            </a:r>
          </a:p>
          <a:p>
            <a:r>
              <a:rPr lang="en-US" dirty="0"/>
              <a:t>1. Purified water or aqueous solution of a medicating or flavoring liquid is allowed to pass slowly through a column of crystalline sucrose to dissolve it.</a:t>
            </a:r>
          </a:p>
          <a:p>
            <a:r>
              <a:rPr lang="en-US" dirty="0"/>
              <a:t>2. The percolate is collected and returned to the percolator as required until all of the sucrose has been dissolved.</a:t>
            </a:r>
          </a:p>
          <a:p>
            <a:r>
              <a:rPr lang="en-US" dirty="0"/>
              <a:t>3. Percolator with a pledge of cotton at the bottom is used</a:t>
            </a:r>
          </a:p>
          <a:p>
            <a:r>
              <a:rPr lang="en-US" b="1" dirty="0">
                <a:solidFill>
                  <a:srgbClr val="FF0000"/>
                </a:solidFill>
              </a:rPr>
              <a:t>Example</a:t>
            </a:r>
            <a:r>
              <a:rPr lang="en-US" dirty="0"/>
              <a:t>: Tolu Balsam syrup -flavor for cough syrup</a:t>
            </a:r>
          </a:p>
          <a:p>
            <a:endParaRPr lang="en-US" dirty="0"/>
          </a:p>
        </p:txBody>
      </p:sp>
    </p:spTree>
    <p:extLst>
      <p:ext uri="{BB962C8B-B14F-4D97-AF65-F5344CB8AC3E}">
        <p14:creationId xmlns:p14="http://schemas.microsoft.com/office/powerpoint/2010/main" val="2268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66BDF1-3265-4C9F-8E0E-A8420EA011A4}"/>
              </a:ext>
            </a:extLst>
          </p:cNvPr>
          <p:cNvPicPr>
            <a:picLocks noChangeAspect="1"/>
          </p:cNvPicPr>
          <p:nvPr/>
        </p:nvPicPr>
        <p:blipFill>
          <a:blip r:embed="rId2"/>
          <a:stretch>
            <a:fillRect/>
          </a:stretch>
        </p:blipFill>
        <p:spPr>
          <a:xfrm>
            <a:off x="1676400" y="1295400"/>
            <a:ext cx="8229600" cy="4724400"/>
          </a:xfrm>
          <a:prstGeom prst="rect">
            <a:avLst/>
          </a:prstGeom>
        </p:spPr>
      </p:pic>
      <p:sp>
        <p:nvSpPr>
          <p:cNvPr id="3" name="TextBox 2">
            <a:extLst>
              <a:ext uri="{FF2B5EF4-FFF2-40B4-BE49-F238E27FC236}">
                <a16:creationId xmlns:a16="http://schemas.microsoft.com/office/drawing/2014/main" id="{CD824EE0-F792-4CEE-AAC0-66DCA2BB3285}"/>
              </a:ext>
            </a:extLst>
          </p:cNvPr>
          <p:cNvSpPr txBox="1"/>
          <p:nvPr/>
        </p:nvSpPr>
        <p:spPr>
          <a:xfrm>
            <a:off x="4305300" y="115093"/>
            <a:ext cx="2971800" cy="584775"/>
          </a:xfrm>
          <a:prstGeom prst="rect">
            <a:avLst/>
          </a:prstGeom>
          <a:noFill/>
        </p:spPr>
        <p:txBody>
          <a:bodyPr wrap="square" rtlCol="1">
            <a:spAutoFit/>
          </a:bodyPr>
          <a:lstStyle/>
          <a:p>
            <a:pPr algn="ctr"/>
            <a:r>
              <a:rPr lang="en-US" sz="3200" b="1" dirty="0">
                <a:solidFill>
                  <a:srgbClr val="FF0000"/>
                </a:solidFill>
                <a:latin typeface="+mj-lt"/>
              </a:rPr>
              <a:t>Percolator </a:t>
            </a:r>
            <a:endParaRPr lang="ar-IQ" sz="3200" b="1" dirty="0">
              <a:solidFill>
                <a:srgbClr val="FF0000"/>
              </a:solidFill>
              <a:latin typeface="+mj-lt"/>
            </a:endParaRPr>
          </a:p>
        </p:txBody>
      </p:sp>
    </p:spTree>
    <p:extLst>
      <p:ext uri="{BB962C8B-B14F-4D97-AF65-F5344CB8AC3E}">
        <p14:creationId xmlns:p14="http://schemas.microsoft.com/office/powerpoint/2010/main" val="2396333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39762"/>
          </a:xfrm>
        </p:spPr>
        <p:txBody>
          <a:bodyPr/>
          <a:lstStyle/>
          <a:p>
            <a:r>
              <a:rPr lang="en-US" dirty="0">
                <a:solidFill>
                  <a:srgbClr val="FF0000"/>
                </a:solidFill>
              </a:rPr>
              <a:t>percolation method </a:t>
            </a:r>
          </a:p>
        </p:txBody>
      </p:sp>
      <p:sp>
        <p:nvSpPr>
          <p:cNvPr id="3" name="Content Placeholder 2"/>
          <p:cNvSpPr>
            <a:spLocks noGrp="1"/>
          </p:cNvSpPr>
          <p:nvPr>
            <p:ph sz="quarter" idx="1"/>
          </p:nvPr>
        </p:nvSpPr>
        <p:spPr/>
        <p:txBody>
          <a:bodyPr>
            <a:normAutofit fontScale="92500"/>
          </a:bodyPr>
          <a:lstStyle/>
          <a:p>
            <a:pPr marL="342900" indent="-342900">
              <a:spcBef>
                <a:spcPct val="50000"/>
              </a:spcBef>
              <a:buClr>
                <a:srgbClr val="FFFF99"/>
              </a:buClr>
              <a:buFont typeface="Wingdings" pitchFamily="2" charset="2"/>
              <a:buChar char="«"/>
            </a:pPr>
            <a:r>
              <a:rPr lang="en-US" dirty="0"/>
              <a:t> In percolation method either we prepare by  </a:t>
            </a:r>
          </a:p>
          <a:p>
            <a:pPr marL="342900" indent="-342900">
              <a:spcBef>
                <a:spcPct val="50000"/>
              </a:spcBef>
              <a:buClr>
                <a:srgbClr val="FFFF99"/>
              </a:buClr>
              <a:buFont typeface="Wingdings" pitchFamily="2" charset="2"/>
              <a:buChar char="«"/>
            </a:pPr>
            <a:r>
              <a:rPr lang="en-US" dirty="0"/>
              <a:t>1- purified water or an aqueous solution is permitted to pass slowly through a bed of crystalline sucrose, thus dissolving it and forming a syrup a pledged of cotton is placed in the neck of the percolator</a:t>
            </a:r>
          </a:p>
          <a:p>
            <a:pPr marL="342900" indent="-342900">
              <a:spcBef>
                <a:spcPct val="50000"/>
              </a:spcBef>
              <a:buClr>
                <a:srgbClr val="FFFF99"/>
              </a:buClr>
              <a:buFont typeface="Wingdings" pitchFamily="2" charset="2"/>
              <a:buChar char="«"/>
            </a:pPr>
            <a:r>
              <a:rPr lang="en-US" dirty="0"/>
              <a:t>If necessary, a portion of the liquid is re passed through the percolator to dissolve all of the sucrose. </a:t>
            </a:r>
          </a:p>
          <a:p>
            <a:pPr marL="342900" indent="-342900">
              <a:spcBef>
                <a:spcPct val="50000"/>
              </a:spcBef>
              <a:buClr>
                <a:srgbClr val="FFFF99"/>
              </a:buClr>
              <a:buNone/>
            </a:pPr>
            <a:r>
              <a:rPr lang="en-US" dirty="0"/>
              <a:t> </a:t>
            </a:r>
            <a:r>
              <a:rPr lang="en-US" dirty="0">
                <a:solidFill>
                  <a:srgbClr val="FF0000"/>
                </a:solidFill>
              </a:rPr>
              <a:t>This method is used for the preparation of </a:t>
            </a:r>
            <a:r>
              <a:rPr lang="en-US" u="sng" dirty="0">
                <a:solidFill>
                  <a:srgbClr val="FF0000"/>
                </a:solidFill>
              </a:rPr>
              <a:t>Syrup USP</a:t>
            </a:r>
            <a:r>
              <a:rPr lang="en-US" dirty="0">
                <a:solidFill>
                  <a:srgbClr val="99FF33"/>
                </a:solidFill>
              </a:rPr>
              <a:t>.</a:t>
            </a:r>
            <a:endParaRPr lang="en-US" dirty="0"/>
          </a:p>
          <a:p>
            <a:pPr marL="342900" indent="-342900">
              <a:spcBef>
                <a:spcPct val="50000"/>
              </a:spcBef>
              <a:buClr>
                <a:srgbClr val="FFFF99"/>
              </a:buClr>
              <a:buNone/>
            </a:pPr>
            <a:r>
              <a:rPr lang="en-US" dirty="0"/>
              <a:t>2-  or the source of the medicinal component may be percolated  to form an extractive to which sucrose or syrup may be added. </a:t>
            </a:r>
          </a:p>
          <a:p>
            <a:pPr>
              <a:buNone/>
            </a:pPr>
            <a:r>
              <a:rPr lang="en-US" dirty="0"/>
              <a:t>    This latter method really is two separate procedures: first the preparation of the extractive of the drug and then the preparation of the syrup.</a:t>
            </a:r>
          </a:p>
        </p:txBody>
      </p:sp>
    </p:spTree>
    <p:extLst>
      <p:ext uri="{BB962C8B-B14F-4D97-AF65-F5344CB8AC3E}">
        <p14:creationId xmlns:p14="http://schemas.microsoft.com/office/powerpoint/2010/main" val="1862116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956800" cy="609600"/>
          </a:xfrm>
        </p:spPr>
        <p:txBody>
          <a:bodyPr/>
          <a:lstStyle/>
          <a:p>
            <a:r>
              <a:rPr lang="en-US" dirty="0">
                <a:solidFill>
                  <a:srgbClr val="FF0000"/>
                </a:solidFill>
              </a:rPr>
              <a:t>Ipecac syrup USP</a:t>
            </a:r>
          </a:p>
        </p:txBody>
      </p:sp>
      <p:sp>
        <p:nvSpPr>
          <p:cNvPr id="3" name="Content Placeholder 2"/>
          <p:cNvSpPr>
            <a:spLocks noGrp="1"/>
          </p:cNvSpPr>
          <p:nvPr>
            <p:ph sz="quarter" idx="1"/>
          </p:nvPr>
        </p:nvSpPr>
        <p:spPr>
          <a:xfrm>
            <a:off x="1981200" y="1066800"/>
            <a:ext cx="8001000" cy="5407152"/>
          </a:xfrm>
        </p:spPr>
        <p:txBody>
          <a:bodyPr>
            <a:normAutofit fontScale="92500"/>
          </a:bodyPr>
          <a:lstStyle/>
          <a:p>
            <a:r>
              <a:rPr lang="en-US" dirty="0"/>
              <a:t>Ipecac syrup, which is prepared by </a:t>
            </a:r>
            <a:r>
              <a:rPr lang="en-US" dirty="0">
                <a:solidFill>
                  <a:srgbClr val="FF0000"/>
                </a:solidFill>
              </a:rPr>
              <a:t>adding glycerin </a:t>
            </a:r>
            <a:r>
              <a:rPr lang="en-US" dirty="0"/>
              <a:t>and </a:t>
            </a:r>
            <a:r>
              <a:rPr lang="en-US" dirty="0">
                <a:solidFill>
                  <a:srgbClr val="FF0000"/>
                </a:solidFill>
              </a:rPr>
              <a:t>syrup</a:t>
            </a:r>
            <a:r>
              <a:rPr lang="en-US" dirty="0"/>
              <a:t> to an extractive of powdered ipecac obtained by percolation (2</a:t>
            </a:r>
            <a:r>
              <a:rPr lang="en-US" baseline="30000" dirty="0"/>
              <a:t>nd</a:t>
            </a:r>
            <a:r>
              <a:rPr lang="en-US" dirty="0"/>
              <a:t> method). </a:t>
            </a:r>
          </a:p>
          <a:p>
            <a:r>
              <a:rPr lang="en-US" dirty="0"/>
              <a:t>The drug ipecac, which consists of the dried rhizome and roots of </a:t>
            </a:r>
            <a:r>
              <a:rPr lang="en-US" i="1" dirty="0"/>
              <a:t>Cephaëlis ipecacuanha</a:t>
            </a:r>
            <a:r>
              <a:rPr lang="en-US" dirty="0"/>
              <a:t>, contains the medicinally active alkaloids </a:t>
            </a:r>
            <a:r>
              <a:rPr lang="en-US" dirty="0">
                <a:solidFill>
                  <a:srgbClr val="FF0000"/>
                </a:solidFill>
              </a:rPr>
              <a:t>emetine</a:t>
            </a:r>
            <a:r>
              <a:rPr lang="en-US" dirty="0"/>
              <a:t>, </a:t>
            </a:r>
            <a:r>
              <a:rPr lang="en-US" dirty="0">
                <a:solidFill>
                  <a:srgbClr val="FF0000"/>
                </a:solidFill>
              </a:rPr>
              <a:t>cephaeline</a:t>
            </a:r>
            <a:r>
              <a:rPr lang="en-US" dirty="0"/>
              <a:t>, and </a:t>
            </a:r>
            <a:r>
              <a:rPr lang="en-US" dirty="0">
                <a:solidFill>
                  <a:srgbClr val="FF0000"/>
                </a:solidFill>
              </a:rPr>
              <a:t>psychotrine</a:t>
            </a:r>
            <a:r>
              <a:rPr lang="en-US" dirty="0"/>
              <a:t>.</a:t>
            </a:r>
          </a:p>
          <a:p>
            <a:r>
              <a:rPr lang="en-US" dirty="0"/>
              <a:t>These alkaloids are extracted from the powdered ipecac by percolation </a:t>
            </a:r>
            <a:r>
              <a:rPr lang="en-US" dirty="0">
                <a:solidFill>
                  <a:srgbClr val="FF0000"/>
                </a:solidFill>
              </a:rPr>
              <a:t>with a hydroalcoholic solvent</a:t>
            </a:r>
            <a:r>
              <a:rPr lang="en-US" dirty="0"/>
              <a:t>.</a:t>
            </a:r>
          </a:p>
          <a:p>
            <a:r>
              <a:rPr lang="en-US" dirty="0"/>
              <a:t>The syrup is categorized as an emetic with a usual dose of 15 </a:t>
            </a:r>
            <a:r>
              <a:rPr lang="en-US" dirty="0" err="1"/>
              <a:t>mL.</a:t>
            </a:r>
            <a:endParaRPr lang="en-US" dirty="0"/>
          </a:p>
          <a:p>
            <a:pPr marL="288925" marR="0" lvl="0" indent="-288925" algn="l" defTabSz="914400" rtl="0" eaLnBrk="1" fontAlgn="auto" latinLnBrk="0" hangingPunct="1">
              <a:lnSpc>
                <a:spcPct val="100000"/>
              </a:lnSpc>
              <a:spcBef>
                <a:spcPct val="50000"/>
              </a:spcBef>
              <a:spcAft>
                <a:spcPts val="0"/>
              </a:spcAft>
              <a:buClr>
                <a:srgbClr val="99FF3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entury Schoolbook"/>
                <a:ea typeface="+mn-ea"/>
                <a:cs typeface="+mn-cs"/>
              </a:rPr>
              <a:t>This amount of syrup is commonly used in the </a:t>
            </a: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management of poisoning </a:t>
            </a:r>
            <a:r>
              <a:rPr kumimoji="0" lang="en-US" sz="2400" b="0" i="0" u="none" strike="noStrike" kern="1200" cap="none" spc="0" normalizeH="0" baseline="0" noProof="0" dirty="0">
                <a:ln>
                  <a:noFill/>
                </a:ln>
                <a:solidFill>
                  <a:prstClr val="black"/>
                </a:solidFill>
                <a:effectLst/>
                <a:uLnTx/>
                <a:uFillTx/>
                <a:latin typeface="Century Schoolbook"/>
                <a:ea typeface="+mn-ea"/>
                <a:cs typeface="+mn-cs"/>
              </a:rPr>
              <a:t>in children when evacuation of the stomach contents is desirable. About 80% of children given this dose will vomit within half an hour. </a:t>
            </a:r>
          </a:p>
          <a:p>
            <a:endParaRPr lang="en-US" dirty="0"/>
          </a:p>
        </p:txBody>
      </p:sp>
    </p:spTree>
    <p:extLst>
      <p:ext uri="{BB962C8B-B14F-4D97-AF65-F5344CB8AC3E}">
        <p14:creationId xmlns:p14="http://schemas.microsoft.com/office/powerpoint/2010/main" val="174510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956800" cy="762000"/>
          </a:xfrm>
        </p:spPr>
        <p:txBody>
          <a:bodyPr>
            <a:normAutofit fontScale="90000"/>
          </a:bodyPr>
          <a:lstStyle/>
          <a:p>
            <a:pPr algn="ctr"/>
            <a:r>
              <a:rPr lang="en-US" sz="4800" u="sng" dirty="0">
                <a:solidFill>
                  <a:srgbClr val="FF0000"/>
                </a:solidFill>
              </a:rPr>
              <a:t>Advantage of syrups </a:t>
            </a:r>
          </a:p>
        </p:txBody>
      </p:sp>
      <p:sp>
        <p:nvSpPr>
          <p:cNvPr id="3" name="Content Placeholder 2"/>
          <p:cNvSpPr>
            <a:spLocks noGrp="1"/>
          </p:cNvSpPr>
          <p:nvPr>
            <p:ph sz="quarter" idx="1"/>
          </p:nvPr>
        </p:nvSpPr>
        <p:spPr>
          <a:xfrm>
            <a:off x="622494" y="1219200"/>
            <a:ext cx="10807505" cy="5364162"/>
          </a:xfrm>
        </p:spPr>
        <p:txBody>
          <a:bodyPr>
            <a:normAutofit/>
          </a:bodyPr>
          <a:lstStyle/>
          <a:p>
            <a:r>
              <a:rPr lang="en-US" sz="3600" b="0" i="0" dirty="0">
                <a:solidFill>
                  <a:srgbClr val="FF0000"/>
                </a:solidFill>
                <a:effectLst/>
                <a:latin typeface="Roboto" panose="020B0604020202020204" pitchFamily="2" charset="0"/>
              </a:rPr>
              <a:t>Retard oxidation </a:t>
            </a:r>
            <a:r>
              <a:rPr lang="en-US" sz="3600" b="0" i="0" dirty="0">
                <a:solidFill>
                  <a:srgbClr val="212121"/>
                </a:solidFill>
                <a:effectLst/>
                <a:latin typeface="Roboto" panose="020B0604020202020204" pitchFamily="2" charset="0"/>
              </a:rPr>
              <a:t>because it partly hydrolyzed into dextrose &amp; levulose (reducing sugary) so prevent decomposition of many substances</a:t>
            </a:r>
          </a:p>
          <a:p>
            <a:r>
              <a:rPr lang="en-US" sz="3600" b="0" i="0" dirty="0">
                <a:solidFill>
                  <a:srgbClr val="212121"/>
                </a:solidFill>
                <a:effectLst/>
                <a:latin typeface="Roboto" panose="02000000000000000000" pitchFamily="2" charset="0"/>
              </a:rPr>
              <a:t>Exert high osmotic pressure – </a:t>
            </a:r>
            <a:r>
              <a:rPr lang="en-US" sz="3600" b="0" i="0" dirty="0">
                <a:solidFill>
                  <a:srgbClr val="FF0000"/>
                </a:solidFill>
                <a:effectLst/>
                <a:latin typeface="Roboto" panose="02000000000000000000" pitchFamily="2" charset="0"/>
              </a:rPr>
              <a:t>prevents the growth of MOs</a:t>
            </a:r>
            <a:r>
              <a:rPr lang="en-US" sz="3600" b="0" i="0" dirty="0">
                <a:solidFill>
                  <a:srgbClr val="212121"/>
                </a:solidFill>
                <a:effectLst/>
                <a:latin typeface="Roboto" panose="02000000000000000000" pitchFamily="2" charset="0"/>
              </a:rPr>
              <a:t> (bacteria, fungi, molds, </a:t>
            </a:r>
            <a:r>
              <a:rPr lang="en-US" sz="3600" b="0" i="0" dirty="0" err="1">
                <a:solidFill>
                  <a:srgbClr val="212121"/>
                </a:solidFill>
                <a:effectLst/>
                <a:latin typeface="Roboto" panose="02000000000000000000" pitchFamily="2" charset="0"/>
              </a:rPr>
              <a:t>etc</a:t>
            </a:r>
            <a:r>
              <a:rPr lang="en-US" sz="3600" b="0" i="0" dirty="0">
                <a:solidFill>
                  <a:srgbClr val="212121"/>
                </a:solidFill>
                <a:effectLst/>
                <a:latin typeface="Roboto" panose="02000000000000000000" pitchFamily="2" charset="0"/>
              </a:rPr>
              <a:t>)</a:t>
            </a:r>
          </a:p>
          <a:p>
            <a:r>
              <a:rPr lang="en-US" sz="3600" b="0" i="0" dirty="0">
                <a:solidFill>
                  <a:srgbClr val="FF0000"/>
                </a:solidFill>
                <a:effectLst/>
                <a:latin typeface="Roboto" panose="02000000000000000000" pitchFamily="2" charset="0"/>
              </a:rPr>
              <a:t>Palatable</a:t>
            </a:r>
            <a:r>
              <a:rPr lang="en-US" sz="3600" b="0" i="0" dirty="0">
                <a:solidFill>
                  <a:srgbClr val="212121"/>
                </a:solidFill>
                <a:effectLst/>
                <a:latin typeface="Roboto" panose="02000000000000000000" pitchFamily="2" charset="0"/>
              </a:rPr>
              <a:t> sweet – it is suitable as a vehicle for bitter/nauseous substances</a:t>
            </a:r>
          </a:p>
          <a:p>
            <a:r>
              <a:rPr lang="en-US" sz="3600" b="0" i="0" dirty="0">
                <a:solidFill>
                  <a:srgbClr val="FF0000"/>
                </a:solidFill>
                <a:effectLst/>
                <a:latin typeface="Roboto" panose="02000000000000000000" pitchFamily="2" charset="0"/>
              </a:rPr>
              <a:t>Appropriate</a:t>
            </a:r>
            <a:r>
              <a:rPr lang="en-US" sz="3600" b="0" i="0" dirty="0">
                <a:solidFill>
                  <a:srgbClr val="212121"/>
                </a:solidFill>
                <a:effectLst/>
                <a:latin typeface="Roboto" panose="02000000000000000000" pitchFamily="2" charset="0"/>
              </a:rPr>
              <a:t> for any patient, whatever the age is</a:t>
            </a:r>
          </a:p>
          <a:p>
            <a:r>
              <a:rPr lang="en-US" sz="3600" b="0" i="0" dirty="0">
                <a:solidFill>
                  <a:srgbClr val="FF0000"/>
                </a:solidFill>
                <a:effectLst/>
                <a:latin typeface="Roboto" panose="02000000000000000000" pitchFamily="2" charset="0"/>
              </a:rPr>
              <a:t>Economical</a:t>
            </a:r>
            <a:r>
              <a:rPr lang="en-US" sz="3600" b="0" i="0" dirty="0">
                <a:solidFill>
                  <a:srgbClr val="212121"/>
                </a:solidFill>
                <a:effectLst/>
                <a:latin typeface="Roboto" panose="02000000000000000000" pitchFamily="2" charset="0"/>
              </a:rPr>
              <a:t> and </a:t>
            </a:r>
            <a:r>
              <a:rPr lang="en-US" sz="3600" b="0" i="0" dirty="0">
                <a:solidFill>
                  <a:srgbClr val="FF0000"/>
                </a:solidFill>
                <a:effectLst/>
                <a:latin typeface="Roboto" panose="02000000000000000000" pitchFamily="2" charset="0"/>
              </a:rPr>
              <a:t>safe</a:t>
            </a:r>
            <a:r>
              <a:rPr lang="en-US" sz="3600" b="0" i="0" dirty="0">
                <a:solidFill>
                  <a:srgbClr val="212121"/>
                </a:solidFill>
                <a:effectLst/>
                <a:latin typeface="Roboto" panose="02000000000000000000" pitchFamily="2" charset="0"/>
              </a:rPr>
              <a:t> to the patient</a:t>
            </a:r>
            <a:endParaRPr lang="en-US" sz="4400" dirty="0"/>
          </a:p>
        </p:txBody>
      </p:sp>
    </p:spTree>
    <p:extLst>
      <p:ext uri="{BB962C8B-B14F-4D97-AF65-F5344CB8AC3E}">
        <p14:creationId xmlns:p14="http://schemas.microsoft.com/office/powerpoint/2010/main" val="2357169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33400" y="305068"/>
            <a:ext cx="10744200" cy="6247864"/>
          </a:xfrm>
          <a:prstGeom prst="rect">
            <a:avLst/>
          </a:prstGeom>
          <a:noFill/>
          <a:ln w="9525">
            <a:noFill/>
            <a:miter lim="800000"/>
            <a:headEnd/>
            <a:tailEnd/>
          </a:ln>
          <a:effectLst/>
        </p:spPr>
        <p:txBody>
          <a:bodyPr wrap="square">
            <a:spAutoFit/>
          </a:bodyPr>
          <a:lstStyle/>
          <a:p>
            <a:pPr marL="288925" indent="-288925">
              <a:spcBef>
                <a:spcPct val="50000"/>
              </a:spcBef>
              <a:buClr>
                <a:srgbClr val="99FF33"/>
              </a:buClr>
            </a:pPr>
            <a:r>
              <a:rPr lang="en-US" sz="3200" b="1" u="sng" dirty="0">
                <a:solidFill>
                  <a:schemeClr val="accent3"/>
                </a:solidFill>
              </a:rPr>
              <a:t>Dextrose-Based Syrups</a:t>
            </a:r>
            <a:r>
              <a:rPr lang="en-US" sz="3200" dirty="0">
                <a:solidFill>
                  <a:schemeClr val="accent3"/>
                </a:solidFill>
              </a:rPr>
              <a:t> </a:t>
            </a:r>
          </a:p>
          <a:p>
            <a:pPr marL="288925" indent="-288925">
              <a:spcBef>
                <a:spcPct val="50000"/>
              </a:spcBef>
              <a:buClr>
                <a:srgbClr val="99FF33"/>
              </a:buClr>
              <a:buFont typeface="Wingdings" pitchFamily="2" charset="2"/>
              <a:buChar char="«"/>
            </a:pPr>
            <a:r>
              <a:rPr lang="en-US" sz="3200" dirty="0"/>
              <a:t>Dextrose may be used as a substitute for sucrose </a:t>
            </a:r>
            <a:r>
              <a:rPr lang="en-US" sz="3200" b="1" dirty="0">
                <a:solidFill>
                  <a:schemeClr val="accent3"/>
                </a:solidFill>
              </a:rPr>
              <a:t>(WHEN?)</a:t>
            </a:r>
            <a:r>
              <a:rPr lang="en-US" sz="3200" dirty="0">
                <a:solidFill>
                  <a:schemeClr val="accent3"/>
                </a:solidFill>
              </a:rPr>
              <a:t> </a:t>
            </a:r>
            <a:r>
              <a:rPr lang="en-US" sz="3200" dirty="0"/>
              <a:t>in </a:t>
            </a:r>
            <a:r>
              <a:rPr lang="en-US" sz="3200" u="sng" dirty="0"/>
              <a:t>syrups containing strong acids</a:t>
            </a:r>
            <a:r>
              <a:rPr lang="en-US" sz="3200" dirty="0"/>
              <a:t> in order </a:t>
            </a:r>
            <a:r>
              <a:rPr lang="en-US" sz="3200" dirty="0">
                <a:solidFill>
                  <a:srgbClr val="FF0000"/>
                </a:solidFill>
              </a:rPr>
              <a:t>to eliminate the discoloration associated with inversion. </a:t>
            </a:r>
          </a:p>
          <a:p>
            <a:pPr marL="288925" indent="-288925">
              <a:spcBef>
                <a:spcPct val="50000"/>
              </a:spcBef>
              <a:buClr>
                <a:srgbClr val="99FF33"/>
              </a:buClr>
              <a:buFont typeface="Wingdings" pitchFamily="2" charset="2"/>
              <a:buChar char="«"/>
            </a:pPr>
            <a:r>
              <a:rPr lang="en-US" sz="3200" dirty="0"/>
              <a:t>Dextrose forms a saturated solution in water at 70% w/v, which is </a:t>
            </a:r>
            <a:r>
              <a:rPr lang="en-US" sz="3200" dirty="0">
                <a:solidFill>
                  <a:srgbClr val="FF0000"/>
                </a:solidFill>
              </a:rPr>
              <a:t>less viscous </a:t>
            </a:r>
            <a:r>
              <a:rPr lang="en-US" sz="3200" dirty="0"/>
              <a:t>than simple syrup. </a:t>
            </a:r>
          </a:p>
          <a:p>
            <a:pPr marL="288925" indent="-288925">
              <a:spcBef>
                <a:spcPct val="50000"/>
              </a:spcBef>
              <a:buClr>
                <a:srgbClr val="99FF33"/>
              </a:buClr>
              <a:buFont typeface="Wingdings" pitchFamily="2" charset="2"/>
              <a:buChar char="«"/>
            </a:pPr>
            <a:r>
              <a:rPr lang="en-US" sz="3200" dirty="0"/>
              <a:t>It </a:t>
            </a:r>
            <a:r>
              <a:rPr lang="en-US" sz="3200" dirty="0">
                <a:solidFill>
                  <a:srgbClr val="FF0000"/>
                </a:solidFill>
              </a:rPr>
              <a:t>dissolves more slowly </a:t>
            </a:r>
            <a:r>
              <a:rPr lang="en-US" sz="3200" dirty="0"/>
              <a:t>than sucrose and is </a:t>
            </a:r>
            <a:r>
              <a:rPr lang="en-US" sz="3200" dirty="0">
                <a:solidFill>
                  <a:srgbClr val="FF0000"/>
                </a:solidFill>
              </a:rPr>
              <a:t>less sweet (0.7-.8)</a:t>
            </a:r>
            <a:r>
              <a:rPr lang="en-US" sz="3200" dirty="0"/>
              <a:t>. Preservatives are required to improve the keeping qualities of such syrups. Glycerin is added in 30% to 45% v/v as preservative.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467600" cy="563562"/>
          </a:xfrm>
        </p:spPr>
        <p:txBody>
          <a:bodyPr/>
          <a:lstStyle/>
          <a:p>
            <a:pPr algn="ctr"/>
            <a:r>
              <a:rPr lang="en-US" b="1" u="sng" dirty="0">
                <a:solidFill>
                  <a:srgbClr val="FF0000"/>
                </a:solidFill>
              </a:rPr>
              <a:t>Non- sucrose based syrups </a:t>
            </a:r>
          </a:p>
        </p:txBody>
      </p:sp>
      <p:sp>
        <p:nvSpPr>
          <p:cNvPr id="3" name="Content Placeholder 2"/>
          <p:cNvSpPr>
            <a:spLocks noGrp="1"/>
          </p:cNvSpPr>
          <p:nvPr>
            <p:ph sz="quarter" idx="1"/>
          </p:nvPr>
        </p:nvSpPr>
        <p:spPr>
          <a:xfrm>
            <a:off x="533400" y="762000"/>
            <a:ext cx="11049000" cy="6019800"/>
          </a:xfrm>
        </p:spPr>
        <p:txBody>
          <a:bodyPr>
            <a:normAutofit lnSpcReduction="10000"/>
          </a:bodyPr>
          <a:lstStyle/>
          <a:p>
            <a:r>
              <a:rPr lang="en-US" sz="3200" b="1" dirty="0"/>
              <a:t>Diabetic simple syrup </a:t>
            </a:r>
          </a:p>
          <a:p>
            <a:r>
              <a:rPr lang="en-US" b="1" dirty="0"/>
              <a:t>Artificial syrups (Non nutritive syrups )</a:t>
            </a:r>
            <a:endParaRPr lang="en-GB" b="1" dirty="0"/>
          </a:p>
          <a:p>
            <a:pPr marL="228600" indent="-228600">
              <a:spcBef>
                <a:spcPct val="50000"/>
              </a:spcBef>
              <a:buClr>
                <a:srgbClr val="FF00FF"/>
              </a:buClr>
              <a:buFont typeface="Wingdings" pitchFamily="2" charset="2"/>
              <a:buChar char="§"/>
            </a:pPr>
            <a:r>
              <a:rPr lang="en-US" dirty="0"/>
              <a:t>Intended as substitutes for syrups and to be administered to persons who must regulate their sugar and/or calorie intake accurately. e.g. persons suffering from diabetes mellitus. Some early formulae included glycerin, however, </a:t>
            </a:r>
            <a:r>
              <a:rPr lang="en-US" dirty="0">
                <a:solidFill>
                  <a:srgbClr val="FF0000"/>
                </a:solidFill>
              </a:rPr>
              <a:t>glycerin</a:t>
            </a:r>
            <a:r>
              <a:rPr lang="en-US" dirty="0"/>
              <a:t> and </a:t>
            </a:r>
            <a:r>
              <a:rPr lang="en-US" dirty="0">
                <a:solidFill>
                  <a:srgbClr val="FF0000"/>
                </a:solidFill>
              </a:rPr>
              <a:t>propylene glycol </a:t>
            </a:r>
            <a:r>
              <a:rPr lang="en-US" dirty="0"/>
              <a:t>are </a:t>
            </a:r>
            <a:r>
              <a:rPr lang="en-US" dirty="0" err="1"/>
              <a:t>glycogenetic</a:t>
            </a:r>
            <a:r>
              <a:rPr lang="en-US" dirty="0"/>
              <a:t> substances, i.e. they are materials which are converted into glucose in the body. An example of non–nutritive syrup is “Diabetic Simple Syrup”. It contains </a:t>
            </a:r>
            <a:r>
              <a:rPr lang="en-US" dirty="0">
                <a:solidFill>
                  <a:srgbClr val="FF0000"/>
                </a:solidFill>
              </a:rPr>
              <a:t>compound</a:t>
            </a:r>
            <a:r>
              <a:rPr lang="en-US" dirty="0"/>
              <a:t> </a:t>
            </a:r>
            <a:r>
              <a:rPr lang="en-US" dirty="0">
                <a:solidFill>
                  <a:srgbClr val="FF0000"/>
                </a:solidFill>
              </a:rPr>
              <a:t>sodium cyclamate </a:t>
            </a:r>
            <a:r>
              <a:rPr lang="en-US" dirty="0">
                <a:highlight>
                  <a:srgbClr val="FFFF00"/>
                </a:highlight>
              </a:rPr>
              <a:t>(6% cyclamate sodium and 0.6% saccharin sodium)</a:t>
            </a:r>
            <a:r>
              <a:rPr lang="en-US" dirty="0"/>
              <a:t> or </a:t>
            </a:r>
            <a:r>
              <a:rPr lang="en-US" dirty="0">
                <a:solidFill>
                  <a:srgbClr val="FF0000"/>
                </a:solidFill>
              </a:rPr>
              <a:t>saccharin</a:t>
            </a:r>
            <a:r>
              <a:rPr lang="en-US" dirty="0"/>
              <a:t> </a:t>
            </a:r>
            <a:r>
              <a:rPr lang="en-US" sz="1800" dirty="0"/>
              <a:t>.</a:t>
            </a:r>
            <a:r>
              <a:rPr lang="en-US" dirty="0">
                <a:solidFill>
                  <a:srgbClr val="FFFF66"/>
                </a:solidFill>
              </a:rPr>
              <a:t> </a:t>
            </a:r>
            <a:r>
              <a:rPr lang="en-US" dirty="0">
                <a:solidFill>
                  <a:schemeClr val="accent3"/>
                </a:solidFill>
              </a:rPr>
              <a:t>However, the cyclamate studies showed that the sweetener could produce cancer in animals and, as a result, this substance was removed from a wide variety of products. Similar studies have been carried out on saccharin. Much research has been done to find a safe synthetic substitute for sucrose. As a result, </a:t>
            </a:r>
            <a:r>
              <a:rPr lang="en-US" dirty="0">
                <a:solidFill>
                  <a:srgbClr val="FF0000"/>
                </a:solidFill>
              </a:rPr>
              <a:t>aspartame</a:t>
            </a:r>
            <a:r>
              <a:rPr lang="en-US" dirty="0">
                <a:solidFill>
                  <a:schemeClr val="accent3"/>
                </a:solidFill>
              </a:rPr>
              <a:t>  which is </a:t>
            </a:r>
            <a:r>
              <a:rPr lang="en-US" dirty="0">
                <a:solidFill>
                  <a:srgbClr val="FF0000"/>
                </a:solidFill>
              </a:rPr>
              <a:t>about 200 times sweeter than sucrose</a:t>
            </a:r>
            <a:r>
              <a:rPr lang="en-US" dirty="0">
                <a:solidFill>
                  <a:schemeClr val="accent3"/>
                </a:solidFill>
              </a:rPr>
              <a:t>, is being used now in many commercial preparations as the sweetening agent.</a:t>
            </a:r>
          </a:p>
        </p:txBody>
      </p:sp>
    </p:spTree>
    <p:extLst>
      <p:ext uri="{BB962C8B-B14F-4D97-AF65-F5344CB8AC3E}">
        <p14:creationId xmlns:p14="http://schemas.microsoft.com/office/powerpoint/2010/main" val="285570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639762"/>
          </a:xfrm>
        </p:spPr>
        <p:txBody>
          <a:bodyPr>
            <a:normAutofit/>
          </a:bodyPr>
          <a:lstStyle/>
          <a:p>
            <a:pPr algn="ctr"/>
            <a:r>
              <a:rPr lang="en-US" dirty="0">
                <a:solidFill>
                  <a:srgbClr val="FF0000"/>
                </a:solidFill>
                <a:highlight>
                  <a:srgbClr val="FFFF00"/>
                </a:highlight>
              </a:rPr>
              <a:t>Non- sucrose based syrups </a:t>
            </a:r>
            <a:endParaRPr lang="en-GB" dirty="0">
              <a:solidFill>
                <a:srgbClr val="FF0000"/>
              </a:solidFill>
              <a:highlight>
                <a:srgbClr val="FFFF00"/>
              </a:highligh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0338696"/>
              </p:ext>
            </p:extLst>
          </p:nvPr>
        </p:nvGraphicFramePr>
        <p:xfrm>
          <a:off x="2362200" y="1600200"/>
          <a:ext cx="7086600" cy="4873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079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p:spPr>
        <p:txBody>
          <a:bodyPr/>
          <a:lstStyle/>
          <a:p>
            <a:r>
              <a:rPr lang="en-US" dirty="0">
                <a:solidFill>
                  <a:srgbClr val="FF0000"/>
                </a:solidFill>
              </a:rPr>
              <a:t>viscosity builders</a:t>
            </a:r>
          </a:p>
        </p:txBody>
      </p:sp>
      <p:sp>
        <p:nvSpPr>
          <p:cNvPr id="3" name="Content Placeholder 2"/>
          <p:cNvSpPr>
            <a:spLocks noGrp="1"/>
          </p:cNvSpPr>
          <p:nvPr>
            <p:ph sz="quarter" idx="1"/>
          </p:nvPr>
        </p:nvSpPr>
        <p:spPr/>
        <p:txBody>
          <a:bodyPr/>
          <a:lstStyle/>
          <a:p>
            <a:r>
              <a:rPr lang="en-US" dirty="0"/>
              <a:t>1-Glycogenic (Polyols) sorbitol (64%), glycerin, propylene glycol</a:t>
            </a:r>
          </a:p>
          <a:p>
            <a:pPr marL="0" indent="0">
              <a:buNone/>
            </a:pPr>
            <a:endParaRPr lang="en-US" dirty="0"/>
          </a:p>
          <a:p>
            <a:r>
              <a:rPr lang="en-US" dirty="0"/>
              <a:t>2- Non- glycogenic , Polymers (</a:t>
            </a:r>
            <a:r>
              <a:rPr lang="en-US" dirty="0">
                <a:solidFill>
                  <a:srgbClr val="FF0000"/>
                </a:solidFill>
              </a:rPr>
              <a:t>Gums</a:t>
            </a:r>
            <a:r>
              <a:rPr lang="en-US" dirty="0"/>
              <a:t>) </a:t>
            </a:r>
          </a:p>
          <a:p>
            <a:pPr marL="822960" lvl="1" indent="-457200">
              <a:buFont typeface="+mj-lt"/>
              <a:buAutoNum type="alphaLcParenR"/>
            </a:pPr>
            <a:r>
              <a:rPr lang="en-US" dirty="0"/>
              <a:t>Natural    Tragacanth, Acacia </a:t>
            </a:r>
          </a:p>
          <a:p>
            <a:pPr marL="822960" lvl="1" indent="-457200">
              <a:buFont typeface="+mj-lt"/>
              <a:buAutoNum type="alphaLcParenR"/>
            </a:pPr>
            <a:r>
              <a:rPr lang="en-US" dirty="0"/>
              <a:t>Semi synthetic  </a:t>
            </a:r>
          </a:p>
          <a:p>
            <a:pPr marL="822960" lvl="1" indent="-457200">
              <a:buFont typeface="+mj-lt"/>
              <a:buAutoNum type="alphaLcParenR"/>
            </a:pPr>
            <a:endParaRPr lang="en-US" dirty="0"/>
          </a:p>
          <a:p>
            <a:pPr lvl="1">
              <a:buFont typeface="Wingdings" panose="05000000000000000000" pitchFamily="2" charset="2"/>
              <a:buChar char="§"/>
            </a:pPr>
            <a:r>
              <a:rPr lang="en-US" dirty="0"/>
              <a:t>Methylcellulose</a:t>
            </a:r>
            <a:r>
              <a:rPr lang="en-GB" dirty="0"/>
              <a:t> </a:t>
            </a:r>
            <a:r>
              <a:rPr lang="en-US" dirty="0">
                <a:solidFill>
                  <a:srgbClr val="FF0000"/>
                </a:solidFill>
              </a:rPr>
              <a:t>MC</a:t>
            </a:r>
            <a:r>
              <a:rPr lang="en-US" dirty="0"/>
              <a:t> (nonionic , exothermic )</a:t>
            </a:r>
          </a:p>
          <a:p>
            <a:pPr lvl="1">
              <a:buFont typeface="Wingdings" panose="05000000000000000000" pitchFamily="2" charset="2"/>
              <a:buChar char="§"/>
            </a:pPr>
            <a:r>
              <a:rPr lang="en-US" sz="2000" dirty="0"/>
              <a:t>Hydroxypropylmethylcellulose </a:t>
            </a:r>
            <a:r>
              <a:rPr lang="en-US" dirty="0">
                <a:solidFill>
                  <a:srgbClr val="FF0000"/>
                </a:solidFill>
              </a:rPr>
              <a:t>HPMC</a:t>
            </a:r>
            <a:r>
              <a:rPr lang="en-US" dirty="0"/>
              <a:t> (nonionic)</a:t>
            </a:r>
          </a:p>
          <a:p>
            <a:pPr lvl="1">
              <a:buFont typeface="Wingdings" panose="05000000000000000000" pitchFamily="2" charset="2"/>
              <a:buChar char="§"/>
            </a:pPr>
            <a:r>
              <a:rPr lang="en-US" dirty="0"/>
              <a:t>Sodium Carboxymethylcellulose  </a:t>
            </a:r>
            <a:r>
              <a:rPr lang="en-US" dirty="0">
                <a:solidFill>
                  <a:srgbClr val="FF0000"/>
                </a:solidFill>
              </a:rPr>
              <a:t>Sod CMC</a:t>
            </a:r>
            <a:r>
              <a:rPr lang="en-US" dirty="0"/>
              <a:t>(anionic),</a:t>
            </a:r>
          </a:p>
          <a:p>
            <a:pPr lvl="1">
              <a:buFont typeface="Wingdings" panose="05000000000000000000" pitchFamily="2" charset="2"/>
              <a:buChar char="§"/>
            </a:pPr>
            <a:r>
              <a:rPr lang="en-US" dirty="0"/>
              <a:t>Sod Alginate (anionic) ,</a:t>
            </a:r>
          </a:p>
          <a:p>
            <a:pPr lvl="1" rtl="1"/>
            <a:endParaRPr lang="en-US" dirty="0"/>
          </a:p>
          <a:p>
            <a:pPr marL="0" indent="0">
              <a:buNone/>
            </a:pPr>
            <a:endParaRPr lang="en-US" dirty="0"/>
          </a:p>
        </p:txBody>
      </p:sp>
    </p:spTree>
    <p:extLst>
      <p:ext uri="{BB962C8B-B14F-4D97-AF65-F5344CB8AC3E}">
        <p14:creationId xmlns:p14="http://schemas.microsoft.com/office/powerpoint/2010/main" val="2328340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p:spPr>
        <p:txBody>
          <a:bodyPr/>
          <a:lstStyle/>
          <a:p>
            <a:r>
              <a:rPr lang="en-US" dirty="0"/>
              <a:t>Tragacanth and Acacia</a:t>
            </a:r>
          </a:p>
        </p:txBody>
      </p:sp>
      <p:sp>
        <p:nvSpPr>
          <p:cNvPr id="3" name="Content Placeholder 2"/>
          <p:cNvSpPr>
            <a:spLocks noGrp="1"/>
          </p:cNvSpPr>
          <p:nvPr>
            <p:ph sz="quarter" idx="1"/>
          </p:nvPr>
        </p:nvSpPr>
        <p:spPr/>
        <p:txBody>
          <a:bodyPr>
            <a:normAutofit fontScale="92500" lnSpcReduction="20000"/>
          </a:bodyPr>
          <a:lstStyle/>
          <a:p>
            <a:r>
              <a:rPr lang="en-US" sz="3600" dirty="0"/>
              <a:t>Tragacanth</a:t>
            </a:r>
          </a:p>
          <a:p>
            <a:r>
              <a:rPr lang="en-US" dirty="0"/>
              <a:t>Naturally occurring dried </a:t>
            </a:r>
            <a:r>
              <a:rPr lang="en-US" dirty="0">
                <a:solidFill>
                  <a:srgbClr val="FF0000"/>
                </a:solidFill>
              </a:rPr>
              <a:t>gum</a:t>
            </a:r>
            <a:r>
              <a:rPr lang="en-US" dirty="0"/>
              <a:t> consists of a mixture of water-insoluble and water soluble polysaccharides.</a:t>
            </a:r>
          </a:p>
          <a:p>
            <a:r>
              <a:rPr lang="en-US" dirty="0">
                <a:solidFill>
                  <a:srgbClr val="FF0000"/>
                </a:solidFill>
              </a:rPr>
              <a:t>Bassorin</a:t>
            </a:r>
            <a:r>
              <a:rPr lang="en-US" dirty="0"/>
              <a:t>, which is the main water-insoluble portion, while the remainder of the gum consists of the water-soluble material </a:t>
            </a:r>
            <a:r>
              <a:rPr lang="en-US" dirty="0">
                <a:solidFill>
                  <a:srgbClr val="FF0000"/>
                </a:solidFill>
              </a:rPr>
              <a:t>tragacanthin</a:t>
            </a:r>
            <a:r>
              <a:rPr lang="en-US" dirty="0"/>
              <a:t>.</a:t>
            </a:r>
          </a:p>
          <a:p>
            <a:r>
              <a:rPr lang="en-US" dirty="0"/>
              <a:t>On hydrolysis, tragacanthin yields L-arabinose, L-fucose, D-xylose, D-galactose, and D-galacturonic acid.</a:t>
            </a:r>
          </a:p>
          <a:p>
            <a:endParaRPr lang="en-US" dirty="0"/>
          </a:p>
          <a:p>
            <a:endParaRPr lang="en-US" dirty="0">
              <a:solidFill>
                <a:srgbClr val="FF0000"/>
              </a:solidFill>
            </a:endParaRPr>
          </a:p>
        </p:txBody>
      </p:sp>
      <p:sp>
        <p:nvSpPr>
          <p:cNvPr id="4" name="Content Placeholder 3"/>
          <p:cNvSpPr>
            <a:spLocks noGrp="1"/>
          </p:cNvSpPr>
          <p:nvPr>
            <p:ph sz="quarter" idx="2"/>
          </p:nvPr>
        </p:nvSpPr>
        <p:spPr/>
        <p:txBody>
          <a:bodyPr>
            <a:normAutofit fontScale="92500" lnSpcReduction="20000"/>
          </a:bodyPr>
          <a:lstStyle/>
          <a:p>
            <a:r>
              <a:rPr lang="en-US" sz="3600" dirty="0"/>
              <a:t>Acacia</a:t>
            </a:r>
            <a:r>
              <a:rPr lang="en-US" dirty="0"/>
              <a:t> </a:t>
            </a:r>
          </a:p>
          <a:p>
            <a:r>
              <a:rPr lang="en-US" dirty="0"/>
              <a:t>Complex, loose aggregate of sugars and hemicelluloses</a:t>
            </a:r>
          </a:p>
          <a:p>
            <a:r>
              <a:rPr lang="en-US" dirty="0"/>
              <a:t>The aggregate consists essentially of an </a:t>
            </a:r>
            <a:r>
              <a:rPr lang="en-US" b="1" u="sng" dirty="0" err="1"/>
              <a:t>arabic</a:t>
            </a:r>
            <a:r>
              <a:rPr lang="en-US" b="1" u="sng" dirty="0"/>
              <a:t> acid </a:t>
            </a:r>
            <a:r>
              <a:rPr lang="en-US" dirty="0"/>
              <a:t>nucleus to which are connected calcium, magnesium, and potassium along with the sugars arabinose, galactose, and rhamnose.</a:t>
            </a:r>
          </a:p>
        </p:txBody>
      </p:sp>
    </p:spTree>
    <p:extLst>
      <p:ext uri="{BB962C8B-B14F-4D97-AF65-F5344CB8AC3E}">
        <p14:creationId xmlns:p14="http://schemas.microsoft.com/office/powerpoint/2010/main" val="52507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563562"/>
          </a:xfrm>
        </p:spPr>
        <p:txBody>
          <a:bodyPr/>
          <a:lstStyle/>
          <a:p>
            <a:pPr algn="ctr"/>
            <a:r>
              <a:rPr lang="en-US" dirty="0">
                <a:solidFill>
                  <a:srgbClr val="FF0000"/>
                </a:solidFill>
              </a:rPr>
              <a:t>Structures of semisynthetic gums</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29751"/>
            <a:ext cx="2438611" cy="193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60369" y="860419"/>
            <a:ext cx="2307042" cy="369332"/>
          </a:xfrm>
          <a:prstGeom prst="rect">
            <a:avLst/>
          </a:prstGeom>
        </p:spPr>
        <p:txBody>
          <a:bodyPr wrap="none">
            <a:spAutoFit/>
          </a:bodyPr>
          <a:lstStyle/>
          <a:p>
            <a:pPr lvl="0"/>
            <a:r>
              <a:rPr lang="en-US" dirty="0"/>
              <a:t>Methylcellulose MC</a:t>
            </a:r>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255" y="1371600"/>
            <a:ext cx="4724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19255" y="849309"/>
            <a:ext cx="4572000" cy="369332"/>
          </a:xfrm>
          <a:prstGeom prst="rect">
            <a:avLst/>
          </a:prstGeom>
        </p:spPr>
        <p:txBody>
          <a:bodyPr>
            <a:spAutoFit/>
          </a:bodyPr>
          <a:lstStyle/>
          <a:p>
            <a:pPr lvl="0"/>
            <a:r>
              <a:rPr lang="en-US" dirty="0"/>
              <a:t>Hydroxpropylmethyl cellulose HPMC </a:t>
            </a:r>
            <a:endParaRPr lang="en-GB" dirty="0"/>
          </a:p>
        </p:txBody>
      </p:sp>
      <p:pic>
        <p:nvPicPr>
          <p:cNvPr id="3" name="Picture 2">
            <a:extLst>
              <a:ext uri="{FF2B5EF4-FFF2-40B4-BE49-F238E27FC236}">
                <a16:creationId xmlns:a16="http://schemas.microsoft.com/office/drawing/2014/main" id="{A244F39A-70F9-4CFA-A05C-DD3ABE41B9C4}"/>
              </a:ext>
            </a:extLst>
          </p:cNvPr>
          <p:cNvPicPr>
            <a:picLocks noChangeAspect="1"/>
          </p:cNvPicPr>
          <p:nvPr/>
        </p:nvPicPr>
        <p:blipFill>
          <a:blip r:embed="rId4"/>
          <a:stretch>
            <a:fillRect/>
          </a:stretch>
        </p:blipFill>
        <p:spPr>
          <a:xfrm>
            <a:off x="2082800" y="3407898"/>
            <a:ext cx="7010400" cy="3352800"/>
          </a:xfrm>
          <a:prstGeom prst="rect">
            <a:avLst/>
          </a:prstGeom>
        </p:spPr>
      </p:pic>
    </p:spTree>
    <p:extLst>
      <p:ext uri="{BB962C8B-B14F-4D97-AF65-F5344CB8AC3E}">
        <p14:creationId xmlns:p14="http://schemas.microsoft.com/office/powerpoint/2010/main" val="1491414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639762"/>
          </a:xfrm>
        </p:spPr>
        <p:txBody>
          <a:bodyPr/>
          <a:lstStyle/>
          <a:p>
            <a:r>
              <a:rPr lang="en-US" dirty="0">
                <a:solidFill>
                  <a:srgbClr val="FF0000"/>
                </a:solidFill>
                <a:highlight>
                  <a:srgbClr val="FFFF00"/>
                </a:highlight>
              </a:rPr>
              <a:t>Sorbitol based syrup</a:t>
            </a:r>
            <a:endParaRPr lang="en-GB" dirty="0">
              <a:solidFill>
                <a:srgbClr val="FF0000"/>
              </a:solidFill>
              <a:highlight>
                <a:srgbClr val="FFFF00"/>
              </a:highligh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23779226"/>
              </p:ext>
            </p:extLst>
          </p:nvPr>
        </p:nvGraphicFramePr>
        <p:xfrm>
          <a:off x="1981200" y="1600201"/>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457201"/>
            <a:ext cx="4038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5800" y="354312"/>
            <a:ext cx="10820400" cy="6149376"/>
          </a:xfrm>
          <a:prstGeom prst="rect">
            <a:avLst/>
          </a:prstGeom>
          <a:noFill/>
          <a:ln w="9525">
            <a:noFill/>
            <a:miter lim="800000"/>
            <a:headEnd/>
            <a:tailEnd/>
          </a:ln>
          <a:effectLst/>
        </p:spPr>
        <p:txBody>
          <a:bodyPr wrap="square">
            <a:spAutoFit/>
          </a:bodyPr>
          <a:lstStyle/>
          <a:p>
            <a:pPr marL="288925" indent="-288925">
              <a:spcBef>
                <a:spcPct val="40000"/>
              </a:spcBef>
            </a:pPr>
            <a:r>
              <a:rPr lang="en-US" sz="2400" b="1" u="sng" dirty="0" err="1">
                <a:solidFill>
                  <a:schemeClr val="accent3"/>
                </a:solidFill>
              </a:rPr>
              <a:t>Sorbitol</a:t>
            </a:r>
            <a:r>
              <a:rPr lang="en-US" sz="2400" b="1" u="sng" dirty="0">
                <a:solidFill>
                  <a:schemeClr val="accent3"/>
                </a:solidFill>
              </a:rPr>
              <a:t>-Based Syrups</a:t>
            </a:r>
            <a:r>
              <a:rPr lang="en-US" sz="2400" dirty="0">
                <a:solidFill>
                  <a:schemeClr val="accent3"/>
                </a:solidFill>
              </a:rPr>
              <a:t> </a:t>
            </a:r>
          </a:p>
          <a:p>
            <a:pPr marL="288925" indent="-288925">
              <a:spcBef>
                <a:spcPct val="40000"/>
              </a:spcBef>
              <a:buClr>
                <a:srgbClr val="99FF33"/>
              </a:buClr>
              <a:buFont typeface="Wingdings" pitchFamily="2" charset="2"/>
              <a:buChar char="«"/>
            </a:pPr>
            <a:r>
              <a:rPr lang="en-US" sz="2400" dirty="0" err="1"/>
              <a:t>Sorbitol</a:t>
            </a:r>
            <a:r>
              <a:rPr lang="en-US" sz="2400" dirty="0"/>
              <a:t> which is </a:t>
            </a:r>
            <a:r>
              <a:rPr lang="en-US" sz="2400" dirty="0" err="1"/>
              <a:t>hexahydric</a:t>
            </a:r>
            <a:r>
              <a:rPr lang="en-US" sz="2400" dirty="0"/>
              <a:t> alcohol made by </a:t>
            </a:r>
            <a:r>
              <a:rPr lang="en-US" sz="2400" dirty="0">
                <a:solidFill>
                  <a:srgbClr val="FF0000"/>
                </a:solidFill>
              </a:rPr>
              <a:t>hydrogenation of glucose</a:t>
            </a:r>
            <a:r>
              <a:rPr lang="en-US" sz="2400" dirty="0"/>
              <a:t> has been used in the preparation of syrup. </a:t>
            </a:r>
          </a:p>
          <a:p>
            <a:pPr marL="288925" indent="-288925">
              <a:spcBef>
                <a:spcPct val="40000"/>
              </a:spcBef>
              <a:buClr>
                <a:srgbClr val="99FF33"/>
              </a:buClr>
              <a:buFont typeface="Wingdings" pitchFamily="2" charset="2"/>
              <a:buChar char="«"/>
            </a:pPr>
            <a:r>
              <a:rPr lang="en-US" sz="2400" dirty="0"/>
              <a:t>It is used mostly in the form of a </a:t>
            </a:r>
            <a:r>
              <a:rPr lang="en-US" sz="2400" dirty="0">
                <a:solidFill>
                  <a:srgbClr val="FF0000"/>
                </a:solidFill>
              </a:rPr>
              <a:t>70% w/w </a:t>
            </a:r>
            <a:r>
              <a:rPr lang="en-US" sz="2400" dirty="0"/>
              <a:t>aqueous solution. </a:t>
            </a:r>
          </a:p>
          <a:p>
            <a:pPr marL="288925" indent="-288925">
              <a:spcBef>
                <a:spcPct val="40000"/>
              </a:spcBef>
              <a:buClr>
                <a:srgbClr val="99FF33"/>
              </a:buClr>
              <a:buFont typeface="Wingdings" pitchFamily="2" charset="2"/>
              <a:buChar char="«"/>
            </a:pPr>
            <a:r>
              <a:rPr lang="en-US" sz="2400" dirty="0" err="1"/>
              <a:t>Sorbitol</a:t>
            </a:r>
            <a:r>
              <a:rPr lang="en-US" sz="2400" dirty="0"/>
              <a:t> solution is </a:t>
            </a:r>
            <a:r>
              <a:rPr lang="en-US" sz="2400" dirty="0">
                <a:solidFill>
                  <a:srgbClr val="FF0000"/>
                </a:solidFill>
              </a:rPr>
              <a:t>not irritating </a:t>
            </a:r>
            <a:r>
              <a:rPr lang="en-US" sz="2400" dirty="0"/>
              <a:t>to the membrane of the mouth and throat and does not contribute to the formation of </a:t>
            </a:r>
            <a:r>
              <a:rPr lang="en-US" sz="2400" dirty="0">
                <a:solidFill>
                  <a:srgbClr val="FF0000"/>
                </a:solidFill>
              </a:rPr>
              <a:t>dental carries</a:t>
            </a:r>
            <a:r>
              <a:rPr lang="en-US" sz="2400" dirty="0"/>
              <a:t>. </a:t>
            </a:r>
          </a:p>
          <a:p>
            <a:pPr marL="288925" indent="-288925">
              <a:spcBef>
                <a:spcPct val="40000"/>
              </a:spcBef>
              <a:buClr>
                <a:srgbClr val="99FF33"/>
              </a:buClr>
              <a:buFont typeface="Wingdings" pitchFamily="2" charset="2"/>
              <a:buChar char="«"/>
            </a:pPr>
            <a:r>
              <a:rPr lang="en-US" sz="2400" dirty="0" err="1"/>
              <a:t>Sorbitol</a:t>
            </a:r>
            <a:r>
              <a:rPr lang="en-US" sz="2400" dirty="0"/>
              <a:t> is metabolized and converted to glucose; however, </a:t>
            </a:r>
            <a:r>
              <a:rPr lang="en-US" sz="2400" dirty="0">
                <a:solidFill>
                  <a:srgbClr val="FF0000"/>
                </a:solidFill>
              </a:rPr>
              <a:t>it is not rapidly absorbed from the </a:t>
            </a:r>
            <a:r>
              <a:rPr lang="en-US" sz="2400" dirty="0" err="1">
                <a:solidFill>
                  <a:srgbClr val="FF0000"/>
                </a:solidFill>
              </a:rPr>
              <a:t>GlT</a:t>
            </a:r>
            <a:r>
              <a:rPr lang="en-US" sz="2400" dirty="0">
                <a:solidFill>
                  <a:srgbClr val="FF0000"/>
                </a:solidFill>
              </a:rPr>
              <a:t> as sugars</a:t>
            </a:r>
            <a:r>
              <a:rPr lang="en-US" sz="2400" dirty="0"/>
              <a:t>. </a:t>
            </a:r>
            <a:r>
              <a:rPr lang="en-US" sz="2400" dirty="0">
                <a:highlight>
                  <a:srgbClr val="FFFF00"/>
                </a:highlight>
              </a:rPr>
              <a:t>No significant hyperglycemia </a:t>
            </a:r>
            <a:r>
              <a:rPr lang="en-US" sz="2400" dirty="0"/>
              <a:t>has been found (WHY?); it may be used as component of non-nutritive vehicles. </a:t>
            </a:r>
          </a:p>
          <a:p>
            <a:pPr marL="288925" indent="-288925">
              <a:spcBef>
                <a:spcPct val="40000"/>
              </a:spcBef>
              <a:buClr>
                <a:srgbClr val="99FF33"/>
              </a:buClr>
              <a:buFont typeface="Wingdings" pitchFamily="2" charset="2"/>
              <a:buChar char="«"/>
            </a:pPr>
            <a:r>
              <a:rPr lang="en-US" sz="2400" dirty="0" err="1"/>
              <a:t>Sorbitol</a:t>
            </a:r>
            <a:r>
              <a:rPr lang="en-US" sz="2400" dirty="0"/>
              <a:t> solution </a:t>
            </a:r>
            <a:r>
              <a:rPr lang="en-US" sz="2400" dirty="0">
                <a:solidFill>
                  <a:srgbClr val="FF0000"/>
                </a:solidFill>
              </a:rPr>
              <a:t>does not support mold growth</a:t>
            </a:r>
            <a:r>
              <a:rPr lang="en-US" sz="2400" dirty="0"/>
              <a:t>. Preservative should be used in solution containing </a:t>
            </a:r>
            <a:r>
              <a:rPr lang="en-US" sz="2400" dirty="0">
                <a:solidFill>
                  <a:srgbClr val="FF0000"/>
                </a:solidFill>
              </a:rPr>
              <a:t>less than 60% w/w sorbitol</a:t>
            </a:r>
            <a:r>
              <a:rPr lang="en-US" sz="2400" dirty="0"/>
              <a:t>. </a:t>
            </a:r>
          </a:p>
          <a:p>
            <a:pPr marL="288925" indent="-288925">
              <a:spcBef>
                <a:spcPct val="40000"/>
              </a:spcBef>
              <a:buClr>
                <a:srgbClr val="99FF33"/>
              </a:buClr>
              <a:buFont typeface="Wingdings" pitchFamily="2" charset="2"/>
              <a:buChar char="«"/>
            </a:pPr>
            <a:r>
              <a:rPr lang="en-US" sz="2400" dirty="0"/>
              <a:t>It is chemically </a:t>
            </a:r>
            <a:r>
              <a:rPr lang="en-US" sz="2400" dirty="0">
                <a:solidFill>
                  <a:srgbClr val="FF0000"/>
                </a:solidFill>
              </a:rPr>
              <a:t>stable and inert </a:t>
            </a:r>
            <a:r>
              <a:rPr lang="en-US" sz="2400" dirty="0"/>
              <a:t>with respect to drugs and other ingredients used in pharmaceutical perpetration.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hemical structure of sorbitol">
            <a:hlinkClick r:id="rId2" tooltip="Chemical structure of sorbitol"/>
          </p:cNvPr>
          <p:cNvPicPr>
            <a:picLocks noChangeAspect="1" noChangeArrowheads="1"/>
          </p:cNvPicPr>
          <p:nvPr/>
        </p:nvPicPr>
        <p:blipFill>
          <a:blip r:embed="rId3" cstate="print"/>
          <a:srcRect/>
          <a:stretch>
            <a:fillRect/>
          </a:stretch>
        </p:blipFill>
        <p:spPr bwMode="auto">
          <a:xfrm>
            <a:off x="3276600" y="1447800"/>
            <a:ext cx="1828800" cy="2362200"/>
          </a:xfrm>
          <a:prstGeom prst="rect">
            <a:avLst/>
          </a:prstGeom>
          <a:noFill/>
          <a:ln w="9525">
            <a:noFill/>
            <a:miter lim="800000"/>
            <a:headEnd/>
            <a:tailEnd/>
          </a:ln>
        </p:spPr>
      </p:pic>
      <p:pic>
        <p:nvPicPr>
          <p:cNvPr id="86019" name="Picture 3" descr="Glucose shifting from Fischer projection to Haworth projection.">
            <a:hlinkClick r:id="rId4" tooltip="Glucose shifting from Fischer projection to Haworth projection."/>
          </p:cNvPr>
          <p:cNvPicPr>
            <a:picLocks noChangeAspect="1" noChangeArrowheads="1" noCrop="1"/>
          </p:cNvPicPr>
          <p:nvPr/>
        </p:nvPicPr>
        <p:blipFill>
          <a:blip r:embed="rId5" cstate="print"/>
          <a:srcRect/>
          <a:stretch>
            <a:fillRect/>
          </a:stretch>
        </p:blipFill>
        <p:spPr bwMode="auto">
          <a:xfrm>
            <a:off x="6705600" y="1295400"/>
            <a:ext cx="2667000" cy="2590800"/>
          </a:xfrm>
          <a:prstGeom prst="rect">
            <a:avLst/>
          </a:prstGeom>
          <a:noFill/>
          <a:ln w="9525">
            <a:noFill/>
            <a:miter lim="800000"/>
            <a:headEnd/>
            <a:tailEnd/>
          </a:ln>
        </p:spPr>
      </p:pic>
      <p:sp>
        <p:nvSpPr>
          <p:cNvPr id="86020" name="Text Box 4"/>
          <p:cNvSpPr txBox="1">
            <a:spLocks noChangeArrowheads="1"/>
          </p:cNvSpPr>
          <p:nvPr/>
        </p:nvSpPr>
        <p:spPr bwMode="auto">
          <a:xfrm>
            <a:off x="3200400" y="4495800"/>
            <a:ext cx="1905000" cy="579438"/>
          </a:xfrm>
          <a:prstGeom prst="rect">
            <a:avLst/>
          </a:prstGeom>
          <a:noFill/>
          <a:ln w="9525">
            <a:noFill/>
            <a:miter lim="800000"/>
            <a:headEnd/>
            <a:tailEnd/>
          </a:ln>
          <a:effectLst/>
        </p:spPr>
        <p:txBody>
          <a:bodyPr>
            <a:spAutoFit/>
          </a:bodyPr>
          <a:lstStyle/>
          <a:p>
            <a:pPr>
              <a:spcBef>
                <a:spcPct val="50000"/>
              </a:spcBef>
            </a:pPr>
            <a:r>
              <a:rPr lang="en-US" sz="3200" b="1" dirty="0" err="1">
                <a:solidFill>
                  <a:schemeClr val="accent3"/>
                </a:solidFill>
              </a:rPr>
              <a:t>Sorbitol</a:t>
            </a:r>
            <a:endParaRPr lang="en-US" sz="3200" b="1" dirty="0">
              <a:solidFill>
                <a:schemeClr val="accent3"/>
              </a:solidFill>
            </a:endParaRPr>
          </a:p>
        </p:txBody>
      </p:sp>
      <p:sp>
        <p:nvSpPr>
          <p:cNvPr id="86021" name="Text Box 5"/>
          <p:cNvSpPr txBox="1">
            <a:spLocks noChangeArrowheads="1"/>
          </p:cNvSpPr>
          <p:nvPr/>
        </p:nvSpPr>
        <p:spPr bwMode="auto">
          <a:xfrm>
            <a:off x="7162800" y="4572000"/>
            <a:ext cx="1905000" cy="579438"/>
          </a:xfrm>
          <a:prstGeom prst="rect">
            <a:avLst/>
          </a:prstGeom>
          <a:noFill/>
          <a:ln w="9525">
            <a:noFill/>
            <a:miter lim="800000"/>
            <a:headEnd/>
            <a:tailEnd/>
          </a:ln>
          <a:effectLst/>
        </p:spPr>
        <p:txBody>
          <a:bodyPr>
            <a:spAutoFit/>
          </a:bodyPr>
          <a:lstStyle/>
          <a:p>
            <a:pPr>
              <a:spcBef>
                <a:spcPct val="50000"/>
              </a:spcBef>
            </a:pPr>
            <a:r>
              <a:rPr lang="en-US" sz="3200" b="1" dirty="0">
                <a:solidFill>
                  <a:schemeClr val="accent3"/>
                </a:solidFill>
              </a:rPr>
              <a:t>Glucose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 of sorbitol solution addition to simple syrup   </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88788009"/>
              </p:ext>
            </p:extLst>
          </p:nvPr>
        </p:nvGraphicFramePr>
        <p:xfrm>
          <a:off x="1981200" y="1600201"/>
          <a:ext cx="8229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DFF5C-CC9A-4CBE-897F-5C431D958CA5}"/>
              </a:ext>
            </a:extLst>
          </p:cNvPr>
          <p:cNvSpPr txBox="1"/>
          <p:nvPr/>
        </p:nvSpPr>
        <p:spPr>
          <a:xfrm>
            <a:off x="533400" y="1066800"/>
            <a:ext cx="10287000" cy="5078313"/>
          </a:xfrm>
          <a:prstGeom prst="rect">
            <a:avLst/>
          </a:prstGeom>
          <a:noFill/>
        </p:spPr>
        <p:txBody>
          <a:bodyPr wrap="square">
            <a:spAutoFit/>
          </a:bodyPr>
          <a:lstStyle/>
          <a:p>
            <a:pPr marL="571500" indent="-571500" algn="justLow">
              <a:buFont typeface="Wingdings" panose="05000000000000000000" pitchFamily="2" charset="2"/>
              <a:buChar char="q"/>
            </a:pPr>
            <a:r>
              <a:rPr lang="en-US" sz="3600" dirty="0">
                <a:solidFill>
                  <a:srgbClr val="212121"/>
                </a:solidFill>
                <a:latin typeface="Roboto" panose="020B0604020202020204" pitchFamily="2" charset="0"/>
              </a:rPr>
              <a:t>Delayed </a:t>
            </a:r>
            <a:r>
              <a:rPr lang="en-US" sz="3600" dirty="0">
                <a:solidFill>
                  <a:srgbClr val="FF0000"/>
                </a:solidFill>
                <a:latin typeface="Roboto" panose="020B0604020202020204" pitchFamily="2" charset="0"/>
              </a:rPr>
              <a:t>onset of action </a:t>
            </a:r>
            <a:r>
              <a:rPr lang="en-US" sz="3600" dirty="0">
                <a:solidFill>
                  <a:srgbClr val="212121"/>
                </a:solidFill>
                <a:latin typeface="Roboto" panose="020B0604020202020204" pitchFamily="2" charset="0"/>
              </a:rPr>
              <a:t>because absorption takes time</a:t>
            </a:r>
          </a:p>
          <a:p>
            <a:pPr marL="571500" indent="-571500" algn="justLow">
              <a:buFont typeface="Wingdings" panose="05000000000000000000" pitchFamily="2" charset="2"/>
              <a:buChar char="q"/>
            </a:pPr>
            <a:r>
              <a:rPr lang="en-US" sz="3600" dirty="0">
                <a:solidFill>
                  <a:srgbClr val="212121"/>
                </a:solidFill>
                <a:latin typeface="Roboto" panose="020B0604020202020204" pitchFamily="2" charset="0"/>
              </a:rPr>
              <a:t>Not suitable in </a:t>
            </a:r>
            <a:r>
              <a:rPr lang="en-US" sz="3600" dirty="0">
                <a:solidFill>
                  <a:srgbClr val="FF0000"/>
                </a:solidFill>
                <a:latin typeface="Roboto" panose="020B0604020202020204" pitchFamily="2" charset="0"/>
              </a:rPr>
              <a:t>emergency</a:t>
            </a:r>
            <a:r>
              <a:rPr lang="en-US" sz="3600" dirty="0">
                <a:solidFill>
                  <a:srgbClr val="212121"/>
                </a:solidFill>
                <a:latin typeface="Roboto" panose="020B0604020202020204" pitchFamily="2" charset="0"/>
              </a:rPr>
              <a:t> and for unconscious patients</a:t>
            </a:r>
          </a:p>
          <a:p>
            <a:pPr marL="571500" indent="-571500" algn="justLow">
              <a:buFont typeface="Wingdings" panose="05000000000000000000" pitchFamily="2" charset="2"/>
              <a:buChar char="q"/>
            </a:pPr>
            <a:r>
              <a:rPr lang="en-US" sz="3600" dirty="0">
                <a:solidFill>
                  <a:srgbClr val="212121"/>
                </a:solidFill>
                <a:latin typeface="Roboto" panose="020B0604020202020204" pitchFamily="2" charset="0"/>
              </a:rPr>
              <a:t>Not convenient for a patient with a </a:t>
            </a:r>
            <a:r>
              <a:rPr lang="en-US" sz="3600" dirty="0">
                <a:solidFill>
                  <a:srgbClr val="FF0000"/>
                </a:solidFill>
                <a:latin typeface="Roboto" panose="020B0604020202020204" pitchFamily="2" charset="0"/>
              </a:rPr>
              <a:t>gastrointestinal</a:t>
            </a:r>
            <a:r>
              <a:rPr lang="en-US" sz="3600" dirty="0">
                <a:solidFill>
                  <a:srgbClr val="212121"/>
                </a:solidFill>
                <a:latin typeface="Roboto" panose="020B0604020202020204" pitchFamily="2" charset="0"/>
              </a:rPr>
              <a:t> disorder such as diarrhea, constipation, ulceration, and hyperacidity in stomach</a:t>
            </a:r>
          </a:p>
          <a:p>
            <a:pPr marL="571500" indent="-571500" algn="justLow">
              <a:buFont typeface="Wingdings" panose="05000000000000000000" pitchFamily="2" charset="2"/>
              <a:buChar char="q"/>
            </a:pPr>
            <a:r>
              <a:rPr lang="en-US" sz="3600" dirty="0">
                <a:solidFill>
                  <a:srgbClr val="212121"/>
                </a:solidFill>
                <a:latin typeface="Roboto" panose="020B0604020202020204" pitchFamily="2" charset="0"/>
              </a:rPr>
              <a:t>Can’t avoid </a:t>
            </a:r>
            <a:r>
              <a:rPr lang="en-US" sz="3600" dirty="0">
                <a:solidFill>
                  <a:srgbClr val="FF0000"/>
                </a:solidFill>
                <a:latin typeface="Roboto" panose="020B0604020202020204" pitchFamily="2" charset="0"/>
              </a:rPr>
              <a:t>first pass </a:t>
            </a:r>
            <a:r>
              <a:rPr lang="en-US" sz="3600" dirty="0">
                <a:solidFill>
                  <a:srgbClr val="212121"/>
                </a:solidFill>
                <a:latin typeface="Roboto" panose="020B0604020202020204" pitchFamily="2" charset="0"/>
              </a:rPr>
              <a:t>metabolism</a:t>
            </a:r>
          </a:p>
        </p:txBody>
      </p:sp>
      <p:sp>
        <p:nvSpPr>
          <p:cNvPr id="5" name="TextBox 4">
            <a:extLst>
              <a:ext uri="{FF2B5EF4-FFF2-40B4-BE49-F238E27FC236}">
                <a16:creationId xmlns:a16="http://schemas.microsoft.com/office/drawing/2014/main" id="{71323FBD-3F94-4F75-9FF7-B0FE7074C265}"/>
              </a:ext>
            </a:extLst>
          </p:cNvPr>
          <p:cNvSpPr txBox="1"/>
          <p:nvPr/>
        </p:nvSpPr>
        <p:spPr>
          <a:xfrm>
            <a:off x="533400" y="228600"/>
            <a:ext cx="10287000" cy="769441"/>
          </a:xfrm>
          <a:prstGeom prst="rect">
            <a:avLst/>
          </a:prstGeom>
          <a:noFill/>
        </p:spPr>
        <p:txBody>
          <a:bodyPr wrap="square">
            <a:spAutoFit/>
          </a:bodyPr>
          <a:lstStyle/>
          <a:p>
            <a:pPr algn="ctr"/>
            <a:r>
              <a:rPr lang="en-US" sz="4300" u="sng" cap="small" dirty="0">
                <a:solidFill>
                  <a:srgbClr val="FF0000"/>
                </a:solidFill>
                <a:latin typeface="+mj-lt"/>
                <a:ea typeface="+mj-ea"/>
                <a:cs typeface="+mj-cs"/>
              </a:rPr>
              <a:t>Disadvantages </a:t>
            </a:r>
          </a:p>
        </p:txBody>
      </p:sp>
    </p:spTree>
    <p:extLst>
      <p:ext uri="{BB962C8B-B14F-4D97-AF65-F5344CB8AC3E}">
        <p14:creationId xmlns:p14="http://schemas.microsoft.com/office/powerpoint/2010/main" val="1027758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639762"/>
          </a:xfrm>
        </p:spPr>
        <p:txBody>
          <a:bodyPr/>
          <a:lstStyle/>
          <a:p>
            <a:pPr algn="ctr"/>
            <a:r>
              <a:rPr lang="en-US" u="sng" dirty="0">
                <a:solidFill>
                  <a:srgbClr val="FF0000"/>
                </a:solidFill>
              </a:rPr>
              <a:t>Linctuses</a:t>
            </a:r>
          </a:p>
        </p:txBody>
      </p:sp>
      <p:sp>
        <p:nvSpPr>
          <p:cNvPr id="3" name="Content Placeholder 2"/>
          <p:cNvSpPr>
            <a:spLocks noGrp="1"/>
          </p:cNvSpPr>
          <p:nvPr>
            <p:ph sz="quarter" idx="1"/>
          </p:nvPr>
        </p:nvSpPr>
        <p:spPr>
          <a:xfrm>
            <a:off x="457200" y="1447800"/>
            <a:ext cx="10972800" cy="4876800"/>
          </a:xfrm>
        </p:spPr>
        <p:txBody>
          <a:bodyPr>
            <a:normAutofit fontScale="32500" lnSpcReduction="20000"/>
          </a:bodyPr>
          <a:lstStyle/>
          <a:p>
            <a:pPr>
              <a:buNone/>
            </a:pPr>
            <a:r>
              <a:rPr lang="en-US" sz="800" dirty="0"/>
              <a:t>                                     </a:t>
            </a:r>
            <a:r>
              <a:rPr lang="en-US" sz="8000" dirty="0">
                <a:solidFill>
                  <a:schemeClr val="accent3"/>
                </a:solidFill>
              </a:rPr>
              <a:t>A syrupy or sticky preparation containing medicaments exerting a </a:t>
            </a:r>
            <a:r>
              <a:rPr lang="en-US" sz="8000" dirty="0">
                <a:solidFill>
                  <a:schemeClr val="accent3"/>
                </a:solidFill>
                <a:highlight>
                  <a:srgbClr val="FFFF00"/>
                </a:highlight>
              </a:rPr>
              <a:t>local action on the mucous membrane of the throat</a:t>
            </a:r>
          </a:p>
          <a:p>
            <a:r>
              <a:rPr lang="en-US" sz="8000" dirty="0"/>
              <a:t>Linctuses are </a:t>
            </a:r>
            <a:r>
              <a:rPr lang="en-US" sz="8000" dirty="0">
                <a:solidFill>
                  <a:srgbClr val="FF0000"/>
                </a:solidFill>
              </a:rPr>
              <a:t>viscous</a:t>
            </a:r>
            <a:r>
              <a:rPr lang="en-US" sz="8000" dirty="0"/>
              <a:t> preparations that contain the therapeutic agent dissolved in a vehicle composed of a </a:t>
            </a:r>
            <a:r>
              <a:rPr lang="en-US" sz="8000" dirty="0">
                <a:solidFill>
                  <a:srgbClr val="FF0000"/>
                </a:solidFill>
              </a:rPr>
              <a:t>high percentage of sucrose </a:t>
            </a:r>
            <a:r>
              <a:rPr lang="en-US" sz="8000" dirty="0"/>
              <a:t>and, if required, other sweetening agents. (honey or  glucose syrup) </a:t>
            </a:r>
          </a:p>
          <a:p>
            <a:r>
              <a:rPr lang="en-US" sz="8000" dirty="0">
                <a:solidFill>
                  <a:srgbClr val="FF0000"/>
                </a:solidFill>
              </a:rPr>
              <a:t>Linctuses are often used when the drug has a bitter taste</a:t>
            </a:r>
          </a:p>
          <a:p>
            <a:r>
              <a:rPr lang="en-US" sz="8000" dirty="0"/>
              <a:t>These formulations are administered orally and are primarily employed for the treatment of </a:t>
            </a:r>
            <a:r>
              <a:rPr lang="en-US" sz="8000" dirty="0">
                <a:solidFill>
                  <a:srgbClr val="FF0000"/>
                </a:solidFill>
              </a:rPr>
              <a:t>cough</a:t>
            </a:r>
            <a:r>
              <a:rPr lang="en-US" sz="8000" dirty="0"/>
              <a:t>, due to their soothing actions on the inflamed mucous membranes.</a:t>
            </a:r>
          </a:p>
          <a:p>
            <a:r>
              <a:rPr lang="en-US" sz="8000" dirty="0"/>
              <a:t>Linctuses may also be formulated as sugar-free alternatives in which sucrose is replaced by sorbitol and the required concentration of sweetening agent </a:t>
            </a:r>
          </a:p>
        </p:txBody>
      </p:sp>
    </p:spTree>
    <p:extLst>
      <p:ext uri="{BB962C8B-B14F-4D97-AF65-F5344CB8AC3E}">
        <p14:creationId xmlns:p14="http://schemas.microsoft.com/office/powerpoint/2010/main" val="359816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086047251"/>
              </p:ext>
            </p:extLst>
          </p:nvPr>
        </p:nvGraphicFramePr>
        <p:xfrm>
          <a:off x="1458186" y="90053"/>
          <a:ext cx="8610600" cy="6580941"/>
        </p:xfrm>
        <a:graphic>
          <a:graphicData uri="http://schemas.openxmlformats.org/drawingml/2006/table">
            <a:tbl>
              <a:tblPr firstRow="1" bandRow="1">
                <a:tableStyleId>{69012ECD-51FC-41F1-AA8D-1B2483CD663E}</a:tableStyleId>
              </a:tblPr>
              <a:tblGrid>
                <a:gridCol w="2514600">
                  <a:extLst>
                    <a:ext uri="{9D8B030D-6E8A-4147-A177-3AD203B41FA5}">
                      <a16:colId xmlns:a16="http://schemas.microsoft.com/office/drawing/2014/main" val="20000"/>
                    </a:ext>
                  </a:extLst>
                </a:gridCol>
                <a:gridCol w="1285014">
                  <a:extLst>
                    <a:ext uri="{9D8B030D-6E8A-4147-A177-3AD203B41FA5}">
                      <a16:colId xmlns:a16="http://schemas.microsoft.com/office/drawing/2014/main" val="20001"/>
                    </a:ext>
                  </a:extLst>
                </a:gridCol>
                <a:gridCol w="2658336">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990599">
                <a:tc>
                  <a:txBody>
                    <a:bodyPr/>
                    <a:lstStyle/>
                    <a:p>
                      <a:r>
                        <a:rPr lang="en-US" dirty="0"/>
                        <a:t>Sweetener </a:t>
                      </a:r>
                    </a:p>
                  </a:txBody>
                  <a:tcPr/>
                </a:tc>
                <a:tc>
                  <a:txBody>
                    <a:bodyPr/>
                    <a:lstStyle/>
                    <a:p>
                      <a:r>
                        <a:rPr lang="en-US" sz="1600" dirty="0"/>
                        <a:t>Degree of sweetness (sucrose reference)</a:t>
                      </a:r>
                    </a:p>
                  </a:txBody>
                  <a:tcPr/>
                </a:tc>
                <a:tc>
                  <a:txBody>
                    <a:bodyPr/>
                    <a:lstStyle/>
                    <a:p>
                      <a:r>
                        <a:rPr lang="en-US" dirty="0"/>
                        <a:t>Chemical structure</a:t>
                      </a:r>
                    </a:p>
                  </a:txBody>
                  <a:tcPr/>
                </a:tc>
                <a:tc>
                  <a:txBody>
                    <a:bodyPr/>
                    <a:lstStyle/>
                    <a:p>
                      <a:r>
                        <a:rPr lang="en-US" dirty="0"/>
                        <a:t>Comment </a:t>
                      </a:r>
                    </a:p>
                  </a:txBody>
                  <a:tcPr/>
                </a:tc>
                <a:extLst>
                  <a:ext uri="{0D108BD9-81ED-4DB2-BD59-A6C34878D82A}">
                    <a16:rowId xmlns:a16="http://schemas.microsoft.com/office/drawing/2014/main" val="10000"/>
                  </a:ext>
                </a:extLst>
              </a:tr>
              <a:tr h="908361">
                <a:tc>
                  <a:txBody>
                    <a:bodyPr/>
                    <a:lstStyle/>
                    <a:p>
                      <a:r>
                        <a:rPr lang="en-US" dirty="0"/>
                        <a:t>Saccharin </a:t>
                      </a:r>
                    </a:p>
                    <a:p>
                      <a:r>
                        <a:rPr lang="en-US" dirty="0"/>
                        <a:t>Sweet “N” Low®</a:t>
                      </a:r>
                    </a:p>
                  </a:txBody>
                  <a:tcPr/>
                </a:tc>
                <a:tc>
                  <a:txBody>
                    <a:bodyPr/>
                    <a:lstStyle/>
                    <a:p>
                      <a:r>
                        <a:rPr lang="en-US" dirty="0"/>
                        <a:t>500</a:t>
                      </a:r>
                    </a:p>
                  </a:txBody>
                  <a:tcPr/>
                </a:tc>
                <a:tc>
                  <a:txBody>
                    <a:bodyPr/>
                    <a:lstStyle/>
                    <a:p>
                      <a:endParaRPr lang="en-US" dirty="0"/>
                    </a:p>
                    <a:p>
                      <a:endParaRPr lang="en-US" dirty="0"/>
                    </a:p>
                  </a:txBody>
                  <a:tcPr/>
                </a:tc>
                <a:tc>
                  <a:txBody>
                    <a:bodyPr/>
                    <a:lstStyle/>
                    <a:p>
                      <a:r>
                        <a:rPr lang="en-US" dirty="0"/>
                        <a:t>Bitter after taste </a:t>
                      </a:r>
                    </a:p>
                    <a:p>
                      <a:endParaRPr lang="en-US" dirty="0"/>
                    </a:p>
                    <a:p>
                      <a:endParaRPr lang="en-US" dirty="0"/>
                    </a:p>
                  </a:txBody>
                  <a:tcPr/>
                </a:tc>
                <a:extLst>
                  <a:ext uri="{0D108BD9-81ED-4DB2-BD59-A6C34878D82A}">
                    <a16:rowId xmlns:a16="http://schemas.microsoft.com/office/drawing/2014/main" val="10001"/>
                  </a:ext>
                </a:extLst>
              </a:tr>
              <a:tr h="1003631">
                <a:tc>
                  <a:txBody>
                    <a:bodyPr/>
                    <a:lstStyle/>
                    <a:p>
                      <a:r>
                        <a:rPr lang="en-US" dirty="0"/>
                        <a:t>Sod cyclamate</a:t>
                      </a:r>
                    </a:p>
                  </a:txBody>
                  <a:tcPr/>
                </a:tc>
                <a:tc>
                  <a:txBody>
                    <a:bodyPr/>
                    <a:lstStyle/>
                    <a:p>
                      <a:r>
                        <a:rPr lang="en-US" dirty="0"/>
                        <a:t>30</a:t>
                      </a:r>
                    </a:p>
                  </a:txBody>
                  <a:tcPr/>
                </a:tc>
                <a:tc>
                  <a:txBody>
                    <a:bodyPr/>
                    <a:lstStyle/>
                    <a:p>
                      <a:endParaRPr lang="en-US" dirty="0"/>
                    </a:p>
                  </a:txBody>
                  <a:tcPr/>
                </a:tc>
                <a:tc>
                  <a:txBody>
                    <a:bodyPr/>
                    <a:lstStyle/>
                    <a:p>
                      <a:endParaRPr lang="en-US" dirty="0"/>
                    </a:p>
                    <a:p>
                      <a:r>
                        <a:rPr lang="en-US" dirty="0"/>
                        <a:t>Banned</a:t>
                      </a:r>
                      <a:r>
                        <a:rPr lang="en-US" baseline="0" dirty="0"/>
                        <a:t> in USA</a:t>
                      </a:r>
                      <a:endParaRPr lang="en-US" dirty="0"/>
                    </a:p>
                    <a:p>
                      <a:endParaRPr lang="en-US" dirty="0"/>
                    </a:p>
                  </a:txBody>
                  <a:tcPr/>
                </a:tc>
                <a:extLst>
                  <a:ext uri="{0D108BD9-81ED-4DB2-BD59-A6C34878D82A}">
                    <a16:rowId xmlns:a16="http://schemas.microsoft.com/office/drawing/2014/main" val="10002"/>
                  </a:ext>
                </a:extLst>
              </a:tr>
              <a:tr h="1725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Aspartame</a:t>
                      </a:r>
                      <a:r>
                        <a:rPr lang="en-US" dirty="0"/>
                        <a:t>  </a:t>
                      </a:r>
                      <a:r>
                        <a:rPr lang="en-US" sz="1400" dirty="0" err="1"/>
                        <a:t>Aspartyl</a:t>
                      </a:r>
                      <a:r>
                        <a:rPr lang="en-US" sz="1400" baseline="0" dirty="0"/>
                        <a:t> </a:t>
                      </a:r>
                      <a:r>
                        <a:rPr lang="en-US" sz="1400" dirty="0"/>
                        <a:t>phenylalanine</a:t>
                      </a:r>
                      <a:r>
                        <a:rPr lang="en-US" sz="1400" baseline="0" dirty="0"/>
                        <a:t> </a:t>
                      </a:r>
                      <a:r>
                        <a:rPr lang="en-US" sz="1400" dirty="0"/>
                        <a:t>methyl ester </a:t>
                      </a:r>
                      <a:r>
                        <a:rPr lang="en-GB" sz="1400" baseline="0" dirty="0"/>
                        <a:t>   </a:t>
                      </a:r>
                      <a:r>
                        <a:rPr lang="en-US" dirty="0" err="1"/>
                        <a:t>Canderel</a:t>
                      </a:r>
                      <a:r>
                        <a:rPr lang="en-US" dirty="0"/>
                        <a:t>®</a:t>
                      </a:r>
                    </a:p>
                    <a:p>
                      <a:r>
                        <a:rPr lang="en-US" b="1" dirty="0" err="1"/>
                        <a:t>Neotame</a:t>
                      </a:r>
                      <a:r>
                        <a:rPr lang="en-US" b="1" dirty="0"/>
                        <a:t> </a:t>
                      </a:r>
                      <a:r>
                        <a:rPr lang="en-US" sz="1400" dirty="0"/>
                        <a:t>(N-[N-(3,3- </a:t>
                      </a:r>
                      <a:r>
                        <a:rPr lang="en-US" sz="1400" dirty="0" err="1"/>
                        <a:t>dimethylbutyl</a:t>
                      </a:r>
                      <a:r>
                        <a:rPr lang="en-US" sz="1400" dirty="0"/>
                        <a:t>)-L--</a:t>
                      </a:r>
                      <a:r>
                        <a:rPr lang="en-US" sz="1400" dirty="0" err="1"/>
                        <a:t>aspartyl</a:t>
                      </a:r>
                      <a:r>
                        <a:rPr lang="en-US" sz="1400" dirty="0"/>
                        <a:t>]-L-phenylalanine 1-methyl ester) </a:t>
                      </a:r>
                      <a:r>
                        <a:rPr lang="en-US" sz="1600" dirty="0" err="1"/>
                        <a:t>Nutrasweet</a:t>
                      </a:r>
                      <a:r>
                        <a:rPr lang="en-US" sz="1600" dirty="0">
                          <a:latin typeface="Times New Roman"/>
                          <a:cs typeface="Times New Roman"/>
                        </a:rPr>
                        <a:t>®</a:t>
                      </a:r>
                      <a:endParaRPr lang="en-US" sz="1600" b="1" dirty="0"/>
                    </a:p>
                  </a:txBody>
                  <a:tcPr/>
                </a:tc>
                <a:tc>
                  <a:txBody>
                    <a:bodyPr/>
                    <a:lstStyle/>
                    <a:p>
                      <a:r>
                        <a:rPr lang="en-US" dirty="0"/>
                        <a:t>200</a:t>
                      </a:r>
                    </a:p>
                    <a:p>
                      <a:endParaRPr lang="en-US" dirty="0"/>
                    </a:p>
                    <a:p>
                      <a:endParaRPr lang="en-US" dirty="0"/>
                    </a:p>
                    <a:p>
                      <a:r>
                        <a:rPr lang="en-US" dirty="0"/>
                        <a:t>8000</a:t>
                      </a:r>
                    </a:p>
                  </a:txBody>
                  <a:tcPr/>
                </a:tc>
                <a:tc>
                  <a:txBody>
                    <a:bodyPr/>
                    <a:lstStyle/>
                    <a:p>
                      <a:endParaRPr lang="en-US" dirty="0"/>
                    </a:p>
                    <a:p>
                      <a:endParaRPr lang="en-US" dirty="0"/>
                    </a:p>
                    <a:p>
                      <a:endParaRPr lang="en-US" dirty="0"/>
                    </a:p>
                    <a:p>
                      <a:endParaRPr lang="en-US" dirty="0"/>
                    </a:p>
                    <a:p>
                      <a:endParaRPr lang="en-US" dirty="0"/>
                    </a:p>
                  </a:txBody>
                  <a:tcPr/>
                </a:tc>
                <a:tc>
                  <a:txBody>
                    <a:bodyPr/>
                    <a:lstStyle/>
                    <a:p>
                      <a:r>
                        <a:rPr lang="en-US" dirty="0"/>
                        <a:t>Unstable in hot solution,(PKU)</a:t>
                      </a:r>
                    </a:p>
                    <a:p>
                      <a:r>
                        <a:rPr lang="en-US" dirty="0"/>
                        <a:t>                                  </a:t>
                      </a:r>
                    </a:p>
                  </a:txBody>
                  <a:tcPr/>
                </a:tc>
                <a:extLst>
                  <a:ext uri="{0D108BD9-81ED-4DB2-BD59-A6C34878D82A}">
                    <a16:rowId xmlns:a16="http://schemas.microsoft.com/office/drawing/2014/main" val="10003"/>
                  </a:ext>
                </a:extLst>
              </a:tr>
              <a:tr h="1023288">
                <a:tc>
                  <a:txBody>
                    <a:bodyPr/>
                    <a:lstStyle/>
                    <a:p>
                      <a:r>
                        <a:rPr lang="en-US" dirty="0"/>
                        <a:t>Sucralose </a:t>
                      </a:r>
                    </a:p>
                    <a:p>
                      <a:r>
                        <a:rPr lang="en-US" dirty="0" err="1"/>
                        <a:t>Splenda</a:t>
                      </a:r>
                      <a:r>
                        <a:rPr lang="en-US" dirty="0">
                          <a:latin typeface="Times New Roman"/>
                          <a:cs typeface="Times New Roman"/>
                        </a:rPr>
                        <a:t>®</a:t>
                      </a:r>
                      <a:endParaRPr lang="en-US" dirty="0"/>
                    </a:p>
                    <a:p>
                      <a:endParaRPr lang="en-US" dirty="0"/>
                    </a:p>
                  </a:txBody>
                  <a:tcPr/>
                </a:tc>
                <a:tc>
                  <a:txBody>
                    <a:bodyPr/>
                    <a:lstStyle/>
                    <a:p>
                      <a:r>
                        <a:rPr lang="en-US" dirty="0"/>
                        <a:t>600</a:t>
                      </a:r>
                    </a:p>
                  </a:txBody>
                  <a:tcPr/>
                </a:tc>
                <a:tc>
                  <a:txBody>
                    <a:bodyPr/>
                    <a:lstStyle/>
                    <a:p>
                      <a:endParaRPr lang="en-US" dirty="0"/>
                    </a:p>
                  </a:txBody>
                  <a:tcPr/>
                </a:tc>
                <a:tc>
                  <a:txBody>
                    <a:bodyPr/>
                    <a:lstStyle/>
                    <a:p>
                      <a:r>
                        <a:rPr lang="en-US" dirty="0"/>
                        <a:t>Stable over a broad pH range </a:t>
                      </a:r>
                    </a:p>
                  </a:txBody>
                  <a:tcPr/>
                </a:tc>
                <a:extLst>
                  <a:ext uri="{0D108BD9-81ED-4DB2-BD59-A6C34878D82A}">
                    <a16:rowId xmlns:a16="http://schemas.microsoft.com/office/drawing/2014/main" val="10004"/>
                  </a:ext>
                </a:extLst>
              </a:tr>
              <a:tr h="774502">
                <a:tc>
                  <a:txBody>
                    <a:bodyPr/>
                    <a:lstStyle/>
                    <a:p>
                      <a:r>
                        <a:rPr lang="en-US" dirty="0" err="1"/>
                        <a:t>Acesulfame</a:t>
                      </a:r>
                      <a:r>
                        <a:rPr lang="en-US" baseline="0" dirty="0"/>
                        <a:t> –K</a:t>
                      </a:r>
                    </a:p>
                    <a:p>
                      <a:r>
                        <a:rPr lang="en-US" baseline="0" dirty="0" err="1"/>
                        <a:t>Nutrinova</a:t>
                      </a:r>
                      <a:r>
                        <a:rPr lang="en-US" baseline="0" dirty="0">
                          <a:latin typeface="Times New Roman"/>
                          <a:cs typeface="Times New Roman"/>
                        </a:rPr>
                        <a:t>®</a:t>
                      </a:r>
                      <a:endParaRPr lang="en-US" dirty="0"/>
                    </a:p>
                  </a:txBody>
                  <a:tcPr/>
                </a:tc>
                <a:tc>
                  <a:txBody>
                    <a:bodyPr/>
                    <a:lstStyle/>
                    <a:p>
                      <a:r>
                        <a:rPr lang="en-US" dirty="0"/>
                        <a:t>200</a:t>
                      </a:r>
                    </a:p>
                  </a:txBody>
                  <a:tcPr/>
                </a:tc>
                <a:tc>
                  <a:txBody>
                    <a:bodyPr/>
                    <a:lstStyle/>
                    <a:p>
                      <a:endParaRPr lang="en-US" dirty="0"/>
                    </a:p>
                  </a:txBody>
                  <a:tcPr/>
                </a:tc>
                <a:tc>
                  <a:txBody>
                    <a:bodyPr/>
                    <a:lstStyle/>
                    <a:p>
                      <a:r>
                        <a:rPr lang="en-US" dirty="0"/>
                        <a:t>Heat stable </a:t>
                      </a:r>
                    </a:p>
                  </a:txBody>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2877" y="1185834"/>
            <a:ext cx="1857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0476" y="2101895"/>
            <a:ext cx="2162175" cy="61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663" y="2925404"/>
            <a:ext cx="29718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962" y="4874433"/>
            <a:ext cx="274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0476" y="5887013"/>
            <a:ext cx="178031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4151" y="3709600"/>
            <a:ext cx="2874823" cy="112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535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3107971"/>
              </p:ext>
            </p:extLst>
          </p:nvPr>
        </p:nvGraphicFramePr>
        <p:xfrm>
          <a:off x="1905000" y="576305"/>
          <a:ext cx="8229600" cy="5836264"/>
        </p:xfrm>
        <a:graphic>
          <a:graphicData uri="http://schemas.openxmlformats.org/drawingml/2006/table">
            <a:tbl>
              <a:tblPr firstRow="1" bandRow="1">
                <a:tableStyleId>{69012ECD-51FC-41F1-AA8D-1B2483CD663E}</a:tableStyleId>
              </a:tblPr>
              <a:tblGrid>
                <a:gridCol w="1828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496992">
                <a:tc>
                  <a:txBody>
                    <a:bodyPr/>
                    <a:lstStyle/>
                    <a:p>
                      <a:r>
                        <a:rPr lang="en-US" dirty="0"/>
                        <a:t>Natural Sweetener </a:t>
                      </a:r>
                    </a:p>
                  </a:txBody>
                  <a:tcPr/>
                </a:tc>
                <a:tc>
                  <a:txBody>
                    <a:bodyPr/>
                    <a:lstStyle/>
                    <a:p>
                      <a:r>
                        <a:rPr lang="en-US" sz="1600" dirty="0"/>
                        <a:t>Degree of sweetness</a:t>
                      </a:r>
                    </a:p>
                  </a:txBody>
                  <a:tcPr/>
                </a:tc>
                <a:tc>
                  <a:txBody>
                    <a:bodyPr/>
                    <a:lstStyle/>
                    <a:p>
                      <a:r>
                        <a:rPr lang="en-US" dirty="0"/>
                        <a:t>Chemical structure</a:t>
                      </a:r>
                    </a:p>
                  </a:txBody>
                  <a:tcPr/>
                </a:tc>
                <a:tc>
                  <a:txBody>
                    <a:bodyPr/>
                    <a:lstStyle/>
                    <a:p>
                      <a:r>
                        <a:rPr lang="en-US" dirty="0"/>
                        <a:t>Comments</a:t>
                      </a:r>
                      <a:r>
                        <a:rPr lang="en-US" baseline="0" dirty="0"/>
                        <a:t> </a:t>
                      </a:r>
                      <a:endParaRPr lang="en-US" dirty="0"/>
                    </a:p>
                  </a:txBody>
                  <a:tcPr/>
                </a:tc>
                <a:extLst>
                  <a:ext uri="{0D108BD9-81ED-4DB2-BD59-A6C34878D82A}">
                    <a16:rowId xmlns:a16="http://schemas.microsoft.com/office/drawing/2014/main" val="10000"/>
                  </a:ext>
                </a:extLst>
              </a:tr>
              <a:tr h="1496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a:effectLst/>
                        </a:rPr>
                        <a:t>Stevia</a:t>
                      </a:r>
                    </a:p>
                    <a:p>
                      <a:endParaRPr lang="en-US" dirty="0"/>
                    </a:p>
                  </a:txBody>
                  <a:tcPr/>
                </a:tc>
                <a:tc>
                  <a:txBody>
                    <a:bodyPr/>
                    <a:lstStyle/>
                    <a:p>
                      <a:r>
                        <a:rPr lang="en-US" dirty="0"/>
                        <a:t>250 </a:t>
                      </a:r>
                    </a:p>
                  </a:txBody>
                  <a:tcPr/>
                </a:tc>
                <a:tc>
                  <a:txBody>
                    <a:bodyPr/>
                    <a:lstStyle/>
                    <a:p>
                      <a:endParaRPr lang="en-US" dirty="0"/>
                    </a:p>
                  </a:txBody>
                  <a:tcPr/>
                </a:tc>
                <a:tc>
                  <a:txBody>
                    <a:bodyPr/>
                    <a:lstStyle/>
                    <a:p>
                      <a:r>
                        <a:rPr lang="en-US" dirty="0"/>
                        <a:t>Extracts known as </a:t>
                      </a:r>
                      <a:r>
                        <a:rPr lang="en-US" dirty="0" err="1"/>
                        <a:t>rebiana</a:t>
                      </a:r>
                      <a:r>
                        <a:rPr lang="en-US" dirty="0"/>
                        <a:t>, </a:t>
                      </a:r>
                      <a:r>
                        <a:rPr lang="en-US" dirty="0" err="1"/>
                        <a:t>Truvia</a:t>
                      </a:r>
                      <a:r>
                        <a:rPr lang="en-US" dirty="0"/>
                        <a:t>, </a:t>
                      </a:r>
                      <a:r>
                        <a:rPr lang="en-US" dirty="0" err="1"/>
                        <a:t>PureVia</a:t>
                      </a:r>
                      <a:r>
                        <a:rPr lang="en-US" dirty="0"/>
                        <a:t>; mainly containing </a:t>
                      </a:r>
                      <a:r>
                        <a:rPr lang="en-US" dirty="0" err="1"/>
                        <a:t>rebaudioside</a:t>
                      </a:r>
                      <a:r>
                        <a:rPr lang="en-US" dirty="0"/>
                        <a:t> A, a </a:t>
                      </a:r>
                      <a:r>
                        <a:rPr lang="en-US" dirty="0" err="1"/>
                        <a:t>steviol</a:t>
                      </a:r>
                      <a:r>
                        <a:rPr lang="en-US" dirty="0"/>
                        <a:t> glycoside</a:t>
                      </a:r>
                    </a:p>
                  </a:txBody>
                  <a:tcPr/>
                </a:tc>
                <a:extLst>
                  <a:ext uri="{0D108BD9-81ED-4DB2-BD59-A6C34878D82A}">
                    <a16:rowId xmlns:a16="http://schemas.microsoft.com/office/drawing/2014/main" val="10001"/>
                  </a:ext>
                </a:extLst>
              </a:tr>
              <a:tr h="867304">
                <a:tc>
                  <a:txBody>
                    <a:bodyPr/>
                    <a:lstStyle/>
                    <a:p>
                      <a:r>
                        <a:rPr lang="en-US" dirty="0"/>
                        <a:t>Sorbitol </a:t>
                      </a:r>
                    </a:p>
                  </a:txBody>
                  <a:tcPr/>
                </a:tc>
                <a:tc>
                  <a:txBody>
                    <a:bodyPr/>
                    <a:lstStyle/>
                    <a:p>
                      <a:r>
                        <a:rPr lang="en-US" dirty="0"/>
                        <a:t>0.6</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867304">
                <a:tc>
                  <a:txBody>
                    <a:bodyPr/>
                    <a:lstStyle/>
                    <a:p>
                      <a:r>
                        <a:rPr lang="en-US" dirty="0"/>
                        <a:t>Xylitol </a:t>
                      </a:r>
                    </a:p>
                  </a:txBody>
                  <a:tcPr/>
                </a:tc>
                <a:tc>
                  <a:txBody>
                    <a:bodyPr/>
                    <a:lstStyle/>
                    <a:p>
                      <a:r>
                        <a:rPr lang="en-US" dirty="0"/>
                        <a:t>1.0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67304">
                <a:tc>
                  <a:txBody>
                    <a:bodyPr/>
                    <a:lstStyle/>
                    <a:p>
                      <a:r>
                        <a:rPr lang="en-US" dirty="0"/>
                        <a:t>Mannitol </a:t>
                      </a:r>
                    </a:p>
                  </a:txBody>
                  <a:tcPr/>
                </a:tc>
                <a:tc>
                  <a:txBody>
                    <a:bodyPr/>
                    <a:lstStyle/>
                    <a:p>
                      <a:r>
                        <a:rPr lang="en-US" dirty="0"/>
                        <a:t>0.5</a:t>
                      </a:r>
                    </a:p>
                  </a:txBody>
                  <a:tcPr/>
                </a:tc>
                <a:tc>
                  <a:txBody>
                    <a:bodyPr/>
                    <a:lstStyle/>
                    <a:p>
                      <a:endParaRPr lang="en-US" dirty="0"/>
                    </a:p>
                  </a:txBody>
                  <a:tcPr/>
                </a:tc>
                <a:tc>
                  <a:txBody>
                    <a:bodyPr/>
                    <a:lstStyle/>
                    <a:p>
                      <a:r>
                        <a:rPr lang="en-US" dirty="0"/>
                        <a:t>Derived from Mannose</a:t>
                      </a:r>
                      <a:r>
                        <a:rPr lang="en-US" baseline="0" dirty="0"/>
                        <a:t> </a:t>
                      </a:r>
                      <a:endParaRPr lang="en-US" dirty="0"/>
                    </a:p>
                  </a:txBody>
                  <a:tcPr/>
                </a:tc>
                <a:extLst>
                  <a:ext uri="{0D108BD9-81ED-4DB2-BD59-A6C34878D82A}">
                    <a16:rowId xmlns:a16="http://schemas.microsoft.com/office/drawing/2014/main" val="10004"/>
                  </a:ext>
                </a:extLst>
              </a:tr>
            </a:tbl>
          </a:graphicData>
        </a:graphic>
      </p:graphicFrame>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41" r="21656"/>
          <a:stretch/>
        </p:blipFill>
        <p:spPr bwMode="auto">
          <a:xfrm>
            <a:off x="5273952" y="2209800"/>
            <a:ext cx="1644095" cy="152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733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BA5F3-3766-4F3F-8AF9-815B24201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549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7467600" cy="563562"/>
          </a:xfrm>
        </p:spPr>
        <p:txBody>
          <a:bodyPr/>
          <a:lstStyle/>
          <a:p>
            <a:pPr algn="ctr"/>
            <a:r>
              <a:rPr lang="en-US" dirty="0">
                <a:solidFill>
                  <a:srgbClr val="FF0000"/>
                </a:solidFill>
              </a:rPr>
              <a:t>Main features  of syrups</a:t>
            </a:r>
            <a:endParaRPr lang="en-GB" dirty="0">
              <a:solidFill>
                <a:srgbClr val="FF0000"/>
              </a:solidFill>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285676976"/>
              </p:ext>
            </p:extLst>
          </p:nvPr>
        </p:nvGraphicFramePr>
        <p:xfrm>
          <a:off x="1524000" y="990601"/>
          <a:ext cx="8610600" cy="548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8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Classification</a:t>
            </a:r>
            <a:br>
              <a:rPr lang="en-US" dirty="0"/>
            </a:b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11569057"/>
              </p:ext>
            </p:extLst>
          </p:nvPr>
        </p:nvGraphicFramePr>
        <p:xfrm>
          <a:off x="1206500" y="1219200"/>
          <a:ext cx="8763000" cy="5178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467600" cy="533400"/>
          </a:xfrm>
        </p:spPr>
        <p:txBody>
          <a:bodyPr>
            <a:normAutofit fontScale="90000"/>
          </a:bodyPr>
          <a:lstStyle/>
          <a:p>
            <a:pPr algn="ctr"/>
            <a:r>
              <a:rPr lang="en-US" dirty="0">
                <a:solidFill>
                  <a:srgbClr val="FF0000"/>
                </a:solidFill>
              </a:rPr>
              <a:t>Examples of Non medicated syrups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64167772"/>
              </p:ext>
            </p:extLst>
          </p:nvPr>
        </p:nvGraphicFramePr>
        <p:xfrm>
          <a:off x="1219200" y="609600"/>
          <a:ext cx="9372600" cy="5945603"/>
        </p:xfrm>
        <a:graphic>
          <a:graphicData uri="http://schemas.openxmlformats.org/drawingml/2006/table">
            <a:tbl>
              <a:tblPr firstRow="1" bandRow="1">
                <a:tableStyleId>{69012ECD-51FC-41F1-AA8D-1B2483CD663E}</a:tableStyleId>
              </a:tblPr>
              <a:tblGrid>
                <a:gridCol w="1857632">
                  <a:extLst>
                    <a:ext uri="{9D8B030D-6E8A-4147-A177-3AD203B41FA5}">
                      <a16:colId xmlns:a16="http://schemas.microsoft.com/office/drawing/2014/main" val="20000"/>
                    </a:ext>
                  </a:extLst>
                </a:gridCol>
                <a:gridCol w="7514968">
                  <a:extLst>
                    <a:ext uri="{9D8B030D-6E8A-4147-A177-3AD203B41FA5}">
                      <a16:colId xmlns:a16="http://schemas.microsoft.com/office/drawing/2014/main" val="20001"/>
                    </a:ext>
                  </a:extLst>
                </a:gridCol>
              </a:tblGrid>
              <a:tr h="429985">
                <a:tc>
                  <a:txBody>
                    <a:bodyPr/>
                    <a:lstStyle/>
                    <a:p>
                      <a:r>
                        <a:rPr lang="en-US" dirty="0"/>
                        <a:t>Syrup</a:t>
                      </a:r>
                      <a:r>
                        <a:rPr lang="en-US" baseline="0" dirty="0"/>
                        <a:t> </a:t>
                      </a:r>
                      <a:endParaRPr lang="en-US" dirty="0"/>
                    </a:p>
                  </a:txBody>
                  <a:tcPr/>
                </a:tc>
                <a:tc>
                  <a:txBody>
                    <a:bodyPr/>
                    <a:lstStyle/>
                    <a:p>
                      <a:r>
                        <a:rPr lang="en-US" dirty="0"/>
                        <a:t>Comments </a:t>
                      </a:r>
                    </a:p>
                  </a:txBody>
                  <a:tcPr/>
                </a:tc>
                <a:extLst>
                  <a:ext uri="{0D108BD9-81ED-4DB2-BD59-A6C34878D82A}">
                    <a16:rowId xmlns:a16="http://schemas.microsoft.com/office/drawing/2014/main" val="10000"/>
                  </a:ext>
                </a:extLst>
              </a:tr>
              <a:tr h="1393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Cherry syrup</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Sucrose-based syrup with cherry juice about 47% by volume. Tart fruit flavor is attractive to most patients and acidic pH makes it useful as a vehicle for drugs requiring an acid medium</a:t>
                      </a:r>
                    </a:p>
                  </a:txBody>
                  <a:tcPr/>
                </a:tc>
                <a:extLst>
                  <a:ext uri="{0D108BD9-81ED-4DB2-BD59-A6C34878D82A}">
                    <a16:rowId xmlns:a16="http://schemas.microsoft.com/office/drawing/2014/main" val="10001"/>
                  </a:ext>
                </a:extLst>
              </a:tr>
              <a:tr h="1236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Cocoa syrup</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Suspension of cocoa powder in aqueous vehicle sweetened and thickened with sucrose, liquid glucose, glycerin; flavored with vanilla, sodium chloride. Particularly effective in administering bitter-tasting drugs to children</a:t>
                      </a:r>
                    </a:p>
                  </a:txBody>
                  <a:tcPr/>
                </a:tc>
                <a:extLst>
                  <a:ext uri="{0D108BD9-81ED-4DB2-BD59-A6C34878D82A}">
                    <a16:rowId xmlns:a16="http://schemas.microsoft.com/office/drawing/2014/main" val="10002"/>
                  </a:ext>
                </a:extLst>
              </a:tr>
              <a:tr h="1082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Orange syrup</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Sucrose-based syrup uses sweet orange peel tincture, citric acid as the source of flavor and tartness. Resembles orange juice in taste; good vehicle for drugs stable in acidic medium</a:t>
                      </a:r>
                    </a:p>
                  </a:txBody>
                  <a:tcPr/>
                </a:tc>
                <a:extLst>
                  <a:ext uri="{0D108BD9-81ED-4DB2-BD59-A6C34878D82A}">
                    <a16:rowId xmlns:a16="http://schemas.microsoft.com/office/drawing/2014/main" val="10003"/>
                  </a:ext>
                </a:extLst>
              </a:tr>
              <a:tr h="1060235">
                <a:tc>
                  <a:txBody>
                    <a:bodyPr/>
                    <a:lstStyle/>
                    <a:p>
                      <a:r>
                        <a:rPr lang="en-US" dirty="0">
                          <a:solidFill>
                            <a:srgbClr val="FF0000"/>
                          </a:solidFill>
                        </a:rPr>
                        <a:t>Ora-Sweet, Ora-Sweet SF</a:t>
                      </a:r>
                    </a:p>
                  </a:txBody>
                  <a:tcPr/>
                </a:tc>
                <a:tc>
                  <a:txBody>
                    <a:bodyPr/>
                    <a:lstStyle/>
                    <a:p>
                      <a:r>
                        <a:rPr lang="en-US" dirty="0"/>
                        <a:t>Commercial vehicles for extemporaneous compounding of (Paddock Laboratories) syrups. Both have a pH of 4-4.5 and are alcohol free. Ora-Sweet SF is sugar free</a:t>
                      </a:r>
                    </a:p>
                  </a:txBody>
                  <a:tcPr/>
                </a:tc>
                <a:extLst>
                  <a:ext uri="{0D108BD9-81ED-4DB2-BD59-A6C34878D82A}">
                    <a16:rowId xmlns:a16="http://schemas.microsoft.com/office/drawing/2014/main" val="10004"/>
                  </a:ext>
                </a:extLst>
              </a:tr>
              <a:tr h="742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effectLst/>
                        </a:rPr>
                        <a:t>Syrup</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85% sucrose in purified water. Simple syrup may be used as the basis for flavored or medicated syrups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275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563562"/>
          </a:xfrm>
        </p:spPr>
        <p:txBody>
          <a:bodyPr/>
          <a:lstStyle/>
          <a:p>
            <a:r>
              <a:rPr lang="en-US" dirty="0">
                <a:highlight>
                  <a:srgbClr val="00FF00"/>
                </a:highlight>
              </a:rPr>
              <a:t> example     </a:t>
            </a:r>
            <a:r>
              <a:rPr lang="en-US" dirty="0">
                <a:solidFill>
                  <a:srgbClr val="FF0000"/>
                </a:solidFill>
                <a:highlight>
                  <a:srgbClr val="00FF00"/>
                </a:highlight>
              </a:rPr>
              <a:t>Captopril oral liquid</a:t>
            </a:r>
          </a:p>
        </p:txBody>
      </p:sp>
      <p:sp>
        <p:nvSpPr>
          <p:cNvPr id="3" name="Content Placeholder 2"/>
          <p:cNvSpPr>
            <a:spLocks noGrp="1"/>
          </p:cNvSpPr>
          <p:nvPr>
            <p:ph sz="quarter" idx="1"/>
          </p:nvPr>
        </p:nvSpPr>
        <p:spPr>
          <a:xfrm>
            <a:off x="990600" y="914400"/>
            <a:ext cx="10515600" cy="5791200"/>
          </a:xfrm>
        </p:spPr>
        <p:txBody>
          <a:bodyPr>
            <a:normAutofit lnSpcReduction="10000"/>
          </a:bodyPr>
          <a:lstStyle/>
          <a:p>
            <a:r>
              <a:rPr lang="en-US" dirty="0"/>
              <a:t>Preferred formula</a:t>
            </a:r>
          </a:p>
          <a:p>
            <a:r>
              <a:rPr lang="en-US" dirty="0"/>
              <a:t>Using a typical strength of 1 mg/mL as an example:</a:t>
            </a:r>
          </a:p>
          <a:p>
            <a:r>
              <a:rPr lang="en-US" dirty="0"/>
              <a:t>* captopril tablets 25 mg4</a:t>
            </a:r>
          </a:p>
          <a:p>
            <a:r>
              <a:rPr lang="en-US" dirty="0"/>
              <a:t>* </a:t>
            </a:r>
            <a:r>
              <a:rPr lang="en-US" dirty="0" err="1"/>
              <a:t>Ora</a:t>
            </a:r>
            <a:r>
              <a:rPr lang="en-US" dirty="0"/>
              <a:t>-Plus to 50mL</a:t>
            </a:r>
          </a:p>
          <a:p>
            <a:r>
              <a:rPr lang="en-US" dirty="0"/>
              <a:t>* </a:t>
            </a:r>
            <a:r>
              <a:rPr lang="en-US" dirty="0" err="1"/>
              <a:t>Ora</a:t>
            </a:r>
            <a:r>
              <a:rPr lang="en-US" dirty="0"/>
              <a:t>-Sweet to 100 </a:t>
            </a:r>
            <a:r>
              <a:rPr lang="en-US" dirty="0" err="1"/>
              <a:t>mL.</a:t>
            </a:r>
            <a:endParaRPr lang="en-US" dirty="0"/>
          </a:p>
          <a:p>
            <a:r>
              <a:rPr lang="en-US" dirty="0"/>
              <a:t>Method guidance</a:t>
            </a:r>
          </a:p>
          <a:p>
            <a:r>
              <a:rPr lang="en-US" dirty="0"/>
              <a:t>Tablets can be ground to a fine uniform powder in a pestle and mortar. A small amount of </a:t>
            </a:r>
            <a:r>
              <a:rPr lang="en-US" dirty="0" err="1"/>
              <a:t>Ora</a:t>
            </a:r>
            <a:r>
              <a:rPr lang="en-US" dirty="0"/>
              <a:t>-Plus may be added to form a paste, before adding further portions of </a:t>
            </a:r>
            <a:r>
              <a:rPr lang="en-US" dirty="0" err="1"/>
              <a:t>Ora</a:t>
            </a:r>
            <a:r>
              <a:rPr lang="en-US" dirty="0"/>
              <a:t>-Plus up to 50% of the final volume. Transfer to a measuring cylinder. The Ora-Sweet can be used to washout the pestle and mortar before making the suspension up to 100% volume. Transfer to an amber medicine bottle.</a:t>
            </a:r>
          </a:p>
          <a:p>
            <a:r>
              <a:rPr lang="en-US" dirty="0"/>
              <a:t>Shelf-life</a:t>
            </a:r>
          </a:p>
          <a:p>
            <a:r>
              <a:rPr lang="en-US" dirty="0"/>
              <a:t>7 days refrigerated in amber glass. Shake the bottle</a:t>
            </a:r>
          </a:p>
        </p:txBody>
      </p:sp>
    </p:spTree>
    <p:extLst>
      <p:ext uri="{BB962C8B-B14F-4D97-AF65-F5344CB8AC3E}">
        <p14:creationId xmlns:p14="http://schemas.microsoft.com/office/powerpoint/2010/main" val="1674536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25020</TotalTime>
  <Words>4010</Words>
  <Application>Microsoft Office PowerPoint</Application>
  <PresentationFormat>Widescreen</PresentationFormat>
  <Paragraphs>456</Paragraphs>
  <Slides>53</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Algerian</vt:lpstr>
      <vt:lpstr>Arial</vt:lpstr>
      <vt:lpstr>Arial Black</vt:lpstr>
      <vt:lpstr>Calibri</vt:lpstr>
      <vt:lpstr>Century Schoolbook</vt:lpstr>
      <vt:lpstr>Constantia</vt:lpstr>
      <vt:lpstr>Courier New</vt:lpstr>
      <vt:lpstr>Roboto</vt:lpstr>
      <vt:lpstr>Times New Roman</vt:lpstr>
      <vt:lpstr>Wingdings</vt:lpstr>
      <vt:lpstr>Wingdings 2</vt:lpstr>
      <vt:lpstr>Oriel</vt:lpstr>
      <vt:lpstr>PowerPoint Presentation</vt:lpstr>
      <vt:lpstr>Syrups</vt:lpstr>
      <vt:lpstr>PowerPoint Presentation</vt:lpstr>
      <vt:lpstr>Advantage of syrups </vt:lpstr>
      <vt:lpstr>PowerPoint Presentation</vt:lpstr>
      <vt:lpstr>Main features  of syrups</vt:lpstr>
      <vt:lpstr>Classification </vt:lpstr>
      <vt:lpstr>Examples of Non medicated syrups </vt:lpstr>
      <vt:lpstr> example     Captopril oral liquid</vt:lpstr>
      <vt:lpstr>Syrup components</vt:lpstr>
      <vt:lpstr>Sucrose</vt:lpstr>
      <vt:lpstr>Simple syrup NF</vt:lpstr>
      <vt:lpstr>Characteristics of simple sucrose syrup:</vt:lpstr>
      <vt:lpstr>Saturated sucrose solution</vt:lpstr>
      <vt:lpstr>PowerPoint Presentation</vt:lpstr>
      <vt:lpstr>Syrups containing sucrose  </vt:lpstr>
      <vt:lpstr>Preservatives </vt:lpstr>
      <vt:lpstr>Anti- microbial preservative</vt:lpstr>
      <vt:lpstr>Preservatives </vt:lpstr>
      <vt:lpstr>Calculate the amount of preservative</vt:lpstr>
      <vt:lpstr>Q calculate the volume of ethanol </vt:lpstr>
      <vt:lpstr>Answer </vt:lpstr>
      <vt:lpstr>Another method for calculations </vt:lpstr>
      <vt:lpstr>Alcohol </vt:lpstr>
      <vt:lpstr>Flavorant</vt:lpstr>
      <vt:lpstr>Colorant</vt:lpstr>
      <vt:lpstr>PowerPoint Presentation</vt:lpstr>
      <vt:lpstr>PowerPoint Presentation</vt:lpstr>
      <vt:lpstr>PowerPoint Presentation</vt:lpstr>
      <vt:lpstr>Preparation of syrups </vt:lpstr>
      <vt:lpstr>Solution with the aid of heat</vt:lpstr>
      <vt:lpstr>Precautions </vt:lpstr>
      <vt:lpstr>hydrolysis of sucrose (specific acid catalyzed) called inversion </vt:lpstr>
      <vt:lpstr>2. Solution of ingredients by agitation without the aid of heat</vt:lpstr>
      <vt:lpstr>PowerPoint Presentation</vt:lpstr>
      <vt:lpstr>4. Percolation</vt:lpstr>
      <vt:lpstr>PowerPoint Presentation</vt:lpstr>
      <vt:lpstr>percolation method </vt:lpstr>
      <vt:lpstr>Ipecac syrup USP</vt:lpstr>
      <vt:lpstr>PowerPoint Presentation</vt:lpstr>
      <vt:lpstr>Non- sucrose based syrups </vt:lpstr>
      <vt:lpstr>Non- sucrose based syrups </vt:lpstr>
      <vt:lpstr>viscosity builders</vt:lpstr>
      <vt:lpstr>Tragacanth and Acacia</vt:lpstr>
      <vt:lpstr>Structures of semisynthetic gums</vt:lpstr>
      <vt:lpstr>Sorbitol based syrup</vt:lpstr>
      <vt:lpstr>PowerPoint Presentation</vt:lpstr>
      <vt:lpstr>PowerPoint Presentation</vt:lpstr>
      <vt:lpstr>Advantage of sorbitol solution addition to simple syrup   </vt:lpstr>
      <vt:lpstr>Linctuses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Syrups</dc:title>
  <dc:creator>Hanan</dc:creator>
  <cp:lastModifiedBy>ameer</cp:lastModifiedBy>
  <cp:revision>349</cp:revision>
  <dcterms:created xsi:type="dcterms:W3CDTF">2006-08-16T00:00:00Z</dcterms:created>
  <dcterms:modified xsi:type="dcterms:W3CDTF">2021-10-25T11:13:56Z</dcterms:modified>
</cp:coreProperties>
</file>