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8" r:id="rId2"/>
    <p:sldId id="259" r:id="rId3"/>
    <p:sldId id="260" r:id="rId4"/>
    <p:sldId id="261" r:id="rId5"/>
    <p:sldId id="270" r:id="rId6"/>
    <p:sldId id="262" r:id="rId7"/>
    <p:sldId id="272" r:id="rId8"/>
    <p:sldId id="271" r:id="rId9"/>
    <p:sldId id="273" r:id="rId10"/>
    <p:sldId id="274" r:id="rId11"/>
    <p:sldId id="279" r:id="rId12"/>
    <p:sldId id="263" r:id="rId13"/>
    <p:sldId id="275" r:id="rId14"/>
    <p:sldId id="276" r:id="rId15"/>
    <p:sldId id="277" r:id="rId16"/>
    <p:sldId id="278"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5662" autoAdjust="0"/>
  </p:normalViewPr>
  <p:slideViewPr>
    <p:cSldViewPr snapToGrid="0">
      <p:cViewPr varScale="1">
        <p:scale>
          <a:sx n="62" d="100"/>
          <a:sy n="62" d="100"/>
        </p:scale>
        <p:origin x="8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4/5/2020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69786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Generator characteristics and stability</a:t>
            </a:r>
          </a:p>
          <a:p>
            <a:pPr marL="171450" indent="-171450">
              <a:buFont typeface="Arial" panose="020B0604020202020204" pitchFamily="34" charset="0"/>
              <a:buChar char="•"/>
            </a:pPr>
            <a:r>
              <a:rPr lang="en-US" dirty="0"/>
              <a:t>Offshore wind power</a:t>
            </a:r>
          </a:p>
          <a:p>
            <a:pPr marL="171450" indent="-171450">
              <a:buFont typeface="Arial" panose="020B0604020202020204" pitchFamily="34" charset="0"/>
              <a:buChar char="•"/>
            </a:pPr>
            <a:r>
              <a:rPr lang="en-US" dirty="0"/>
              <a:t>Collection and transmission network</a:t>
            </a:r>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76340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Generator characteristics and stability</a:t>
            </a:r>
          </a:p>
          <a:p>
            <a:pPr marL="171450" indent="-171450">
              <a:buFont typeface="Arial" panose="020B0604020202020204" pitchFamily="34" charset="0"/>
              <a:buChar char="•"/>
            </a:pPr>
            <a:r>
              <a:rPr lang="en-US" dirty="0"/>
              <a:t>Offshore wind power</a:t>
            </a:r>
          </a:p>
          <a:p>
            <a:pPr marL="171450" indent="-171450">
              <a:buFont typeface="Arial" panose="020B0604020202020204" pitchFamily="34" charset="0"/>
              <a:buChar char="•"/>
            </a:pPr>
            <a:r>
              <a:rPr lang="en-US" dirty="0"/>
              <a:t>Collection and transmission network</a:t>
            </a:r>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645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Generator characteristics and stability</a:t>
            </a:r>
          </a:p>
          <a:p>
            <a:pPr marL="171450" indent="-171450">
              <a:buFont typeface="Arial" panose="020B0604020202020204" pitchFamily="34" charset="0"/>
              <a:buChar char="•"/>
            </a:pPr>
            <a:r>
              <a:rPr lang="en-US" dirty="0"/>
              <a:t>Offshore wind power</a:t>
            </a:r>
          </a:p>
          <a:p>
            <a:pPr marL="171450" indent="-171450">
              <a:buFont typeface="Arial" panose="020B0604020202020204" pitchFamily="34" charset="0"/>
              <a:buChar char="•"/>
            </a:pPr>
            <a:r>
              <a:rPr lang="en-US" dirty="0"/>
              <a:t>Collection and transmission network</a:t>
            </a:r>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230015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Growth trends</a:t>
            </a:r>
          </a:p>
          <a:p>
            <a:pPr marL="171450" indent="-171450">
              <a:buFont typeface="Arial" panose="020B0604020202020204" pitchFamily="34" charset="0"/>
              <a:buChar char="•"/>
            </a:pPr>
            <a:r>
              <a:rPr lang="en-US" dirty="0"/>
              <a:t>Capacity factor</a:t>
            </a:r>
          </a:p>
          <a:p>
            <a:pPr marL="171450" indent="-171450">
              <a:buFont typeface="Arial" panose="020B0604020202020204" pitchFamily="34" charset="0"/>
              <a:buChar char="•"/>
            </a:pPr>
            <a:r>
              <a:rPr lang="en-US" dirty="0"/>
              <a:t>Penetration</a:t>
            </a:r>
          </a:p>
          <a:p>
            <a:pPr marL="171450" indent="-171450">
              <a:buFont typeface="Arial" panose="020B0604020202020204" pitchFamily="34" charset="0"/>
              <a:buChar char="•"/>
            </a:pPr>
            <a:r>
              <a:rPr lang="en-US" dirty="0"/>
              <a:t>Variability</a:t>
            </a:r>
          </a:p>
          <a:p>
            <a:pPr marL="171450" indent="-171450">
              <a:buFont typeface="Arial" panose="020B0604020202020204" pitchFamily="34" charset="0"/>
              <a:buChar char="•"/>
            </a:pPr>
            <a:r>
              <a:rPr lang="en-US" dirty="0"/>
              <a:t>Predictability</a:t>
            </a:r>
          </a:p>
          <a:p>
            <a:pPr marL="171450" indent="-171450">
              <a:buFont typeface="Arial" panose="020B0604020202020204" pitchFamily="34" charset="0"/>
              <a:buChar char="•"/>
            </a:pPr>
            <a:r>
              <a:rPr lang="en-US" dirty="0"/>
              <a:t>Energy storage</a:t>
            </a:r>
          </a:p>
          <a:p>
            <a:pPr marL="171450" indent="-171450">
              <a:buFont typeface="Arial" panose="020B0604020202020204" pitchFamily="34" charset="0"/>
              <a:buChar char="•"/>
            </a:pPr>
            <a:r>
              <a:rPr lang="en-US" dirty="0"/>
              <a:t>Capacity credit, fuel savings and energy payback</a:t>
            </a:r>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26937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Growth trends</a:t>
            </a:r>
          </a:p>
          <a:p>
            <a:pPr marL="171450" indent="-171450">
              <a:buFont typeface="Arial" panose="020B0604020202020204" pitchFamily="34" charset="0"/>
              <a:buChar char="•"/>
            </a:pPr>
            <a:r>
              <a:rPr lang="en-US" dirty="0"/>
              <a:t>Capacity factor</a:t>
            </a:r>
          </a:p>
          <a:p>
            <a:pPr marL="171450" indent="-171450">
              <a:buFont typeface="Arial" panose="020B0604020202020204" pitchFamily="34" charset="0"/>
              <a:buChar char="•"/>
            </a:pPr>
            <a:r>
              <a:rPr lang="en-US" dirty="0"/>
              <a:t>Penetration</a:t>
            </a:r>
          </a:p>
          <a:p>
            <a:pPr marL="171450" indent="-171450">
              <a:buFont typeface="Arial" panose="020B0604020202020204" pitchFamily="34" charset="0"/>
              <a:buChar char="•"/>
            </a:pPr>
            <a:r>
              <a:rPr lang="en-US" dirty="0"/>
              <a:t>Variability</a:t>
            </a:r>
          </a:p>
          <a:p>
            <a:pPr marL="171450" indent="-171450">
              <a:buFont typeface="Arial" panose="020B0604020202020204" pitchFamily="34" charset="0"/>
              <a:buChar char="•"/>
            </a:pPr>
            <a:r>
              <a:rPr lang="en-US" dirty="0"/>
              <a:t>Predictability</a:t>
            </a:r>
          </a:p>
          <a:p>
            <a:pPr marL="171450" indent="-171450">
              <a:buFont typeface="Arial" panose="020B0604020202020204" pitchFamily="34" charset="0"/>
              <a:buChar char="•"/>
            </a:pPr>
            <a:r>
              <a:rPr lang="en-US" dirty="0"/>
              <a:t>Energy storage</a:t>
            </a:r>
          </a:p>
          <a:p>
            <a:pPr marL="171450" indent="-171450">
              <a:buFont typeface="Arial" panose="020B0604020202020204" pitchFamily="34" charset="0"/>
              <a:buChar char="•"/>
            </a:pPr>
            <a:r>
              <a:rPr lang="en-US" dirty="0"/>
              <a:t>Capacity credit, fuel savings and energy payback</a:t>
            </a:r>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315885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Growth trends</a:t>
            </a:r>
          </a:p>
          <a:p>
            <a:pPr marL="171450" indent="-171450">
              <a:buFont typeface="Arial" panose="020B0604020202020204" pitchFamily="34" charset="0"/>
              <a:buChar char="•"/>
            </a:pPr>
            <a:r>
              <a:rPr lang="en-US" dirty="0"/>
              <a:t>Capacity factor</a:t>
            </a:r>
          </a:p>
          <a:p>
            <a:pPr marL="171450" indent="-171450">
              <a:buFont typeface="Arial" panose="020B0604020202020204" pitchFamily="34" charset="0"/>
              <a:buChar char="•"/>
            </a:pPr>
            <a:r>
              <a:rPr lang="en-US" dirty="0"/>
              <a:t>Penetration</a:t>
            </a:r>
          </a:p>
          <a:p>
            <a:pPr marL="171450" indent="-171450">
              <a:buFont typeface="Arial" panose="020B0604020202020204" pitchFamily="34" charset="0"/>
              <a:buChar char="•"/>
            </a:pPr>
            <a:r>
              <a:rPr lang="en-US" dirty="0"/>
              <a:t>Variability</a:t>
            </a:r>
          </a:p>
          <a:p>
            <a:pPr marL="171450" indent="-171450">
              <a:buFont typeface="Arial" panose="020B0604020202020204" pitchFamily="34" charset="0"/>
              <a:buChar char="•"/>
            </a:pPr>
            <a:r>
              <a:rPr lang="en-US" dirty="0"/>
              <a:t>Predictability</a:t>
            </a:r>
          </a:p>
          <a:p>
            <a:pPr marL="171450" indent="-171450">
              <a:buFont typeface="Arial" panose="020B0604020202020204" pitchFamily="34" charset="0"/>
              <a:buChar char="•"/>
            </a:pPr>
            <a:r>
              <a:rPr lang="en-US" dirty="0"/>
              <a:t>Energy storage</a:t>
            </a:r>
          </a:p>
          <a:p>
            <a:pPr marL="171450" indent="-171450">
              <a:buFont typeface="Arial" panose="020B0604020202020204" pitchFamily="34" charset="0"/>
              <a:buChar char="•"/>
            </a:pPr>
            <a:r>
              <a:rPr lang="en-US" dirty="0"/>
              <a:t>Capacity credit, fuel savings and energy payback</a:t>
            </a:r>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124531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Growth trends</a:t>
            </a:r>
          </a:p>
          <a:p>
            <a:pPr marL="171450" indent="-171450">
              <a:buFont typeface="Arial" panose="020B0604020202020204" pitchFamily="34" charset="0"/>
              <a:buChar char="•"/>
            </a:pPr>
            <a:r>
              <a:rPr lang="en-US" dirty="0"/>
              <a:t>Capacity factor</a:t>
            </a:r>
          </a:p>
          <a:p>
            <a:pPr marL="171450" indent="-171450">
              <a:buFont typeface="Arial" panose="020B0604020202020204" pitchFamily="34" charset="0"/>
              <a:buChar char="•"/>
            </a:pPr>
            <a:r>
              <a:rPr lang="en-US" dirty="0"/>
              <a:t>Penetration</a:t>
            </a:r>
          </a:p>
          <a:p>
            <a:pPr marL="171450" indent="-171450">
              <a:buFont typeface="Arial" panose="020B0604020202020204" pitchFamily="34" charset="0"/>
              <a:buChar char="•"/>
            </a:pPr>
            <a:r>
              <a:rPr lang="en-US" dirty="0"/>
              <a:t>Variability</a:t>
            </a:r>
          </a:p>
          <a:p>
            <a:pPr marL="171450" indent="-171450">
              <a:buFont typeface="Arial" panose="020B0604020202020204" pitchFamily="34" charset="0"/>
              <a:buChar char="•"/>
            </a:pPr>
            <a:r>
              <a:rPr lang="en-US" dirty="0"/>
              <a:t>Predictability</a:t>
            </a:r>
          </a:p>
          <a:p>
            <a:pPr marL="171450" indent="-171450">
              <a:buFont typeface="Arial" panose="020B0604020202020204" pitchFamily="34" charset="0"/>
              <a:buChar char="•"/>
            </a:pPr>
            <a:r>
              <a:rPr lang="en-US" dirty="0"/>
              <a:t>Energy storage</a:t>
            </a:r>
          </a:p>
          <a:p>
            <a:pPr marL="171450" indent="-171450">
              <a:buFont typeface="Arial" panose="020B0604020202020204" pitchFamily="34" charset="0"/>
              <a:buChar char="•"/>
            </a:pPr>
            <a:r>
              <a:rPr lang="en-US" dirty="0"/>
              <a:t>Capacity credit, fuel savings and energy payback</a:t>
            </a:r>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45324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Growth trends</a:t>
            </a:r>
          </a:p>
          <a:p>
            <a:pPr marL="171450" indent="-171450">
              <a:buFont typeface="Arial" panose="020B0604020202020204" pitchFamily="34" charset="0"/>
              <a:buChar char="•"/>
            </a:pPr>
            <a:r>
              <a:rPr lang="en-US" dirty="0"/>
              <a:t>Capacity factor</a:t>
            </a:r>
          </a:p>
          <a:p>
            <a:pPr marL="171450" indent="-171450">
              <a:buFont typeface="Arial" panose="020B0604020202020204" pitchFamily="34" charset="0"/>
              <a:buChar char="•"/>
            </a:pPr>
            <a:r>
              <a:rPr lang="en-US" dirty="0"/>
              <a:t>Penetration</a:t>
            </a:r>
          </a:p>
          <a:p>
            <a:pPr marL="171450" indent="-171450">
              <a:buFont typeface="Arial" panose="020B0604020202020204" pitchFamily="34" charset="0"/>
              <a:buChar char="•"/>
            </a:pPr>
            <a:r>
              <a:rPr lang="en-US" dirty="0"/>
              <a:t>Variability</a:t>
            </a:r>
          </a:p>
          <a:p>
            <a:pPr marL="171450" indent="-171450">
              <a:buFont typeface="Arial" panose="020B0604020202020204" pitchFamily="34" charset="0"/>
              <a:buChar char="•"/>
            </a:pPr>
            <a:r>
              <a:rPr lang="en-US" dirty="0"/>
              <a:t>Predictability</a:t>
            </a:r>
          </a:p>
          <a:p>
            <a:pPr marL="171450" indent="-171450">
              <a:buFont typeface="Arial" panose="020B0604020202020204" pitchFamily="34" charset="0"/>
              <a:buChar char="•"/>
            </a:pPr>
            <a:r>
              <a:rPr lang="en-US" dirty="0"/>
              <a:t>Energy storage</a:t>
            </a:r>
          </a:p>
          <a:p>
            <a:pPr marL="171450" indent="-171450">
              <a:buFont typeface="Arial" panose="020B0604020202020204" pitchFamily="34" charset="0"/>
              <a:buChar char="•"/>
            </a:pPr>
            <a:r>
              <a:rPr lang="en-US" dirty="0"/>
              <a:t>Capacity credit, fuel savings and energy payback</a:t>
            </a:r>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1614519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12D574-25AB-4ED9-A06D-4279CBFE7127}" type="datetimeFigureOut">
              <a:rPr lang="en-US" smtClean="0"/>
              <a:t>4/5/2020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FBE95E-9360-4856-B5BA-33A9034977AE}"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36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51879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37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53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64227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889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71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012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49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8656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2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12D574-25AB-4ED9-A06D-4279CBFE7127}"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239274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2D574-25AB-4ED9-A06D-4279CBFE7127}" type="datetimeFigureOut">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BE95E-9360-4856-B5BA-33A9034977AE}"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2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2D574-25AB-4ED9-A06D-4279CBFE7127}"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97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2D574-25AB-4ED9-A06D-4279CBFE7127}"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15388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9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74607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12D574-25AB-4ED9-A06D-4279CBFE7127}" type="datetimeFigureOut">
              <a:rPr lang="en-US" smtClean="0"/>
              <a:t>4/5/2020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FBE95E-9360-4856-B5BA-33A9034977AE}" type="slidenum">
              <a:rPr lang="en-US" smtClean="0"/>
              <a:t>‹#›</a:t>
            </a:fld>
            <a:endParaRPr lang="en-US"/>
          </a:p>
        </p:txBody>
      </p:sp>
    </p:spTree>
    <p:extLst>
      <p:ext uri="{BB962C8B-B14F-4D97-AF65-F5344CB8AC3E}">
        <p14:creationId xmlns:p14="http://schemas.microsoft.com/office/powerpoint/2010/main" val="16365275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002060"/>
          </a:bgClr>
        </a:patt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41B39E-9CEC-491F-9A5D-487DED644F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8013290" y="1041401"/>
            <a:ext cx="3079006" cy="2345264"/>
          </a:xfrm>
        </p:spPr>
        <p:txBody>
          <a:bodyPr>
            <a:normAutofit/>
          </a:bodyPr>
          <a:lstStyle/>
          <a:p>
            <a:r>
              <a:rPr lang="en-US" sz="6600" b="1" dirty="0"/>
              <a:t>FAME</a:t>
            </a:r>
          </a:p>
        </p:txBody>
      </p:sp>
      <p:sp>
        <p:nvSpPr>
          <p:cNvPr id="3" name="Content Placeholder 2"/>
          <p:cNvSpPr>
            <a:spLocks noGrp="1"/>
          </p:cNvSpPr>
          <p:nvPr>
            <p:ph type="subTitle" idx="1"/>
          </p:nvPr>
        </p:nvSpPr>
        <p:spPr>
          <a:xfrm>
            <a:off x="7999431" y="3657596"/>
            <a:ext cx="3092865" cy="1933463"/>
          </a:xfrm>
        </p:spPr>
        <p:txBody>
          <a:bodyPr>
            <a:normAutofit/>
          </a:bodyPr>
          <a:lstStyle/>
          <a:p>
            <a:r>
              <a:rPr lang="en-US" sz="2400" b="1" dirty="0"/>
              <a:t>UNIT SEVEN</a:t>
            </a:r>
            <a:endParaRPr sz="2400" b="1" dirty="0"/>
          </a:p>
        </p:txBody>
      </p:sp>
      <p:sp>
        <p:nvSpPr>
          <p:cNvPr id="13" name="Rectangle 12">
            <a:extLst>
              <a:ext uri="{FF2B5EF4-FFF2-40B4-BE49-F238E27FC236}">
                <a16:creationId xmlns:a16="http://schemas.microsoft.com/office/drawing/2014/main" id="{15572A79-1801-44EB-BDC2-BAEE6B473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ind power plants in Xinjiang, China (Taken with a Nikon D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683" y="1418800"/>
            <a:ext cx="5784083" cy="3841595"/>
          </a:xfrm>
          <a:prstGeom prst="rect">
            <a:avLst/>
          </a:prstGeom>
        </p:spPr>
      </p:pic>
      <p:cxnSp>
        <p:nvCxnSpPr>
          <p:cNvPr id="15" name="Straight Connector 14">
            <a:extLst>
              <a:ext uri="{FF2B5EF4-FFF2-40B4-BE49-F238E27FC236}">
                <a16:creationId xmlns:a16="http://schemas.microsoft.com/office/drawing/2014/main" id="{7FD37111-10AC-4926-81AC-9AD3968FD1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593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A326-61F2-134D-ABC2-F8DD8C58585B}"/>
              </a:ext>
            </a:extLst>
          </p:cNvPr>
          <p:cNvSpPr>
            <a:spLocks noGrp="1"/>
          </p:cNvSpPr>
          <p:nvPr>
            <p:ph type="title"/>
          </p:nvPr>
        </p:nvSpPr>
        <p:spPr>
          <a:xfrm>
            <a:off x="1213106" y="12869"/>
            <a:ext cx="9601196" cy="1303867"/>
          </a:xfrm>
          <a:blipFill>
            <a:blip r:embed="rId3"/>
            <a:tile tx="0" ty="0" sx="100000" sy="100000" flip="none" algn="tl"/>
          </a:blipFill>
          <a:effectLst>
            <a:glow rad="127000">
              <a:srgbClr val="FFFF00"/>
            </a:glow>
            <a:outerShdw blurRad="1130300" dist="215900" dir="4680000" algn="ctr" rotWithShape="0">
              <a:srgbClr val="FFC000"/>
            </a:outerShdw>
          </a:effectLst>
        </p:spPr>
        <p:txBody>
          <a:bodyPr>
            <a:normAutofit/>
          </a:bodyPr>
          <a:lstStyle/>
          <a:p>
            <a:r>
              <a:rPr lang="en-US" b="1" dirty="0">
                <a:solidFill>
                  <a:schemeClr val="bg1"/>
                </a:solidFill>
              </a:rPr>
              <a:t>SAMPLE QUESTIONS</a:t>
            </a:r>
            <a:endParaRPr lang="en-IQ" b="1" dirty="0">
              <a:solidFill>
                <a:schemeClr val="bg1"/>
              </a:solidFill>
            </a:endParaRPr>
          </a:p>
        </p:txBody>
      </p:sp>
      <p:sp>
        <p:nvSpPr>
          <p:cNvPr id="6" name="Content Placeholder 5">
            <a:extLst>
              <a:ext uri="{FF2B5EF4-FFF2-40B4-BE49-F238E27FC236}">
                <a16:creationId xmlns:a16="http://schemas.microsoft.com/office/drawing/2014/main" id="{4C53D6CB-42D3-0048-9137-56EED2CBC8CF}"/>
              </a:ext>
            </a:extLst>
          </p:cNvPr>
          <p:cNvSpPr>
            <a:spLocks noGrp="1"/>
          </p:cNvSpPr>
          <p:nvPr>
            <p:ph sz="quarter" idx="4"/>
          </p:nvPr>
        </p:nvSpPr>
        <p:spPr>
          <a:xfrm>
            <a:off x="6180671" y="2487168"/>
            <a:ext cx="4718304" cy="3749040"/>
          </a:xfrm>
        </p:spPr>
        <p:txBody>
          <a:bodyPr>
            <a:normAutofit lnSpcReduction="10000"/>
          </a:bodyPr>
          <a:lstStyle/>
          <a:p>
            <a:r>
              <a:rPr lang="en-US" b="1" dirty="0"/>
              <a:t>U</a:t>
            </a:r>
            <a:r>
              <a:rPr lang="en-IQ" b="1" dirty="0"/>
              <a:t>sed to refer to an action at an indefinte time:</a:t>
            </a:r>
          </a:p>
          <a:p>
            <a:pPr marL="0" indent="0">
              <a:buNone/>
            </a:pPr>
            <a:r>
              <a:rPr lang="en-US" b="1" dirty="0"/>
              <a:t>	S</a:t>
            </a:r>
            <a:r>
              <a:rPr lang="en-IQ" b="1" dirty="0"/>
              <a:t>he has writtem many novels.</a:t>
            </a:r>
          </a:p>
          <a:p>
            <a:r>
              <a:rPr lang="en-US" b="1" dirty="0"/>
              <a:t>T</a:t>
            </a:r>
            <a:r>
              <a:rPr lang="en-IQ" b="1" dirty="0"/>
              <a:t>he action can continue to the present:</a:t>
            </a:r>
          </a:p>
          <a:p>
            <a:pPr marL="0" indent="0">
              <a:buNone/>
            </a:pPr>
            <a:r>
              <a:rPr lang="en-US" b="1" dirty="0"/>
              <a:t>	I</a:t>
            </a:r>
            <a:r>
              <a:rPr lang="en-IQ" b="1" dirty="0"/>
              <a:t> have lived in Paris for ten years.</a:t>
            </a:r>
          </a:p>
          <a:p>
            <a:r>
              <a:rPr lang="en-US" b="1" dirty="0"/>
              <a:t>A</a:t>
            </a:r>
            <a:r>
              <a:rPr lang="en-IQ" b="1" dirty="0"/>
              <a:t>dverbs: just, already, yet, never, ever</a:t>
            </a:r>
          </a:p>
        </p:txBody>
      </p:sp>
      <p:pic>
        <p:nvPicPr>
          <p:cNvPr id="14" name="Picture 13" descr="A screenshot of a cell phone screen with text&#10;&#10;Description automatically generated">
            <a:extLst>
              <a:ext uri="{FF2B5EF4-FFF2-40B4-BE49-F238E27FC236}">
                <a16:creationId xmlns:a16="http://schemas.microsoft.com/office/drawing/2014/main" id="{0875D1EB-05C9-5340-B702-28C0F8B5F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106" y="1316736"/>
            <a:ext cx="9557143" cy="4919472"/>
          </a:xfrm>
          <a:prstGeom prst="rect">
            <a:avLst/>
          </a:prstGeom>
        </p:spPr>
      </p:pic>
    </p:spTree>
    <p:extLst>
      <p:ext uri="{BB962C8B-B14F-4D97-AF65-F5344CB8AC3E}">
        <p14:creationId xmlns:p14="http://schemas.microsoft.com/office/powerpoint/2010/main" val="1060984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A326-61F2-134D-ABC2-F8DD8C58585B}"/>
              </a:ext>
            </a:extLst>
          </p:cNvPr>
          <p:cNvSpPr>
            <a:spLocks noGrp="1"/>
          </p:cNvSpPr>
          <p:nvPr>
            <p:ph type="title"/>
          </p:nvPr>
        </p:nvSpPr>
        <p:spPr>
          <a:xfrm>
            <a:off x="1213106" y="12869"/>
            <a:ext cx="9601196" cy="1303867"/>
          </a:xfrm>
          <a:blipFill>
            <a:blip r:embed="rId3"/>
            <a:tile tx="0" ty="0" sx="100000" sy="100000" flip="none" algn="tl"/>
          </a:blipFill>
          <a:effectLst>
            <a:glow rad="127000">
              <a:srgbClr val="FFFF00"/>
            </a:glow>
            <a:outerShdw blurRad="1130300" dist="215900" dir="4680000" algn="ctr" rotWithShape="0">
              <a:srgbClr val="FFC000"/>
            </a:outerShdw>
          </a:effectLst>
        </p:spPr>
        <p:txBody>
          <a:bodyPr>
            <a:normAutofit/>
          </a:bodyPr>
          <a:lstStyle/>
          <a:p>
            <a:r>
              <a:rPr lang="en-US" b="1" dirty="0">
                <a:solidFill>
                  <a:schemeClr val="bg1"/>
                </a:solidFill>
              </a:rPr>
              <a:t>SAMPLE QUESTIONS</a:t>
            </a:r>
            <a:endParaRPr lang="en-IQ" b="1" dirty="0">
              <a:solidFill>
                <a:schemeClr val="bg1"/>
              </a:solidFill>
            </a:endParaRPr>
          </a:p>
        </p:txBody>
      </p:sp>
      <p:pic>
        <p:nvPicPr>
          <p:cNvPr id="4" name="Picture 3" descr="A screenshot of text&#10;&#10;Description automatically generated">
            <a:extLst>
              <a:ext uri="{FF2B5EF4-FFF2-40B4-BE49-F238E27FC236}">
                <a16:creationId xmlns:a16="http://schemas.microsoft.com/office/drawing/2014/main" id="{1B5DA199-8B35-4D45-85AC-5811FCC23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008" y="1316736"/>
            <a:ext cx="8751984" cy="5065776"/>
          </a:xfrm>
          <a:prstGeom prst="rect">
            <a:avLst/>
          </a:prstGeom>
        </p:spPr>
      </p:pic>
    </p:spTree>
    <p:extLst>
      <p:ext uri="{BB962C8B-B14F-4D97-AF65-F5344CB8AC3E}">
        <p14:creationId xmlns:p14="http://schemas.microsoft.com/office/powerpoint/2010/main" val="424303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024128"/>
            <a:ext cx="1685538" cy="4864608"/>
          </a:xfrm>
          <a:blipFill>
            <a:blip r:embed="rId4"/>
            <a:tile tx="0" ty="0" sx="100000" sy="100000" flip="none" algn="tl"/>
          </a:blipFill>
        </p:spPr>
        <p:txBody>
          <a:bodyPr vert="vert">
            <a:normAutofit/>
          </a:bodyPr>
          <a:lstStyle/>
          <a:p>
            <a:r>
              <a:rPr lang="en-US" sz="5400" b="1" dirty="0">
                <a:solidFill>
                  <a:schemeClr val="bg1"/>
                </a:solidFill>
              </a:rPr>
              <a:t>SINCE &amp; FOR </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18949" y="1298448"/>
            <a:ext cx="6548525" cy="4242816"/>
          </a:xfrm>
        </p:spPr>
        <p:style>
          <a:lnRef idx="2">
            <a:schemeClr val="accent2"/>
          </a:lnRef>
          <a:fillRef idx="1">
            <a:schemeClr val="lt1"/>
          </a:fillRef>
          <a:effectRef idx="0">
            <a:schemeClr val="accent2"/>
          </a:effectRef>
          <a:fontRef idx="minor">
            <a:schemeClr val="dk1"/>
          </a:fontRef>
        </p:style>
        <p:txBody>
          <a:bodyPr anchor="ctr">
            <a:normAutofit fontScale="92500"/>
          </a:bodyPr>
          <a:lstStyle/>
          <a:p>
            <a:r>
              <a:rPr lang="en-US" sz="3600" b="1" dirty="0">
                <a:solidFill>
                  <a:schemeClr val="tx1"/>
                </a:solidFill>
              </a:rPr>
              <a:t>We use </a:t>
            </a:r>
            <a:r>
              <a:rPr lang="en-US" sz="3600" b="1" u="sng" dirty="0">
                <a:solidFill>
                  <a:schemeClr val="tx1"/>
                </a:solidFill>
              </a:rPr>
              <a:t>for</a:t>
            </a:r>
            <a:r>
              <a:rPr lang="en-US" sz="3600" b="1" dirty="0">
                <a:solidFill>
                  <a:schemeClr val="tx1"/>
                </a:solidFill>
              </a:rPr>
              <a:t> with a period of time.</a:t>
            </a:r>
          </a:p>
          <a:p>
            <a:pPr marL="0" indent="0">
              <a:buNone/>
            </a:pPr>
            <a:r>
              <a:rPr lang="en-US" sz="3600" b="1" dirty="0">
                <a:solidFill>
                  <a:schemeClr val="tx1"/>
                </a:solidFill>
              </a:rPr>
              <a:t>	For half an hour </a:t>
            </a:r>
          </a:p>
          <a:p>
            <a:pPr marL="0" indent="0">
              <a:buNone/>
            </a:pPr>
            <a:r>
              <a:rPr lang="en-US" sz="3600" b="1" dirty="0">
                <a:solidFill>
                  <a:schemeClr val="tx1"/>
                </a:solidFill>
              </a:rPr>
              <a:t>	For a couple of days</a:t>
            </a:r>
          </a:p>
          <a:p>
            <a:r>
              <a:rPr lang="en-US" sz="3600" b="1" dirty="0">
                <a:solidFill>
                  <a:schemeClr val="tx1"/>
                </a:solidFill>
              </a:rPr>
              <a:t>We use </a:t>
            </a:r>
            <a:r>
              <a:rPr lang="en-US" sz="3600" b="1" u="sng" dirty="0">
                <a:solidFill>
                  <a:schemeClr val="tx1"/>
                </a:solidFill>
              </a:rPr>
              <a:t>since</a:t>
            </a:r>
            <a:r>
              <a:rPr lang="en-US" sz="3600" b="1" dirty="0">
                <a:solidFill>
                  <a:schemeClr val="tx1"/>
                </a:solidFill>
              </a:rPr>
              <a:t> with a point in time.</a:t>
            </a:r>
          </a:p>
          <a:p>
            <a:pPr marL="0" indent="0">
              <a:buNone/>
            </a:pPr>
            <a:r>
              <a:rPr lang="en-US" sz="3600" b="1" dirty="0">
                <a:solidFill>
                  <a:schemeClr val="tx1"/>
                </a:solidFill>
              </a:rPr>
              <a:t>	Since January</a:t>
            </a:r>
          </a:p>
          <a:p>
            <a:pPr marL="0" indent="0">
              <a:buNone/>
            </a:pPr>
            <a:r>
              <a:rPr lang="en-US" sz="3600" b="1" dirty="0">
                <a:solidFill>
                  <a:schemeClr val="tx1"/>
                </a:solidFill>
              </a:rPr>
              <a:t>	Since I was a student </a:t>
            </a:r>
          </a:p>
          <a:p>
            <a:endParaRPr lang="en-US" sz="2000" dirty="0">
              <a:solidFill>
                <a:schemeClr val="tx1"/>
              </a:solidFill>
            </a:endParaRPr>
          </a:p>
        </p:txBody>
      </p:sp>
    </p:spTree>
    <p:extLst>
      <p:ext uri="{BB962C8B-B14F-4D97-AF65-F5344CB8AC3E}">
        <p14:creationId xmlns:p14="http://schemas.microsoft.com/office/powerpoint/2010/main" val="337997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
              <a:schemeClr val="bg1">
                <a:shade val="88000"/>
                <a:lumMod val="98000"/>
              </a:schemeClr>
            </a:gs>
          </a:gsLst>
          <a:path path="circle">
            <a:fillToRect l="100000" t="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024128"/>
            <a:ext cx="1685538" cy="4864608"/>
          </a:xfrm>
          <a:blipFill>
            <a:blip r:embed="rId3"/>
            <a:tile tx="0" ty="0" sx="100000" sy="100000" flip="none" algn="tl"/>
          </a:blipFill>
        </p:spPr>
        <p:txBody>
          <a:bodyPr vert="vert">
            <a:normAutofit fontScale="90000"/>
          </a:bodyPr>
          <a:lstStyle/>
          <a:p>
            <a:r>
              <a:rPr lang="en-US" sz="5400" b="1" dirty="0">
                <a:solidFill>
                  <a:schemeClr val="bg1"/>
                </a:solidFill>
              </a:rPr>
              <a:t>SAMPLE QUESTIONS </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receipt&#10;&#10;Description automatically generated">
            <a:extLst>
              <a:ext uri="{FF2B5EF4-FFF2-40B4-BE49-F238E27FC236}">
                <a16:creationId xmlns:a16="http://schemas.microsoft.com/office/drawing/2014/main" id="{44A34111-12D3-9D45-B0F2-CFDCEBFB7F1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09518" y="2216319"/>
            <a:ext cx="8057958" cy="2898648"/>
          </a:xfr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43147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
              <a:schemeClr val="bg1">
                <a:shade val="88000"/>
                <a:lumMod val="98000"/>
              </a:schemeClr>
            </a:gs>
          </a:gsLst>
          <a:path path="circle">
            <a:fillToRect l="100000" t="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024128"/>
            <a:ext cx="1685538" cy="4864608"/>
          </a:xfrm>
          <a:blipFill>
            <a:blip r:embed="rId3"/>
            <a:tile tx="0" ty="0" sx="100000" sy="100000" flip="none" algn="tl"/>
          </a:blipFill>
        </p:spPr>
        <p:txBody>
          <a:bodyPr vert="vert">
            <a:normAutofit/>
          </a:bodyPr>
          <a:lstStyle/>
          <a:p>
            <a:r>
              <a:rPr lang="en-US" sz="5400" b="1" dirty="0">
                <a:solidFill>
                  <a:schemeClr val="bg1"/>
                </a:solidFill>
              </a:rPr>
              <a:t>WORD PAIRS</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Content Placeholder 6" descr="A close up of text on a white background&#10;&#10;Description automatically generated">
            <a:extLst>
              <a:ext uri="{FF2B5EF4-FFF2-40B4-BE49-F238E27FC236}">
                <a16:creationId xmlns:a16="http://schemas.microsoft.com/office/drawing/2014/main" id="{ACCD4B7F-72CF-E848-84ED-75356FA81F7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59376" y="895953"/>
            <a:ext cx="5980176" cy="5066094"/>
          </a:xfrm>
        </p:spPr>
      </p:pic>
    </p:spTree>
    <p:extLst>
      <p:ext uri="{BB962C8B-B14F-4D97-AF65-F5344CB8AC3E}">
        <p14:creationId xmlns:p14="http://schemas.microsoft.com/office/powerpoint/2010/main" val="343764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
              <a:schemeClr val="bg1">
                <a:shade val="88000"/>
                <a:lumMod val="98000"/>
              </a:schemeClr>
            </a:gs>
          </a:gsLst>
          <a:path path="circle">
            <a:fillToRect l="100000" t="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024128"/>
            <a:ext cx="1685538" cy="4864608"/>
          </a:xfrm>
          <a:blipFill>
            <a:blip r:embed="rId3"/>
            <a:tile tx="0" ty="0" sx="100000" sy="100000" flip="none" algn="tl"/>
          </a:blipFill>
        </p:spPr>
        <p:txBody>
          <a:bodyPr vert="vert">
            <a:normAutofit/>
          </a:bodyPr>
          <a:lstStyle/>
          <a:p>
            <a:r>
              <a:rPr lang="en-US" sz="5400" b="1" dirty="0">
                <a:solidFill>
                  <a:schemeClr val="bg1"/>
                </a:solidFill>
              </a:rPr>
              <a:t>HOMEWORK</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Content Placeholder 5" descr="A close up of text on a white background&#10;&#10;Description automatically generated">
            <a:extLst>
              <a:ext uri="{FF2B5EF4-FFF2-40B4-BE49-F238E27FC236}">
                <a16:creationId xmlns:a16="http://schemas.microsoft.com/office/drawing/2014/main" id="{2464BB3C-3380-B643-ABC8-AD5E9042F71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09231" y="809244"/>
            <a:ext cx="5056551" cy="5239511"/>
          </a:xfrm>
        </p:spPr>
      </p:pic>
    </p:spTree>
    <p:extLst>
      <p:ext uri="{BB962C8B-B14F-4D97-AF65-F5344CB8AC3E}">
        <p14:creationId xmlns:p14="http://schemas.microsoft.com/office/powerpoint/2010/main" val="198469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
              <a:schemeClr val="bg1">
                <a:shade val="88000"/>
                <a:lumMod val="98000"/>
              </a:schemeClr>
            </a:gs>
          </a:gsLst>
          <a:path path="circle">
            <a:fillToRect l="100000" t="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024128"/>
            <a:ext cx="1685538" cy="4864608"/>
          </a:xfrm>
          <a:blipFill>
            <a:blip r:embed="rId3"/>
            <a:tile tx="0" ty="0" sx="100000" sy="100000" flip="none" algn="tl"/>
          </a:blipFill>
        </p:spPr>
        <p:txBody>
          <a:bodyPr vert="vert">
            <a:normAutofit/>
          </a:bodyPr>
          <a:lstStyle/>
          <a:p>
            <a:r>
              <a:rPr lang="en-US" sz="5400" b="1" dirty="0">
                <a:solidFill>
                  <a:schemeClr val="bg1"/>
                </a:solidFill>
              </a:rPr>
              <a:t>HOMEWORK</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Content Placeholder 6" descr="A close up of text on a white background&#10;&#10;Description automatically generated">
            <a:extLst>
              <a:ext uri="{FF2B5EF4-FFF2-40B4-BE49-F238E27FC236}">
                <a16:creationId xmlns:a16="http://schemas.microsoft.com/office/drawing/2014/main" id="{74B3B9A6-230D-A54A-BE8B-2DAC7662B8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38314" y="1024128"/>
            <a:ext cx="7425926" cy="4851211"/>
          </a:xfrm>
        </p:spPr>
      </p:pic>
    </p:spTree>
    <p:extLst>
      <p:ext uri="{BB962C8B-B14F-4D97-AF65-F5344CB8AC3E}">
        <p14:creationId xmlns:p14="http://schemas.microsoft.com/office/powerpoint/2010/main" val="161471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a:blipFill>
            <a:blip r:embed="rId3"/>
            <a:tile tx="0" ty="0" sx="100000" sy="100000" flip="none" algn="tl"/>
          </a:blipFill>
          <a:effectLst>
            <a:outerShdw blurRad="1270000" dist="787400" dir="1920000" sx="110000" sy="110000" algn="ctr" rotWithShape="0">
              <a:schemeClr val="bg1"/>
            </a:outerShdw>
          </a:effectLst>
        </p:spPr>
        <p:txBody>
          <a:bodyPr>
            <a:normAutofit/>
          </a:bodyPr>
          <a:lstStyle/>
          <a:p>
            <a:r>
              <a:rPr lang="en-US" b="1" dirty="0">
                <a:solidFill>
                  <a:schemeClr val="tx1"/>
                </a:solidFill>
              </a:rPr>
              <a:t>Thank you!</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6219" y="1508760"/>
            <a:ext cx="6240377" cy="3840480"/>
          </a:xfrm>
        </p:spPr>
        <p:txBody>
          <a:bodyPr anchor="ctr">
            <a:normAutofit/>
          </a:bodyPr>
          <a:lstStyle/>
          <a:p>
            <a:pPr marL="0" indent="0" algn="just">
              <a:buNone/>
            </a:pPr>
            <a:r>
              <a:rPr lang="en-US" sz="4800" b="1" dirty="0">
                <a:solidFill>
                  <a:schemeClr val="tx1"/>
                </a:solidFill>
              </a:rPr>
              <a:t>If you have any question, please do not hesitate to contact me. </a:t>
            </a:r>
            <a:endParaRPr sz="4800" b="1" dirty="0">
              <a:solidFill>
                <a:schemeClr val="tx1"/>
              </a:solidFill>
            </a:endParaRPr>
          </a:p>
        </p:txBody>
      </p:sp>
    </p:spTree>
    <p:extLst>
      <p:ext uri="{BB962C8B-B14F-4D97-AF65-F5344CB8AC3E}">
        <p14:creationId xmlns:p14="http://schemas.microsoft.com/office/powerpoint/2010/main" val="244759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1" y="1508760"/>
            <a:ext cx="3198087" cy="3840480"/>
          </a:xfrm>
        </p:spPr>
        <p:txBody>
          <a:bodyPr>
            <a:normAutofit/>
          </a:bodyPr>
          <a:lstStyle/>
          <a:p>
            <a:r>
              <a:rPr lang="en-US" sz="5400" b="1" dirty="0">
                <a:solidFill>
                  <a:schemeClr val="tx1"/>
                </a:solidFill>
              </a:rPr>
              <a:t>Contents</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07279" y="1508760"/>
            <a:ext cx="5989317" cy="3840480"/>
          </a:xfrm>
        </p:spPr>
        <p:txBody>
          <a:bodyPr anchor="ctr">
            <a:normAutofit/>
          </a:bodyPr>
          <a:lstStyle/>
          <a:p>
            <a:pPr>
              <a:lnSpc>
                <a:spcPct val="90000"/>
              </a:lnSpc>
            </a:pPr>
            <a:r>
              <a:rPr lang="en-US" sz="3200" b="1" dirty="0">
                <a:solidFill>
                  <a:schemeClr val="tx1"/>
                </a:solidFill>
              </a:rPr>
              <a:t>Past simple </a:t>
            </a:r>
          </a:p>
          <a:p>
            <a:pPr>
              <a:lnSpc>
                <a:spcPct val="90000"/>
              </a:lnSpc>
            </a:pPr>
            <a:r>
              <a:rPr lang="en-US" sz="3200" b="1" dirty="0">
                <a:solidFill>
                  <a:schemeClr val="tx1"/>
                </a:solidFill>
              </a:rPr>
              <a:t>Present perfect </a:t>
            </a:r>
          </a:p>
          <a:p>
            <a:pPr>
              <a:lnSpc>
                <a:spcPct val="90000"/>
              </a:lnSpc>
            </a:pPr>
            <a:r>
              <a:rPr lang="en-US" sz="3200" b="1" dirty="0">
                <a:solidFill>
                  <a:schemeClr val="tx1"/>
                </a:solidFill>
              </a:rPr>
              <a:t>Past simple vs. present perfect </a:t>
            </a:r>
          </a:p>
          <a:p>
            <a:pPr>
              <a:lnSpc>
                <a:spcPct val="90000"/>
              </a:lnSpc>
            </a:pPr>
            <a:r>
              <a:rPr lang="en-US" sz="3200" b="1" dirty="0">
                <a:solidFill>
                  <a:schemeClr val="tx1"/>
                </a:solidFill>
              </a:rPr>
              <a:t>Since and for </a:t>
            </a:r>
          </a:p>
          <a:p>
            <a:pPr>
              <a:lnSpc>
                <a:spcPct val="90000"/>
              </a:lnSpc>
            </a:pPr>
            <a:r>
              <a:rPr lang="en-US" sz="3200" b="1" dirty="0">
                <a:solidFill>
                  <a:schemeClr val="tx1"/>
                </a:solidFill>
              </a:rPr>
              <a:t>Adverbs</a:t>
            </a:r>
          </a:p>
          <a:p>
            <a:pPr>
              <a:lnSpc>
                <a:spcPct val="90000"/>
              </a:lnSpc>
            </a:pPr>
            <a:r>
              <a:rPr lang="en-US" sz="3200" b="1" dirty="0">
                <a:solidFill>
                  <a:schemeClr val="tx1"/>
                </a:solidFill>
              </a:rPr>
              <a:t>Word pairs </a:t>
            </a:r>
          </a:p>
        </p:txBody>
      </p:sp>
    </p:spTree>
    <p:extLst>
      <p:ext uri="{BB962C8B-B14F-4D97-AF65-F5344CB8AC3E}">
        <p14:creationId xmlns:p14="http://schemas.microsoft.com/office/powerpoint/2010/main" val="47681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1295402" y="753980"/>
            <a:ext cx="3660056" cy="545431"/>
          </a:xfrm>
        </p:spPr>
        <p:txBody>
          <a:bodyPr anchor="b">
            <a:normAutofit/>
          </a:bodyPr>
          <a:lstStyle/>
          <a:p>
            <a:r>
              <a:rPr lang="en-US" sz="2800" b="1" dirty="0"/>
              <a:t>Past Tense </a:t>
            </a:r>
          </a:p>
        </p:txBody>
      </p:sp>
      <p:cxnSp>
        <p:nvCxnSpPr>
          <p:cNvPr id="13" name="Straight Connector 12">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46924" y="1634735"/>
            <a:ext cx="4957010" cy="4669811"/>
          </a:xfrm>
        </p:spPr>
        <p:txBody>
          <a:bodyPr>
            <a:noAutofit/>
          </a:bodyPr>
          <a:lstStyle/>
          <a:p>
            <a:pPr algn="just"/>
            <a:r>
              <a:rPr lang="en-US" sz="2000" b="1" dirty="0"/>
              <a:t>The past tense is formed by adding ‘ed’ to regular verbs:</a:t>
            </a:r>
          </a:p>
          <a:p>
            <a:pPr marL="0" indent="0" algn="ctr">
              <a:buNone/>
            </a:pPr>
            <a:r>
              <a:rPr lang="en-US" sz="2000" b="1" dirty="0"/>
              <a:t>Work – worked</a:t>
            </a:r>
          </a:p>
          <a:p>
            <a:pPr marL="0" indent="0" algn="ctr">
              <a:buNone/>
            </a:pPr>
            <a:r>
              <a:rPr lang="en-US" sz="2000" b="1" dirty="0"/>
              <a:t>Ask – asked</a:t>
            </a:r>
          </a:p>
          <a:p>
            <a:pPr algn="just"/>
            <a:r>
              <a:rPr lang="en-US" sz="2000" b="1" dirty="0"/>
              <a:t>Irregular verbs are conjugated differently:</a:t>
            </a:r>
          </a:p>
          <a:p>
            <a:pPr marL="0" indent="0" algn="ctr">
              <a:buNone/>
            </a:pPr>
            <a:r>
              <a:rPr lang="en-US" sz="2000" b="1" dirty="0"/>
              <a:t>Go – went</a:t>
            </a:r>
          </a:p>
          <a:p>
            <a:pPr marL="0" indent="0" algn="ctr">
              <a:buNone/>
            </a:pPr>
            <a:r>
              <a:rPr lang="en-US" sz="2000" b="1" dirty="0"/>
              <a:t>Speak – spoke</a:t>
            </a:r>
          </a:p>
          <a:p>
            <a:pPr marL="0" indent="0" algn="ctr">
              <a:buNone/>
            </a:pPr>
            <a:r>
              <a:rPr lang="en-US" sz="2000" b="1" dirty="0"/>
              <a:t>Sleep – slept </a:t>
            </a:r>
          </a:p>
          <a:p>
            <a:pPr marL="0" indent="0" algn="ctr">
              <a:buNone/>
            </a:pPr>
            <a:r>
              <a:rPr lang="en-US" sz="2000" b="1" dirty="0"/>
              <a:t>Can – could</a:t>
            </a:r>
          </a:p>
          <a:p>
            <a:pPr marL="0" indent="0" algn="ctr">
              <a:buNone/>
            </a:pPr>
            <a:r>
              <a:rPr lang="en-US" sz="2000" b="1" dirty="0"/>
              <a:t>Dream – dreamt</a:t>
            </a:r>
          </a:p>
          <a:p>
            <a:pPr marL="0" indent="0" algn="ctr">
              <a:buNone/>
            </a:pPr>
            <a:r>
              <a:rPr lang="en-US" sz="2000" b="1" dirty="0"/>
              <a:t>Cut – cut  </a:t>
            </a:r>
            <a:endParaRPr sz="2000" b="1" dirty="0"/>
          </a:p>
        </p:txBody>
      </p:sp>
      <p:pic>
        <p:nvPicPr>
          <p:cNvPr id="4" name="Picture 3" descr="Charles F. Brush's 60 foot, 80,000 pound turbine that supplied 12kW of power to 350 incandescent lights, 2 arc lights, and a number of motors at his home for 20 years. It today is believed to be the first automatically operating wind turbine for electricity generation and was built in the winter of 1887 - 1888 in his back yard. Its rotor was 17 meters in diameter. The large rectangular shape to the left of the rotor is the vane, used to move the blades into the wind. The dynamo turned 50 times for every revolution of the blades and charged a dozen batteries each with 34 cells. For scale, note gardener pushing lawnmower underneath and to right of the turb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9310" y="982131"/>
            <a:ext cx="4728182"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0044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017297" y="1508760"/>
            <a:ext cx="1014658" cy="3840480"/>
          </a:xfrm>
        </p:spPr>
        <p:txBody>
          <a:bodyPr vert="vert">
            <a:normAutofit/>
          </a:bodyPr>
          <a:lstStyle/>
          <a:p>
            <a:r>
              <a:rPr lang="en-US" b="1" dirty="0">
                <a:solidFill>
                  <a:schemeClr val="tx1"/>
                </a:solidFill>
              </a:rPr>
              <a:t>PAST SIMPLE </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6496853" cy="3840480"/>
          </a:xfrm>
        </p:spPr>
        <p:txBody>
          <a:bodyPr anchor="ctr">
            <a:noAutofit/>
          </a:bodyPr>
          <a:lstStyle/>
          <a:p>
            <a:r>
              <a:rPr lang="en-US" sz="2800" b="1" dirty="0">
                <a:solidFill>
                  <a:schemeClr val="tx1"/>
                </a:solidFill>
              </a:rPr>
              <a:t>Affirmative: S + v-ed + c.</a:t>
            </a:r>
          </a:p>
          <a:p>
            <a:pPr marL="0" indent="0">
              <a:buNone/>
            </a:pPr>
            <a:r>
              <a:rPr lang="en-US" sz="2800" dirty="0">
                <a:solidFill>
                  <a:schemeClr val="tx1"/>
                </a:solidFill>
              </a:rPr>
              <a:t>	He helped his colleagues.</a:t>
            </a:r>
          </a:p>
          <a:p>
            <a:r>
              <a:rPr lang="en-US" sz="2800" b="1" dirty="0">
                <a:solidFill>
                  <a:schemeClr val="tx1"/>
                </a:solidFill>
              </a:rPr>
              <a:t>Negative: S + didn’t + base verb + c.</a:t>
            </a:r>
          </a:p>
          <a:p>
            <a:pPr marL="0" indent="0">
              <a:buNone/>
            </a:pPr>
            <a:r>
              <a:rPr lang="en-US" sz="2800" dirty="0">
                <a:solidFill>
                  <a:schemeClr val="tx1"/>
                </a:solidFill>
              </a:rPr>
              <a:t>	He didn’t help his colleagues.</a:t>
            </a:r>
          </a:p>
          <a:p>
            <a:r>
              <a:rPr lang="en-US" sz="2800" b="1" dirty="0">
                <a:solidFill>
                  <a:schemeClr val="tx1"/>
                </a:solidFill>
              </a:rPr>
              <a:t>Question: Did + s + base verb + c?</a:t>
            </a:r>
          </a:p>
          <a:p>
            <a:pPr marL="0" indent="0">
              <a:buNone/>
            </a:pPr>
            <a:r>
              <a:rPr lang="en-US" sz="2800" dirty="0">
                <a:solidFill>
                  <a:schemeClr val="tx1"/>
                </a:solidFill>
              </a:rPr>
              <a:t>	Did he help his colleagues? </a:t>
            </a:r>
            <a:endParaRPr sz="2800" dirty="0">
              <a:solidFill>
                <a:schemeClr val="tx1"/>
              </a:solidFill>
            </a:endParaRPr>
          </a:p>
        </p:txBody>
      </p:sp>
    </p:spTree>
    <p:extLst>
      <p:ext uri="{BB962C8B-B14F-4D97-AF65-F5344CB8AC3E}">
        <p14:creationId xmlns:p14="http://schemas.microsoft.com/office/powerpoint/2010/main" val="132749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4" name="Rectangle 19">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vert="vert">
            <a:normAutofit/>
          </a:bodyPr>
          <a:lstStyle/>
          <a:p>
            <a:r>
              <a:rPr lang="en-US" sz="3600" b="1">
                <a:solidFill>
                  <a:srgbClr val="FFFFFF"/>
                </a:solidFill>
              </a:rPr>
              <a:t>SAMPLE QUESTIONS </a:t>
            </a:r>
          </a:p>
        </p:txBody>
      </p:sp>
      <p:sp>
        <p:nvSpPr>
          <p:cNvPr id="36" name="Rectangle 25">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2"/>
          <p:cNvSpPr>
            <a:spLocks noGrp="1"/>
          </p:cNvSpPr>
          <p:nvPr>
            <p:ph idx="1"/>
          </p:nvPr>
        </p:nvSpPr>
        <p:spPr>
          <a:xfrm>
            <a:off x="5140934" y="469900"/>
            <a:ext cx="5953630" cy="5405968"/>
          </a:xfrm>
        </p:spPr>
        <p:txBody>
          <a:bodyPr anchor="ctr">
            <a:normAutofit/>
          </a:bodyPr>
          <a:lstStyle/>
          <a:p>
            <a:r>
              <a:rPr lang="en-US" b="1">
                <a:solidFill>
                  <a:srgbClr val="212121"/>
                </a:solidFill>
              </a:rPr>
              <a:t>She (copy) her classmate’s answer. (past)</a:t>
            </a:r>
          </a:p>
          <a:p>
            <a:pPr marL="0" indent="0">
              <a:buNone/>
            </a:pPr>
            <a:r>
              <a:rPr lang="en-US">
                <a:solidFill>
                  <a:srgbClr val="212121"/>
                </a:solidFill>
              </a:rPr>
              <a:t>	She copied her classmate’s answer.</a:t>
            </a:r>
          </a:p>
          <a:p>
            <a:r>
              <a:rPr lang="en-US" b="1">
                <a:solidFill>
                  <a:srgbClr val="212121"/>
                </a:solidFill>
              </a:rPr>
              <a:t>Nisa left school last year. (negative)</a:t>
            </a:r>
          </a:p>
          <a:p>
            <a:pPr marL="0" indent="0">
              <a:buNone/>
            </a:pPr>
            <a:r>
              <a:rPr lang="en-US">
                <a:solidFill>
                  <a:srgbClr val="212121"/>
                </a:solidFill>
              </a:rPr>
              <a:t>	Nisa didn’t leave school last year.</a:t>
            </a:r>
          </a:p>
          <a:p>
            <a:r>
              <a:rPr lang="en-US" b="1">
                <a:solidFill>
                  <a:srgbClr val="212121"/>
                </a:solidFill>
              </a:rPr>
              <a:t>He broke his leg in the match. (question)</a:t>
            </a:r>
          </a:p>
          <a:p>
            <a:pPr marL="0" indent="0">
              <a:buNone/>
            </a:pPr>
            <a:r>
              <a:rPr lang="en-US">
                <a:solidFill>
                  <a:srgbClr val="212121"/>
                </a:solidFill>
              </a:rPr>
              <a:t>	Did he break his leg in the match? </a:t>
            </a:r>
            <a:endParaRPr>
              <a:solidFill>
                <a:srgbClr val="212121"/>
              </a:solidFill>
            </a:endParaRPr>
          </a:p>
        </p:txBody>
      </p:sp>
    </p:spTree>
    <p:extLst>
      <p:ext uri="{BB962C8B-B14F-4D97-AF65-F5344CB8AC3E}">
        <p14:creationId xmlns:p14="http://schemas.microsoft.com/office/powerpoint/2010/main" val="272059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60">
          <a:fgClr>
            <a:srgbClr val="00B050"/>
          </a:fgClr>
          <a:bgClr>
            <a:schemeClr val="bg1"/>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760623" y="781170"/>
            <a:ext cx="1495922" cy="5239512"/>
          </a:xfrm>
          <a:blipFill>
            <a:blip r:embed="rId3"/>
            <a:tile tx="0" ty="0" sx="100000" sy="100000" flip="none" algn="tl"/>
          </a:blipFill>
        </p:spPr>
        <p:txBody>
          <a:bodyPr vert="vert">
            <a:normAutofit fontScale="90000"/>
          </a:bodyPr>
          <a:lstStyle/>
          <a:p>
            <a:r>
              <a:rPr lang="en-US" b="1" dirty="0">
                <a:solidFill>
                  <a:schemeClr val="bg1"/>
                </a:solidFill>
              </a:rPr>
              <a:t>PRESENT PERFECT </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6219" y="809244"/>
            <a:ext cx="6711253" cy="5211437"/>
          </a:xfrm>
        </p:spPr>
        <p:style>
          <a:lnRef idx="2">
            <a:schemeClr val="dk1"/>
          </a:lnRef>
          <a:fillRef idx="1">
            <a:schemeClr val="lt1"/>
          </a:fillRef>
          <a:effectRef idx="0">
            <a:schemeClr val="dk1"/>
          </a:effectRef>
          <a:fontRef idx="minor">
            <a:schemeClr val="dk1"/>
          </a:fontRef>
        </p:style>
        <p:txBody>
          <a:bodyPr anchor="ctr">
            <a:noAutofit/>
          </a:bodyPr>
          <a:lstStyle/>
          <a:p>
            <a:pPr marL="0" indent="0" algn="ctr">
              <a:buNone/>
            </a:pPr>
            <a:r>
              <a:rPr lang="en-US" b="1" dirty="0">
                <a:solidFill>
                  <a:schemeClr val="accent6">
                    <a:lumMod val="50000"/>
                  </a:schemeClr>
                </a:solidFill>
              </a:rPr>
              <a:t>VERB FORM</a:t>
            </a:r>
          </a:p>
          <a:p>
            <a:r>
              <a:rPr lang="en-US" b="1" dirty="0">
                <a:solidFill>
                  <a:schemeClr val="tx1"/>
                </a:solidFill>
              </a:rPr>
              <a:t>To change the verb form into the past participle, you simply add ‘ed’ or ‘d’ to the end of the regular verb.</a:t>
            </a:r>
          </a:p>
          <a:p>
            <a:pPr marL="0" indent="0" algn="ctr">
              <a:buNone/>
            </a:pPr>
            <a:r>
              <a:rPr lang="en-US" b="1" dirty="0">
                <a:solidFill>
                  <a:schemeClr val="tx1"/>
                </a:solidFill>
              </a:rPr>
              <a:t>film –filmed</a:t>
            </a:r>
          </a:p>
          <a:p>
            <a:pPr marL="0" indent="0" algn="ctr">
              <a:buNone/>
            </a:pPr>
            <a:r>
              <a:rPr lang="en-US" b="1" dirty="0">
                <a:solidFill>
                  <a:schemeClr val="tx1"/>
                </a:solidFill>
              </a:rPr>
              <a:t>Answer –answered </a:t>
            </a:r>
          </a:p>
          <a:p>
            <a:r>
              <a:rPr lang="en-US" b="1" dirty="0">
                <a:solidFill>
                  <a:schemeClr val="tx1"/>
                </a:solidFill>
              </a:rPr>
              <a:t>If the verb is irregular, then it has a special form:</a:t>
            </a:r>
          </a:p>
          <a:p>
            <a:pPr marL="0" indent="0" algn="ctr">
              <a:buNone/>
            </a:pPr>
            <a:r>
              <a:rPr lang="en-US" b="1" dirty="0">
                <a:solidFill>
                  <a:schemeClr val="tx1"/>
                </a:solidFill>
              </a:rPr>
              <a:t>Go – gone</a:t>
            </a:r>
          </a:p>
          <a:p>
            <a:pPr marL="0" indent="0" algn="ctr">
              <a:buNone/>
            </a:pPr>
            <a:r>
              <a:rPr lang="en-US" b="1" dirty="0">
                <a:solidFill>
                  <a:schemeClr val="tx1"/>
                </a:solidFill>
              </a:rPr>
              <a:t>Write – written</a:t>
            </a:r>
          </a:p>
          <a:p>
            <a:pPr marL="0" indent="0" algn="ctr">
              <a:buNone/>
            </a:pPr>
            <a:r>
              <a:rPr lang="en-US" b="1" dirty="0">
                <a:solidFill>
                  <a:schemeClr val="tx1"/>
                </a:solidFill>
              </a:rPr>
              <a:t>Hide - hid</a:t>
            </a:r>
          </a:p>
        </p:txBody>
      </p:sp>
    </p:spTree>
    <p:extLst>
      <p:ext uri="{BB962C8B-B14F-4D97-AF65-F5344CB8AC3E}">
        <p14:creationId xmlns:p14="http://schemas.microsoft.com/office/powerpoint/2010/main" val="292170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0">
          <a:fgClr>
            <a:srgbClr val="00B050"/>
          </a:fgClr>
          <a:bgClr>
            <a:schemeClr val="bg1"/>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760623" y="781170"/>
            <a:ext cx="1495922" cy="5239512"/>
          </a:xfrm>
          <a:blipFill>
            <a:blip r:embed="rId3"/>
            <a:tile tx="0" ty="0" sx="100000" sy="100000" flip="none" algn="tl"/>
          </a:blipFill>
        </p:spPr>
        <p:txBody>
          <a:bodyPr vert="vert">
            <a:normAutofit fontScale="90000"/>
          </a:bodyPr>
          <a:lstStyle/>
          <a:p>
            <a:r>
              <a:rPr lang="en-US" b="1" dirty="0">
                <a:solidFill>
                  <a:schemeClr val="bg1"/>
                </a:solidFill>
              </a:rPr>
              <a:t>PRESENT PERFECT </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6219" y="1074821"/>
            <a:ext cx="6711253" cy="4652211"/>
          </a:xfrm>
        </p:spPr>
        <p:style>
          <a:lnRef idx="2">
            <a:schemeClr val="dk1"/>
          </a:lnRef>
          <a:fillRef idx="1">
            <a:schemeClr val="lt1"/>
          </a:fillRef>
          <a:effectRef idx="0">
            <a:schemeClr val="dk1"/>
          </a:effectRef>
          <a:fontRef idx="minor">
            <a:schemeClr val="dk1"/>
          </a:fontRef>
        </p:style>
        <p:txBody>
          <a:bodyPr anchor="ctr">
            <a:noAutofit/>
          </a:bodyPr>
          <a:lstStyle/>
          <a:p>
            <a:r>
              <a:rPr lang="en-US" sz="2800" b="1" u="sng" dirty="0">
                <a:solidFill>
                  <a:srgbClr val="C00000"/>
                </a:solidFill>
              </a:rPr>
              <a:t>Affirmative</a:t>
            </a:r>
            <a:r>
              <a:rPr lang="en-US" sz="2800" b="1" dirty="0">
                <a:solidFill>
                  <a:schemeClr val="tx1"/>
                </a:solidFill>
              </a:rPr>
              <a:t>: s + has/have + p.p. + c.</a:t>
            </a:r>
          </a:p>
          <a:p>
            <a:pPr marL="0" indent="0">
              <a:buNone/>
            </a:pPr>
            <a:r>
              <a:rPr lang="en-US" sz="2800" b="1" dirty="0">
                <a:solidFill>
                  <a:schemeClr val="tx1"/>
                </a:solidFill>
              </a:rPr>
              <a:t>	He has done his homework.</a:t>
            </a:r>
          </a:p>
          <a:p>
            <a:r>
              <a:rPr lang="en-US" sz="2800" b="1" u="sng" dirty="0">
                <a:solidFill>
                  <a:srgbClr val="C00000"/>
                </a:solidFill>
              </a:rPr>
              <a:t>Negative</a:t>
            </a:r>
            <a:r>
              <a:rPr lang="en-US" sz="2800" b="1" dirty="0">
                <a:solidFill>
                  <a:schemeClr val="tx1"/>
                </a:solidFill>
              </a:rPr>
              <a:t>: s + has/have + not + p.p. + c.</a:t>
            </a:r>
          </a:p>
          <a:p>
            <a:pPr marL="0" indent="0">
              <a:buNone/>
            </a:pPr>
            <a:r>
              <a:rPr lang="en-US" sz="2800" b="1" dirty="0">
                <a:solidFill>
                  <a:schemeClr val="tx1"/>
                </a:solidFill>
              </a:rPr>
              <a:t>	He has not done his homework.</a:t>
            </a:r>
          </a:p>
          <a:p>
            <a:r>
              <a:rPr lang="en-US" sz="2800" b="1" u="sng" dirty="0">
                <a:solidFill>
                  <a:srgbClr val="C00000"/>
                </a:solidFill>
              </a:rPr>
              <a:t>Question</a:t>
            </a:r>
            <a:r>
              <a:rPr lang="en-US" sz="2800" b="1" dirty="0">
                <a:solidFill>
                  <a:schemeClr val="tx1"/>
                </a:solidFill>
              </a:rPr>
              <a:t>: Has/Have + s + p.p. + c?</a:t>
            </a:r>
          </a:p>
          <a:p>
            <a:pPr marL="0" indent="0">
              <a:buNone/>
            </a:pPr>
            <a:r>
              <a:rPr lang="en-US" sz="2800" b="1" dirty="0">
                <a:solidFill>
                  <a:schemeClr val="tx1"/>
                </a:solidFill>
              </a:rPr>
              <a:t>	Has he done his homework? </a:t>
            </a:r>
          </a:p>
        </p:txBody>
      </p:sp>
    </p:spTree>
    <p:extLst>
      <p:ext uri="{BB962C8B-B14F-4D97-AF65-F5344CB8AC3E}">
        <p14:creationId xmlns:p14="http://schemas.microsoft.com/office/powerpoint/2010/main" val="245337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trellis">
          <a:fgClr>
            <a:srgbClr val="00B050"/>
          </a:fgClr>
          <a:bgClr>
            <a:schemeClr val="bg1"/>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760623" y="781170"/>
            <a:ext cx="1495922" cy="5239512"/>
          </a:xfrm>
          <a:blipFill dpi="0" rotWithShape="1">
            <a:blip r:embed="rId3"/>
            <a:srcRect/>
            <a:tile tx="0" ty="635000" sx="50000" sy="50000" flip="none" algn="tl"/>
          </a:blipFill>
        </p:spPr>
        <p:txBody>
          <a:bodyPr vert="vert">
            <a:normAutofit fontScale="90000"/>
          </a:bodyPr>
          <a:lstStyle/>
          <a:p>
            <a:r>
              <a:rPr lang="en-US" b="1" dirty="0">
                <a:solidFill>
                  <a:schemeClr val="bg1"/>
                </a:solidFill>
              </a:rPr>
              <a:t>SAMPLE QUESTIONS</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18341" y="1074821"/>
            <a:ext cx="7449132" cy="4652211"/>
          </a:xfrm>
        </p:spPr>
        <p:style>
          <a:lnRef idx="2">
            <a:schemeClr val="accent6"/>
          </a:lnRef>
          <a:fillRef idx="1">
            <a:schemeClr val="lt1"/>
          </a:fillRef>
          <a:effectRef idx="0">
            <a:schemeClr val="accent6"/>
          </a:effectRef>
          <a:fontRef idx="minor">
            <a:schemeClr val="dk1"/>
          </a:fontRef>
        </p:style>
        <p:txBody>
          <a:bodyPr anchor="ctr">
            <a:noAutofit/>
          </a:bodyPr>
          <a:lstStyle/>
          <a:p>
            <a:pPr marL="0" indent="0">
              <a:buNone/>
            </a:pPr>
            <a:r>
              <a:rPr lang="en-US" sz="3200" b="1" dirty="0">
                <a:solidFill>
                  <a:schemeClr val="tx1"/>
                </a:solidFill>
              </a:rPr>
              <a:t>She (revise) for the test. (present perfect)</a:t>
            </a:r>
          </a:p>
          <a:p>
            <a:pPr marL="0" indent="0">
              <a:buNone/>
            </a:pPr>
            <a:r>
              <a:rPr lang="en-US" sz="3200" b="1" dirty="0">
                <a:solidFill>
                  <a:srgbClr val="C00000"/>
                </a:solidFill>
              </a:rPr>
              <a:t>	She has revised for the test.</a:t>
            </a:r>
          </a:p>
          <a:p>
            <a:pPr marL="0" indent="0">
              <a:buNone/>
            </a:pPr>
            <a:r>
              <a:rPr lang="en-US" sz="3200" b="1" dirty="0">
                <a:solidFill>
                  <a:schemeClr val="tx1"/>
                </a:solidFill>
              </a:rPr>
              <a:t>They have met by chance. (negative)</a:t>
            </a:r>
          </a:p>
          <a:p>
            <a:pPr marL="0" indent="0">
              <a:buNone/>
            </a:pPr>
            <a:r>
              <a:rPr lang="en-US" sz="3200" b="1" dirty="0">
                <a:solidFill>
                  <a:srgbClr val="C00000"/>
                </a:solidFill>
              </a:rPr>
              <a:t>	They have not met by chance.</a:t>
            </a:r>
          </a:p>
          <a:p>
            <a:pPr marL="0" indent="0">
              <a:buNone/>
            </a:pPr>
            <a:r>
              <a:rPr lang="en-US" sz="3200" b="1" dirty="0">
                <a:solidFill>
                  <a:schemeClr val="tx1"/>
                </a:solidFill>
              </a:rPr>
              <a:t>You have lived a broad. (question)</a:t>
            </a:r>
          </a:p>
          <a:p>
            <a:pPr marL="0" indent="0">
              <a:buNone/>
            </a:pPr>
            <a:r>
              <a:rPr lang="en-US" sz="3200" b="1" dirty="0">
                <a:solidFill>
                  <a:srgbClr val="C00000"/>
                </a:solidFill>
              </a:rPr>
              <a:t>	Have you lived abroad? </a:t>
            </a:r>
          </a:p>
        </p:txBody>
      </p:sp>
    </p:spTree>
    <p:extLst>
      <p:ext uri="{BB962C8B-B14F-4D97-AF65-F5344CB8AC3E}">
        <p14:creationId xmlns:p14="http://schemas.microsoft.com/office/powerpoint/2010/main" val="170084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A326-61F2-134D-ABC2-F8DD8C58585B}"/>
              </a:ext>
            </a:extLst>
          </p:cNvPr>
          <p:cNvSpPr>
            <a:spLocks noGrp="1"/>
          </p:cNvSpPr>
          <p:nvPr>
            <p:ph type="title"/>
          </p:nvPr>
        </p:nvSpPr>
        <p:spPr>
          <a:xfrm>
            <a:off x="1213106" y="12869"/>
            <a:ext cx="9601196" cy="1303867"/>
          </a:xfrm>
          <a:blipFill>
            <a:blip r:embed="rId3"/>
            <a:tile tx="0" ty="0" sx="100000" sy="100000" flip="none" algn="tl"/>
          </a:blipFill>
          <a:effectLst>
            <a:glow rad="127000">
              <a:srgbClr val="FFFF00"/>
            </a:glow>
            <a:outerShdw blurRad="1130300" dist="215900" dir="4680000" algn="ctr" rotWithShape="0">
              <a:srgbClr val="FFC000"/>
            </a:outerShdw>
          </a:effectLst>
        </p:spPr>
        <p:txBody>
          <a:bodyPr>
            <a:normAutofit fontScale="90000"/>
          </a:bodyPr>
          <a:lstStyle/>
          <a:p>
            <a:r>
              <a:rPr lang="en-US" b="1" dirty="0">
                <a:solidFill>
                  <a:schemeClr val="bg1"/>
                </a:solidFill>
              </a:rPr>
              <a:t>P</a:t>
            </a:r>
            <a:r>
              <a:rPr lang="en-IQ" b="1" dirty="0">
                <a:solidFill>
                  <a:schemeClr val="bg1"/>
                </a:solidFill>
              </a:rPr>
              <a:t>AST TENSE VS. PRESENT PERFECT </a:t>
            </a:r>
          </a:p>
        </p:txBody>
      </p:sp>
      <p:sp>
        <p:nvSpPr>
          <p:cNvPr id="3" name="Text Placeholder 2">
            <a:extLst>
              <a:ext uri="{FF2B5EF4-FFF2-40B4-BE49-F238E27FC236}">
                <a16:creationId xmlns:a16="http://schemas.microsoft.com/office/drawing/2014/main" id="{75E89A59-8251-B34D-AF32-5BAC1198983B}"/>
              </a:ext>
            </a:extLst>
          </p:cNvPr>
          <p:cNvSpPr>
            <a:spLocks noGrp="1"/>
          </p:cNvSpPr>
          <p:nvPr>
            <p:ph type="body" idx="1"/>
          </p:nvPr>
        </p:nvSpPr>
        <p:spPr>
          <a:xfrm>
            <a:off x="1295400" y="1742852"/>
            <a:ext cx="4718304" cy="576262"/>
          </a:xfrm>
          <a:gradFill flip="none" rotWithShape="1">
            <a:gsLst>
              <a:gs pos="0">
                <a:schemeClr val="bg1">
                  <a:tint val="90000"/>
                  <a:lumMod val="110000"/>
                </a:schemeClr>
              </a:gs>
              <a:gs pos="100000">
                <a:schemeClr val="bg1">
                  <a:shade val="88000"/>
                  <a:lumMod val="98000"/>
                </a:schemeClr>
              </a:gs>
            </a:gsLst>
            <a:path path="circle">
              <a:fillToRect l="100000" t="100000"/>
            </a:path>
            <a:tileRect r="-100000" b="-100000"/>
          </a:gradFill>
        </p:spPr>
        <p:txBody>
          <a:bodyPr/>
          <a:lstStyle/>
          <a:p>
            <a:pPr algn="ctr"/>
            <a:r>
              <a:rPr lang="en-US" b="1" dirty="0">
                <a:solidFill>
                  <a:srgbClr val="002060"/>
                </a:solidFill>
              </a:rPr>
              <a:t>P</a:t>
            </a:r>
            <a:r>
              <a:rPr lang="en-IQ" b="1" dirty="0">
                <a:solidFill>
                  <a:srgbClr val="002060"/>
                </a:solidFill>
              </a:rPr>
              <a:t>ast Simple </a:t>
            </a:r>
          </a:p>
        </p:txBody>
      </p:sp>
      <p:sp>
        <p:nvSpPr>
          <p:cNvPr id="4" name="Content Placeholder 3">
            <a:extLst>
              <a:ext uri="{FF2B5EF4-FFF2-40B4-BE49-F238E27FC236}">
                <a16:creationId xmlns:a16="http://schemas.microsoft.com/office/drawing/2014/main" id="{9509542E-8EDB-9349-B9F2-8A53F6B97F57}"/>
              </a:ext>
            </a:extLst>
          </p:cNvPr>
          <p:cNvSpPr>
            <a:spLocks noGrp="1"/>
          </p:cNvSpPr>
          <p:nvPr>
            <p:ph sz="half" idx="2"/>
          </p:nvPr>
        </p:nvSpPr>
        <p:spPr>
          <a:xfrm>
            <a:off x="1295400" y="2487168"/>
            <a:ext cx="4718304" cy="3749040"/>
          </a:xfrm>
        </p:spPr>
        <p:txBody>
          <a:bodyPr>
            <a:normAutofit lnSpcReduction="10000"/>
          </a:bodyPr>
          <a:lstStyle/>
          <a:p>
            <a:r>
              <a:rPr lang="en-US" b="1" dirty="0"/>
              <a:t>Used to refer to an action at a definite time:</a:t>
            </a:r>
          </a:p>
          <a:p>
            <a:pPr marL="0" indent="0">
              <a:buNone/>
            </a:pPr>
            <a:r>
              <a:rPr lang="en-US" b="1" dirty="0"/>
              <a:t>	He died in 1882.</a:t>
            </a:r>
          </a:p>
          <a:p>
            <a:r>
              <a:rPr lang="en-US" b="1" dirty="0"/>
              <a:t>T</a:t>
            </a:r>
            <a:r>
              <a:rPr lang="en-IQ" b="1" dirty="0"/>
              <a:t>he action is finished.</a:t>
            </a:r>
          </a:p>
          <a:p>
            <a:pPr marL="0" indent="0">
              <a:buNone/>
            </a:pPr>
            <a:r>
              <a:rPr lang="en-US" b="1" dirty="0"/>
              <a:t>	I</a:t>
            </a:r>
            <a:r>
              <a:rPr lang="en-IQ" b="1" dirty="0"/>
              <a:t> lived in Paris for ten years.</a:t>
            </a:r>
          </a:p>
          <a:p>
            <a:r>
              <a:rPr lang="en-IQ" b="1" dirty="0"/>
              <a:t>Adverbs: ago, last, in + year, yesterday, </a:t>
            </a:r>
          </a:p>
        </p:txBody>
      </p:sp>
      <p:sp>
        <p:nvSpPr>
          <p:cNvPr id="5" name="Text Placeholder 4">
            <a:extLst>
              <a:ext uri="{FF2B5EF4-FFF2-40B4-BE49-F238E27FC236}">
                <a16:creationId xmlns:a16="http://schemas.microsoft.com/office/drawing/2014/main" id="{9E91808E-E7B3-4E4B-BDFA-027485B4ED00}"/>
              </a:ext>
            </a:extLst>
          </p:cNvPr>
          <p:cNvSpPr>
            <a:spLocks noGrp="1"/>
          </p:cNvSpPr>
          <p:nvPr>
            <p:ph type="body" sz="quarter" idx="3"/>
          </p:nvPr>
        </p:nvSpPr>
        <p:spPr>
          <a:xfrm>
            <a:off x="6095998" y="1742852"/>
            <a:ext cx="4718304" cy="576262"/>
          </a:xfrm>
          <a:gradFill>
            <a:gsLst>
              <a:gs pos="0">
                <a:schemeClr val="bg1">
                  <a:tint val="90000"/>
                  <a:lumMod val="110000"/>
                </a:schemeClr>
              </a:gs>
              <a:gs pos="100000">
                <a:schemeClr val="bg1">
                  <a:shade val="88000"/>
                  <a:lumMod val="98000"/>
                </a:schemeClr>
              </a:gs>
            </a:gsLst>
            <a:path path="circle">
              <a:fillToRect l="100000" t="100000"/>
            </a:path>
          </a:gradFill>
        </p:spPr>
        <p:txBody>
          <a:bodyPr/>
          <a:lstStyle/>
          <a:p>
            <a:pPr algn="ctr"/>
            <a:r>
              <a:rPr lang="en-US" b="1" dirty="0">
                <a:solidFill>
                  <a:srgbClr val="002060"/>
                </a:solidFill>
              </a:rPr>
              <a:t>P</a:t>
            </a:r>
            <a:r>
              <a:rPr lang="en-IQ" b="1" dirty="0">
                <a:solidFill>
                  <a:srgbClr val="002060"/>
                </a:solidFill>
              </a:rPr>
              <a:t>resent Perfect </a:t>
            </a:r>
          </a:p>
        </p:txBody>
      </p:sp>
      <p:sp>
        <p:nvSpPr>
          <p:cNvPr id="6" name="Content Placeholder 5">
            <a:extLst>
              <a:ext uri="{FF2B5EF4-FFF2-40B4-BE49-F238E27FC236}">
                <a16:creationId xmlns:a16="http://schemas.microsoft.com/office/drawing/2014/main" id="{4C53D6CB-42D3-0048-9137-56EED2CBC8CF}"/>
              </a:ext>
            </a:extLst>
          </p:cNvPr>
          <p:cNvSpPr>
            <a:spLocks noGrp="1"/>
          </p:cNvSpPr>
          <p:nvPr>
            <p:ph sz="quarter" idx="4"/>
          </p:nvPr>
        </p:nvSpPr>
        <p:spPr>
          <a:xfrm>
            <a:off x="6180671" y="2487168"/>
            <a:ext cx="4718304" cy="3749040"/>
          </a:xfrm>
        </p:spPr>
        <p:txBody>
          <a:bodyPr>
            <a:normAutofit lnSpcReduction="10000"/>
          </a:bodyPr>
          <a:lstStyle/>
          <a:p>
            <a:r>
              <a:rPr lang="en-US" b="1" dirty="0"/>
              <a:t>U</a:t>
            </a:r>
            <a:r>
              <a:rPr lang="en-IQ" b="1" dirty="0"/>
              <a:t>sed to refer to an action at an indefinte time:</a:t>
            </a:r>
          </a:p>
          <a:p>
            <a:pPr marL="0" indent="0">
              <a:buNone/>
            </a:pPr>
            <a:r>
              <a:rPr lang="en-US" b="1" dirty="0"/>
              <a:t>	S</a:t>
            </a:r>
            <a:r>
              <a:rPr lang="en-IQ" b="1" dirty="0"/>
              <a:t>he has writtem many novels.</a:t>
            </a:r>
          </a:p>
          <a:p>
            <a:r>
              <a:rPr lang="en-US" b="1" dirty="0"/>
              <a:t>T</a:t>
            </a:r>
            <a:r>
              <a:rPr lang="en-IQ" b="1" dirty="0"/>
              <a:t>he action can continue to the present:</a:t>
            </a:r>
          </a:p>
          <a:p>
            <a:pPr marL="0" indent="0">
              <a:buNone/>
            </a:pPr>
            <a:r>
              <a:rPr lang="en-US" b="1" dirty="0"/>
              <a:t>	I</a:t>
            </a:r>
            <a:r>
              <a:rPr lang="en-IQ" b="1" dirty="0"/>
              <a:t> have lived in Paris for ten years.</a:t>
            </a:r>
          </a:p>
          <a:p>
            <a:r>
              <a:rPr lang="en-US" b="1" dirty="0"/>
              <a:t>A</a:t>
            </a:r>
            <a:r>
              <a:rPr lang="en-IQ" b="1" dirty="0"/>
              <a:t>dverbs: just, already, yet, never, ever</a:t>
            </a:r>
          </a:p>
        </p:txBody>
      </p:sp>
    </p:spTree>
    <p:extLst>
      <p:ext uri="{BB962C8B-B14F-4D97-AF65-F5344CB8AC3E}">
        <p14:creationId xmlns:p14="http://schemas.microsoft.com/office/powerpoint/2010/main" val="41019368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746</Words>
  <Application>Microsoft Office PowerPoint</Application>
  <PresentationFormat>شاشة عريضة</PresentationFormat>
  <Paragraphs>150</Paragraphs>
  <Slides>17</Slides>
  <Notes>8</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17</vt:i4>
      </vt:variant>
    </vt:vector>
  </HeadingPairs>
  <TitlesOfParts>
    <vt:vector size="21" baseType="lpstr">
      <vt:lpstr>Arial</vt:lpstr>
      <vt:lpstr>Calibri</vt:lpstr>
      <vt:lpstr>Garamond</vt:lpstr>
      <vt:lpstr>Organic</vt:lpstr>
      <vt:lpstr>FAME</vt:lpstr>
      <vt:lpstr>Contents</vt:lpstr>
      <vt:lpstr>Past Tense </vt:lpstr>
      <vt:lpstr>PAST SIMPLE </vt:lpstr>
      <vt:lpstr>SAMPLE QUESTIONS </vt:lpstr>
      <vt:lpstr>PRESENT PERFECT </vt:lpstr>
      <vt:lpstr>PRESENT PERFECT </vt:lpstr>
      <vt:lpstr>SAMPLE QUESTIONS</vt:lpstr>
      <vt:lpstr>PAST TENSE VS. PRESENT PERFECT </vt:lpstr>
      <vt:lpstr>SAMPLE QUESTIONS</vt:lpstr>
      <vt:lpstr>SAMPLE QUESTIONS</vt:lpstr>
      <vt:lpstr>SINCE &amp; FOR </vt:lpstr>
      <vt:lpstr>SAMPLE QUESTIONS </vt:lpstr>
      <vt:lpstr>WORD PAIRS</vt:lpstr>
      <vt:lpstr>HOMEWORK</vt:lpstr>
      <vt:lpstr>HOMEWORK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Amjed Al-Rickaby</dc:creator>
  <cp:lastModifiedBy>adyan</cp:lastModifiedBy>
  <cp:revision>12</cp:revision>
  <dcterms:created xsi:type="dcterms:W3CDTF">2020-04-04T20:28:26Z</dcterms:created>
  <dcterms:modified xsi:type="dcterms:W3CDTF">2020-04-05T11:32:23Z</dcterms:modified>
</cp:coreProperties>
</file>