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46"/>
  </p:normalViewPr>
  <p:slideViewPr>
    <p:cSldViewPr snapToGrid="0" snapToObjects="1">
      <p:cViewPr varScale="1">
        <p:scale>
          <a:sx n="68" d="100"/>
          <a:sy n="68" d="100"/>
        </p:scale>
        <p:origin x="7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9656-9120-474F-ADE3-5B1F0651D3D6}" type="datetimeFigureOut">
              <a:rPr lang="x-none" smtClean="0"/>
              <a:pPr/>
              <a:t>01/08/1441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927D-4157-E34A-8C6D-084303BBA0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4302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9656-9120-474F-ADE3-5B1F0651D3D6}" type="datetimeFigureOut">
              <a:rPr lang="x-none" smtClean="0"/>
              <a:pPr/>
              <a:t>01/08/1441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927D-4157-E34A-8C6D-084303BBA0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610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9656-9120-474F-ADE3-5B1F0651D3D6}" type="datetimeFigureOut">
              <a:rPr lang="x-none" smtClean="0"/>
              <a:pPr/>
              <a:t>01/08/1441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927D-4157-E34A-8C6D-084303BBA07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4304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9656-9120-474F-ADE3-5B1F0651D3D6}" type="datetimeFigureOut">
              <a:rPr lang="x-none" smtClean="0"/>
              <a:pPr/>
              <a:t>01/08/1441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927D-4157-E34A-8C6D-084303BBA0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79747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9656-9120-474F-ADE3-5B1F0651D3D6}" type="datetimeFigureOut">
              <a:rPr lang="x-none" smtClean="0"/>
              <a:pPr/>
              <a:t>01/08/1441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927D-4157-E34A-8C6D-084303BBA07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578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9656-9120-474F-ADE3-5B1F0651D3D6}" type="datetimeFigureOut">
              <a:rPr lang="x-none" smtClean="0"/>
              <a:pPr/>
              <a:t>01/08/1441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927D-4157-E34A-8C6D-084303BBA0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731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9656-9120-474F-ADE3-5B1F0651D3D6}" type="datetimeFigureOut">
              <a:rPr lang="x-none" smtClean="0"/>
              <a:pPr/>
              <a:t>01/08/1441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927D-4157-E34A-8C6D-084303BBA0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95102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9656-9120-474F-ADE3-5B1F0651D3D6}" type="datetimeFigureOut">
              <a:rPr lang="x-none" smtClean="0"/>
              <a:pPr/>
              <a:t>01/08/1441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927D-4157-E34A-8C6D-084303BBA0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010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9656-9120-474F-ADE3-5B1F0651D3D6}" type="datetimeFigureOut">
              <a:rPr lang="x-none" smtClean="0"/>
              <a:pPr/>
              <a:t>01/08/1441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927D-4157-E34A-8C6D-084303BBA0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0447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9656-9120-474F-ADE3-5B1F0651D3D6}" type="datetimeFigureOut">
              <a:rPr lang="x-none" smtClean="0"/>
              <a:pPr/>
              <a:t>01/08/1441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927D-4157-E34A-8C6D-084303BBA0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9354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9656-9120-474F-ADE3-5B1F0651D3D6}" type="datetimeFigureOut">
              <a:rPr lang="x-none" smtClean="0"/>
              <a:pPr/>
              <a:t>01/08/1441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927D-4157-E34A-8C6D-084303BBA0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4980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9656-9120-474F-ADE3-5B1F0651D3D6}" type="datetimeFigureOut">
              <a:rPr lang="x-none" smtClean="0"/>
              <a:pPr/>
              <a:t>01/08/1441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927D-4157-E34A-8C6D-084303BBA0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4944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9656-9120-474F-ADE3-5B1F0651D3D6}" type="datetimeFigureOut">
              <a:rPr lang="x-none" smtClean="0"/>
              <a:pPr/>
              <a:t>01/08/1441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927D-4157-E34A-8C6D-084303BBA0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0301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9656-9120-474F-ADE3-5B1F0651D3D6}" type="datetimeFigureOut">
              <a:rPr lang="x-none" smtClean="0"/>
              <a:pPr/>
              <a:t>01/08/1441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927D-4157-E34A-8C6D-084303BBA0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4330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9656-9120-474F-ADE3-5B1F0651D3D6}" type="datetimeFigureOut">
              <a:rPr lang="x-none" smtClean="0"/>
              <a:pPr/>
              <a:t>01/08/1441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927D-4157-E34A-8C6D-084303BBA0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0604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9656-9120-474F-ADE3-5B1F0651D3D6}" type="datetimeFigureOut">
              <a:rPr lang="x-none" smtClean="0"/>
              <a:pPr/>
              <a:t>01/08/1441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927D-4157-E34A-8C6D-084303BBA0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725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B9656-9120-474F-ADE3-5B1F0651D3D6}" type="datetimeFigureOut">
              <a:rPr lang="x-none" smtClean="0"/>
              <a:pPr/>
              <a:t>01/08/1441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31927D-4157-E34A-8C6D-084303BBA07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8821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dyanalrubyee@gmail.com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03114-C447-D34B-BBE9-29FB5E7C5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005781"/>
            <a:ext cx="8359603" cy="2045055"/>
          </a:xfrm>
        </p:spPr>
        <p:txBody>
          <a:bodyPr/>
          <a:lstStyle/>
          <a:p>
            <a:pPr algn="l"/>
            <a:r>
              <a:rPr lang="en-US" sz="6000" b="1" dirty="0">
                <a:solidFill>
                  <a:srgbClr val="00B050"/>
                </a:solidFill>
              </a:rPr>
              <a:t>I</a:t>
            </a:r>
            <a:r>
              <a:rPr lang="x-none" sz="6000" b="1" dirty="0">
                <a:solidFill>
                  <a:srgbClr val="00B050"/>
                </a:solidFill>
              </a:rPr>
              <a:t>t all went wrong!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A916D2-0177-1F46-9B11-BA617BC611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U</a:t>
            </a:r>
            <a:r>
              <a:rPr lang="x-none" b="1" dirty="0">
                <a:solidFill>
                  <a:schemeClr val="tx1"/>
                </a:solidFill>
              </a:rPr>
              <a:t>nit three…</a:t>
            </a:r>
          </a:p>
        </p:txBody>
      </p:sp>
    </p:spTree>
    <p:extLst>
      <p:ext uri="{BB962C8B-B14F-4D97-AF65-F5344CB8AC3E}">
        <p14:creationId xmlns:p14="http://schemas.microsoft.com/office/powerpoint/2010/main" val="1244124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A8BB2-B37C-4247-9949-61C071360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</a:rPr>
              <a:t>T</a:t>
            </a:r>
            <a:r>
              <a:rPr lang="x-none" sz="4000" b="1" dirty="0">
                <a:solidFill>
                  <a:srgbClr val="7030A0"/>
                </a:solidFill>
              </a:rPr>
              <a:t>ime prepositions </a:t>
            </a:r>
            <a:br>
              <a:rPr lang="x-none" sz="4000" b="1" dirty="0">
                <a:solidFill>
                  <a:srgbClr val="7030A0"/>
                </a:solidFill>
              </a:rPr>
            </a:br>
            <a:r>
              <a:rPr lang="x-none" sz="4000" b="1" dirty="0">
                <a:solidFill>
                  <a:srgbClr val="7030A0"/>
                </a:solidFill>
              </a:rPr>
              <a:t>at – on - 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7A068-05EA-9541-99BD-60E2CCD0C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I</a:t>
            </a:r>
            <a:r>
              <a:rPr lang="x-none" sz="2000" b="1" dirty="0"/>
              <a:t> received my second citizenship ….. 10:30 ……. </a:t>
            </a:r>
            <a:r>
              <a:rPr lang="en-US" sz="2000" b="1" dirty="0"/>
              <a:t>T</a:t>
            </a:r>
            <a:r>
              <a:rPr lang="x-none" sz="2000" b="1" dirty="0"/>
              <a:t>he morning …….. </a:t>
            </a:r>
            <a:r>
              <a:rPr lang="en-US" sz="2000" b="1" dirty="0"/>
              <a:t>W</a:t>
            </a:r>
            <a:r>
              <a:rPr lang="x-none" sz="2000" b="1" dirty="0"/>
              <a:t>ednesday ….. April ……. </a:t>
            </a:r>
            <a:r>
              <a:rPr lang="en-US" sz="2000" b="1" dirty="0"/>
              <a:t>spring ……… 2016.</a:t>
            </a:r>
            <a:endParaRPr lang="x-none" sz="2000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10C6A-0386-3E44-B71C-66780360E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b="1" dirty="0"/>
              <a:t>A</a:t>
            </a:r>
            <a:r>
              <a:rPr lang="x-none" sz="1800" b="1" dirty="0"/>
              <a:t>t with o’clock, the weekend</a:t>
            </a:r>
          </a:p>
          <a:p>
            <a:r>
              <a:rPr lang="en-US" sz="1800" b="1" dirty="0"/>
              <a:t>O</a:t>
            </a:r>
            <a:r>
              <a:rPr lang="x-none" sz="1800" b="1" dirty="0"/>
              <a:t>n with days, dates</a:t>
            </a:r>
          </a:p>
          <a:p>
            <a:r>
              <a:rPr lang="en-US" sz="1800" b="1" dirty="0"/>
              <a:t>I</a:t>
            </a:r>
            <a:r>
              <a:rPr lang="x-none" sz="1800" b="1" dirty="0"/>
              <a:t>n with the day parts, months, seasons, years, decades, centuries</a:t>
            </a:r>
          </a:p>
        </p:txBody>
      </p:sp>
    </p:spTree>
    <p:extLst>
      <p:ext uri="{BB962C8B-B14F-4D97-AF65-F5344CB8AC3E}">
        <p14:creationId xmlns:p14="http://schemas.microsoft.com/office/powerpoint/2010/main" val="1050333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8E9F4-9BB1-2048-9B36-B932668F9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W</a:t>
            </a:r>
            <a:r>
              <a:rPr lang="x-none" b="1" dirty="0">
                <a:solidFill>
                  <a:srgbClr val="00B0F0"/>
                </a:solidFill>
              </a:rPr>
              <a:t>rite your brithday date and time details in both American style and British Style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170C6-27C4-7E4E-B820-22582E85B0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x-none" b="1" dirty="0">
                <a:solidFill>
                  <a:srgbClr val="0070C0"/>
                </a:solidFill>
              </a:rPr>
              <a:t>American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138122-A37C-DE4D-9F16-F4CE1CBE3E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E</a:t>
            </a:r>
            <a:r>
              <a:rPr lang="x-none" b="1" dirty="0"/>
              <a:t>x. </a:t>
            </a:r>
          </a:p>
          <a:p>
            <a:r>
              <a:rPr lang="en-US" b="1" dirty="0"/>
              <a:t>I</a:t>
            </a:r>
            <a:r>
              <a:rPr lang="x-none" b="1" dirty="0"/>
              <a:t> wsa born at four: twenty o’clock in the afternon on Saturday, June the fourth, 1988.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3187B7-4C56-974A-B95A-5971B4E9A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x-none" b="1" dirty="0">
                <a:solidFill>
                  <a:srgbClr val="0070C0"/>
                </a:solidFill>
              </a:rPr>
              <a:t>British</a:t>
            </a:r>
            <a:r>
              <a:rPr lang="x-none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7B9DB2-ABF8-7446-B290-A1D63C85069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/>
              <a:t>E</a:t>
            </a:r>
            <a:r>
              <a:rPr lang="x-none" b="1" dirty="0"/>
              <a:t>x.</a:t>
            </a:r>
          </a:p>
          <a:p>
            <a:r>
              <a:rPr lang="en-US" b="1" dirty="0"/>
              <a:t>I</a:t>
            </a:r>
            <a:r>
              <a:rPr lang="x-none" b="1" dirty="0"/>
              <a:t> was born at twenty past four o’clock in the afternoon on Saturday, the fourth of </a:t>
            </a:r>
            <a:r>
              <a:rPr lang="en-US" b="1" dirty="0"/>
              <a:t>June,</a:t>
            </a:r>
            <a:r>
              <a:rPr lang="x-none" b="1" dirty="0"/>
              <a:t> 1988.</a:t>
            </a:r>
          </a:p>
        </p:txBody>
      </p:sp>
    </p:spTree>
    <p:extLst>
      <p:ext uri="{BB962C8B-B14F-4D97-AF65-F5344CB8AC3E}">
        <p14:creationId xmlns:p14="http://schemas.microsoft.com/office/powerpoint/2010/main" val="4057174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69D62B4-A0E4-4E0E-9A3D-FCEFCD153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2160589"/>
            <a:ext cx="4064439" cy="388077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Bye</a:t>
            </a:r>
            <a:r>
              <a:rPr lang="en-US" dirty="0"/>
              <a:t> </a:t>
            </a:r>
          </a:p>
        </p:txBody>
      </p:sp>
      <p:pic>
        <p:nvPicPr>
          <p:cNvPr id="5" name="Content Placeholder 4" descr="A person posing for a photo&#10;&#10;Description automatically generated">
            <a:extLst>
              <a:ext uri="{FF2B5EF4-FFF2-40B4-BE49-F238E27FC236}">
                <a16:creationId xmlns:a16="http://schemas.microsoft.com/office/drawing/2014/main" id="{B9879BEB-7773-9046-A4AF-75175669B8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593"/>
          <a:stretch/>
        </p:blipFill>
        <p:spPr>
          <a:xfrm>
            <a:off x="545711" y="51619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2723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5C7ED-E8F2-3649-A178-3357F65D6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solidFill>
                  <a:schemeClr val="tx1"/>
                </a:solidFill>
              </a:rPr>
              <a:t>Dear students,</a:t>
            </a:r>
            <a:br>
              <a:rPr lang="x-none" sz="2700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If you have any questions or need help, please do not hesitate to contact the course instructor:</a:t>
            </a:r>
            <a:br>
              <a:rPr lang="x-none" sz="2700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Adyan Al-</a:t>
            </a:r>
            <a:r>
              <a:rPr lang="en-US" sz="2700" dirty="0" err="1">
                <a:solidFill>
                  <a:schemeClr val="tx1"/>
                </a:solidFill>
              </a:rPr>
              <a:t>Rubyee</a:t>
            </a:r>
            <a:br>
              <a:rPr lang="x-none" sz="2700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e-mail: </a:t>
            </a:r>
            <a:r>
              <a:rPr lang="en-US" sz="2700" u="sng" dirty="0">
                <a:solidFill>
                  <a:schemeClr val="tx1"/>
                </a:solidFill>
                <a:hlinkClick r:id="rId2"/>
              </a:rPr>
              <a:t>adyanalrubyee@gmail.com</a:t>
            </a:r>
            <a:br>
              <a:rPr lang="en-US" sz="2700" u="sng" dirty="0">
                <a:solidFill>
                  <a:schemeClr val="tx1"/>
                </a:solidFill>
              </a:rPr>
            </a:br>
            <a:r>
              <a:rPr lang="en-US" sz="2700" u="sng" dirty="0">
                <a:solidFill>
                  <a:schemeClr val="tx1"/>
                </a:solidFill>
              </a:rPr>
              <a:t>mobile: +9647817332801</a:t>
            </a:r>
            <a:br>
              <a:rPr lang="x-none" dirty="0"/>
            </a:b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585A77-C460-3341-82E3-CEDA8F0DD3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23449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1AC9A-5428-4C42-BDBD-F439DEB1F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4324581"/>
            <a:ext cx="7766936" cy="1646302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x-none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 past simple is used to talk about past events.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x-none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ome adverbs such as yesterday, ago or last week are usually used with it. </a:t>
            </a:r>
          </a:p>
        </p:txBody>
      </p:sp>
    </p:spTree>
    <p:extLst>
      <p:ext uri="{BB962C8B-B14F-4D97-AF65-F5344CB8AC3E}">
        <p14:creationId xmlns:p14="http://schemas.microsoft.com/office/powerpoint/2010/main" val="3365700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BB6D2-7FA5-F345-AB02-C547ECA99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x-none" b="1" dirty="0">
                <a:solidFill>
                  <a:schemeClr val="accent2">
                    <a:lumMod val="50000"/>
                  </a:schemeClr>
                </a:solidFill>
              </a:rPr>
              <a:t>he past form of the verb us either: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D921C-FDD8-4D44-B35B-2CF376B9AE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R</a:t>
            </a:r>
            <a:r>
              <a:rPr lang="x-none" b="1" dirty="0"/>
              <a:t>egular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800333-4EDA-E94D-9A12-37A8660B94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x-none" dirty="0"/>
              <a:t>sk – asked </a:t>
            </a:r>
          </a:p>
          <a:p>
            <a:r>
              <a:rPr lang="en-US" dirty="0"/>
              <a:t>W</a:t>
            </a:r>
            <a:r>
              <a:rPr lang="x-none" dirty="0"/>
              <a:t>alk – walked</a:t>
            </a:r>
          </a:p>
          <a:p>
            <a:r>
              <a:rPr lang="en-US" dirty="0"/>
              <a:t>Wonder – wondered </a:t>
            </a:r>
          </a:p>
          <a:p>
            <a:r>
              <a:rPr lang="en-US" dirty="0"/>
              <a:t>Fail – failed </a:t>
            </a:r>
          </a:p>
          <a:p>
            <a:r>
              <a:rPr lang="en-US" dirty="0"/>
              <a:t>Sta</a:t>
            </a:r>
            <a:r>
              <a:rPr lang="en-US" dirty="0">
                <a:solidFill>
                  <a:srgbClr val="C00000"/>
                </a:solidFill>
              </a:rPr>
              <a:t>y</a:t>
            </a:r>
            <a:r>
              <a:rPr lang="en-US" dirty="0"/>
              <a:t> – stayed</a:t>
            </a:r>
          </a:p>
          <a:p>
            <a:r>
              <a:rPr lang="en-US" dirty="0"/>
              <a:t>Stud</a:t>
            </a:r>
            <a:r>
              <a:rPr lang="en-US" dirty="0">
                <a:solidFill>
                  <a:srgbClr val="C00000"/>
                </a:solidFill>
              </a:rPr>
              <a:t>y</a:t>
            </a:r>
            <a:r>
              <a:rPr lang="en-US" dirty="0"/>
              <a:t> – studied </a:t>
            </a:r>
            <a:endParaRPr lang="x-non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EBE46F-F2E7-F148-A374-E97EB416E9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/>
              <a:t>I</a:t>
            </a:r>
            <a:r>
              <a:rPr lang="x-none" b="1" dirty="0"/>
              <a:t>rregualr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3C7B45-A196-914A-ADDC-CE590283CEF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x-none" dirty="0"/>
              <a:t>o  - went</a:t>
            </a:r>
          </a:p>
          <a:p>
            <a:r>
              <a:rPr lang="en-US" dirty="0"/>
              <a:t>C</a:t>
            </a:r>
            <a:r>
              <a:rPr lang="x-none" dirty="0"/>
              <a:t>an – could </a:t>
            </a:r>
          </a:p>
          <a:p>
            <a:r>
              <a:rPr lang="en-US" dirty="0"/>
              <a:t>S</a:t>
            </a:r>
            <a:r>
              <a:rPr lang="x-none" dirty="0"/>
              <a:t>ee – saw</a:t>
            </a:r>
          </a:p>
          <a:p>
            <a:r>
              <a:rPr lang="en-US" dirty="0"/>
              <a:t>S</a:t>
            </a:r>
            <a:r>
              <a:rPr lang="x-none" dirty="0"/>
              <a:t>leep – slept </a:t>
            </a:r>
          </a:p>
        </p:txBody>
      </p:sp>
    </p:spTree>
    <p:extLst>
      <p:ext uri="{BB962C8B-B14F-4D97-AF65-F5344CB8AC3E}">
        <p14:creationId xmlns:p14="http://schemas.microsoft.com/office/powerpoint/2010/main" val="2466482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7767C-DBA5-024B-93DF-C38298AB2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S</a:t>
            </a:r>
            <a:r>
              <a:rPr lang="x-none" b="1" dirty="0">
                <a:solidFill>
                  <a:schemeClr val="accent5">
                    <a:lumMod val="75000"/>
                  </a:schemeClr>
                </a:solidFill>
              </a:rPr>
              <a:t>ample questions…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AD8DB-4775-8846-B862-9773FBD02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160983"/>
            <a:ext cx="5088382" cy="576262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W</a:t>
            </a:r>
            <a:r>
              <a:rPr lang="x-none" b="1" dirty="0">
                <a:solidFill>
                  <a:srgbClr val="C00000"/>
                </a:solidFill>
              </a:rPr>
              <a:t>rite the infinitive of these verbs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B8E585-80E6-9143-8CED-26504406CE2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W</a:t>
            </a:r>
            <a:r>
              <a:rPr lang="x-none" b="1" dirty="0"/>
              <a:t>rote – </a:t>
            </a:r>
          </a:p>
          <a:p>
            <a:r>
              <a:rPr lang="en-US" b="1" dirty="0"/>
              <a:t>H</a:t>
            </a:r>
            <a:r>
              <a:rPr lang="x-none" b="1" dirty="0"/>
              <a:t>oped – </a:t>
            </a:r>
          </a:p>
          <a:p>
            <a:r>
              <a:rPr lang="en-US" b="1" dirty="0"/>
              <a:t>M</a:t>
            </a:r>
            <a:r>
              <a:rPr lang="x-none" b="1" dirty="0"/>
              <a:t>oved – </a:t>
            </a:r>
          </a:p>
          <a:p>
            <a:r>
              <a:rPr lang="en-US" b="1" dirty="0"/>
              <a:t>W</a:t>
            </a:r>
            <a:r>
              <a:rPr lang="x-none" b="1" dirty="0"/>
              <a:t>ould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2B3ACA-5FB0-CD42-8154-D18D921540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2" y="2160983"/>
            <a:ext cx="5191243" cy="576262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W</a:t>
            </a:r>
            <a:r>
              <a:rPr lang="x-none" b="1" dirty="0">
                <a:solidFill>
                  <a:srgbClr val="FF0000"/>
                </a:solidFill>
              </a:rPr>
              <a:t>rite the past form of these verbs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671095-93D8-5049-86F8-357F861520C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/>
              <a:t>C</a:t>
            </a:r>
            <a:r>
              <a:rPr lang="x-none" b="1" dirty="0"/>
              <a:t>an – </a:t>
            </a:r>
          </a:p>
          <a:p>
            <a:r>
              <a:rPr lang="en-US" b="1" dirty="0"/>
              <a:t>H</a:t>
            </a:r>
            <a:r>
              <a:rPr lang="x-none" b="1" dirty="0"/>
              <a:t>ear – </a:t>
            </a:r>
          </a:p>
          <a:p>
            <a:r>
              <a:rPr lang="en-US" b="1" dirty="0"/>
              <a:t>C</a:t>
            </a:r>
            <a:r>
              <a:rPr lang="x-none" b="1" dirty="0"/>
              <a:t>over – </a:t>
            </a:r>
          </a:p>
          <a:p>
            <a:r>
              <a:rPr lang="en-US" b="1" dirty="0"/>
              <a:t>C</a:t>
            </a:r>
            <a:r>
              <a:rPr lang="x-none" b="1" dirty="0"/>
              <a:t>arry – </a:t>
            </a:r>
          </a:p>
          <a:p>
            <a:r>
              <a:rPr lang="en-US" b="1" dirty="0"/>
              <a:t>P</a:t>
            </a:r>
            <a:r>
              <a:rPr lang="x-none" b="1" dirty="0"/>
              <a:t>ray - </a:t>
            </a:r>
          </a:p>
        </p:txBody>
      </p:sp>
    </p:spTree>
    <p:extLst>
      <p:ext uri="{BB962C8B-B14F-4D97-AF65-F5344CB8AC3E}">
        <p14:creationId xmlns:p14="http://schemas.microsoft.com/office/powerpoint/2010/main" val="323361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211C-FE2D-5049-9969-93F98FE0B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M</a:t>
            </a:r>
            <a:r>
              <a:rPr lang="x-none" sz="2800" b="1" dirty="0">
                <a:solidFill>
                  <a:srgbClr val="7030A0"/>
                </a:solidFill>
              </a:rPr>
              <a:t>aking connections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BE7C7-76C4-5440-9604-9385B34B5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222" y="1222846"/>
            <a:ext cx="4737500" cy="5526437"/>
          </a:xfrm>
        </p:spPr>
        <p:txBody>
          <a:bodyPr/>
          <a:lstStyle/>
          <a:p>
            <a:r>
              <a:rPr lang="en-US" b="1" dirty="0"/>
              <a:t>I failed my test </a:t>
            </a:r>
            <a:r>
              <a:rPr lang="en-US" b="1" dirty="0">
                <a:solidFill>
                  <a:srgbClr val="7030A0"/>
                </a:solidFill>
              </a:rPr>
              <a:t>so</a:t>
            </a:r>
            <a:r>
              <a:rPr lang="en-US" b="1" dirty="0"/>
              <a:t> I will re-take it.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I will re-take the test </a:t>
            </a:r>
            <a:r>
              <a:rPr lang="en-US" b="1" dirty="0">
                <a:solidFill>
                  <a:srgbClr val="7030A0"/>
                </a:solidFill>
              </a:rPr>
              <a:t>because</a:t>
            </a:r>
            <a:r>
              <a:rPr lang="en-US" b="1" dirty="0"/>
              <a:t> I failed it.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It was my birthday yesterday </a:t>
            </a:r>
            <a:r>
              <a:rPr lang="en-US" b="1" dirty="0">
                <a:solidFill>
                  <a:srgbClr val="7030A0"/>
                </a:solidFill>
              </a:rPr>
              <a:t>and</a:t>
            </a:r>
            <a:r>
              <a:rPr lang="en-US" b="1" dirty="0"/>
              <a:t> I got a special present.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It was my birthday yesterday, </a:t>
            </a:r>
            <a:r>
              <a:rPr lang="en-US" b="1" dirty="0">
                <a:solidFill>
                  <a:srgbClr val="7030A0"/>
                </a:solidFill>
              </a:rPr>
              <a:t>but</a:t>
            </a:r>
            <a:r>
              <a:rPr lang="en-US" b="1" dirty="0"/>
              <a:t> I didn’t get any present.  </a:t>
            </a:r>
            <a:endParaRPr lang="x-none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94A93-08B6-FD42-94DE-4611CB6D4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5974" y="2777069"/>
            <a:ext cx="4295888" cy="2584449"/>
          </a:xfrm>
        </p:spPr>
        <p:txBody>
          <a:bodyPr>
            <a:normAutofit/>
          </a:bodyPr>
          <a:lstStyle/>
          <a:p>
            <a:r>
              <a:rPr lang="en-US" sz="1600" b="1" u="sng" dirty="0"/>
              <a:t>S</a:t>
            </a:r>
            <a:r>
              <a:rPr lang="x-none" sz="1600" b="1" u="sng" dirty="0"/>
              <a:t>o </a:t>
            </a:r>
            <a:r>
              <a:rPr lang="x-none" sz="1600" b="1" dirty="0"/>
              <a:t>connects between cause and result</a:t>
            </a:r>
          </a:p>
          <a:p>
            <a:r>
              <a:rPr lang="en-US" sz="1600" b="1" u="sng" dirty="0"/>
              <a:t>B</a:t>
            </a:r>
            <a:r>
              <a:rPr lang="x-none" sz="1600" b="1" u="sng" dirty="0"/>
              <a:t>ecause</a:t>
            </a:r>
            <a:r>
              <a:rPr lang="x-none" sz="1600" b="1" dirty="0"/>
              <a:t> connects between result and cause</a:t>
            </a:r>
          </a:p>
          <a:p>
            <a:r>
              <a:rPr lang="en-US" sz="1600" b="1" u="sng" dirty="0"/>
              <a:t>A</a:t>
            </a:r>
            <a:r>
              <a:rPr lang="x-none" sz="1600" b="1" u="sng" dirty="0"/>
              <a:t>nd </a:t>
            </a:r>
            <a:r>
              <a:rPr lang="x-none" sz="1600" b="1" dirty="0"/>
              <a:t>connects between two senetnces without contrast</a:t>
            </a:r>
          </a:p>
          <a:p>
            <a:r>
              <a:rPr lang="en-US" sz="1600" b="1" u="sng" dirty="0"/>
              <a:t>B</a:t>
            </a:r>
            <a:r>
              <a:rPr lang="x-none" sz="1600" b="1" u="sng" dirty="0"/>
              <a:t>ut</a:t>
            </a:r>
            <a:r>
              <a:rPr lang="x-none" sz="1600" b="1" dirty="0"/>
              <a:t> connects two sentnces with contrast </a:t>
            </a:r>
          </a:p>
        </p:txBody>
      </p:sp>
    </p:spTree>
    <p:extLst>
      <p:ext uri="{BB962C8B-B14F-4D97-AF65-F5344CB8AC3E}">
        <p14:creationId xmlns:p14="http://schemas.microsoft.com/office/powerpoint/2010/main" val="1254503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4F26B-29A3-AD4F-877C-483F61F84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06" y="503971"/>
            <a:ext cx="8596668" cy="1826581"/>
          </a:xfrm>
        </p:spPr>
        <p:txBody>
          <a:bodyPr/>
          <a:lstStyle/>
          <a:p>
            <a:r>
              <a:rPr lang="x-none" b="1" dirty="0">
                <a:solidFill>
                  <a:srgbClr val="7030A0"/>
                </a:solidFill>
              </a:rPr>
              <a:t>Sample questions…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539FE-963E-A346-9046-16ADE5D9D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906" y="3126350"/>
            <a:ext cx="9280010" cy="230105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x-none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felt ill ……….. (because, so, but)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x-none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went to bed.</a:t>
            </a:r>
          </a:p>
          <a:p>
            <a:pPr marL="457200" indent="-457200">
              <a:buAutoNum type="arabicPeriod"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r>
              <a:rPr lang="x-none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 all laughed …………… (because, so, and) he told such a funny story.</a:t>
            </a:r>
          </a:p>
          <a:p>
            <a:pPr marL="457200" indent="-457200">
              <a:buAutoNum type="arabicPeriod"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x-none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have lost my passport ………. (because, so, but)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x-none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haven’t found it yet. </a:t>
            </a:r>
          </a:p>
          <a:p>
            <a:pPr marL="457200" indent="-457200">
              <a:buAutoNum type="arabicPeriod"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x-none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heard a strange noise ……….(because, and, but)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x-none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called the police. </a:t>
            </a:r>
          </a:p>
        </p:txBody>
      </p:sp>
    </p:spTree>
    <p:extLst>
      <p:ext uri="{BB962C8B-B14F-4D97-AF65-F5344CB8AC3E}">
        <p14:creationId xmlns:p14="http://schemas.microsoft.com/office/powerpoint/2010/main" val="868773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B2831-41BA-2349-B2DD-D84DC3EA6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x-none" sz="4000" dirty="0">
                <a:solidFill>
                  <a:schemeClr val="accent2">
                    <a:lumMod val="50000"/>
                  </a:schemeClr>
                </a:solidFill>
              </a:rPr>
              <a:t>ast simple and past continuous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4DE88-A849-BB41-8030-DBB2743AA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W</a:t>
            </a:r>
            <a:r>
              <a:rPr lang="x-none" b="1" dirty="0"/>
              <a:t>e usually use the past simple and the past continuous in the same sentence when we have two actions. </a:t>
            </a:r>
            <a:r>
              <a:rPr lang="en-US" b="1" dirty="0"/>
              <a:t>T</a:t>
            </a:r>
            <a:r>
              <a:rPr lang="x-none" b="1" dirty="0"/>
              <a:t>he verb that refers to the action that lasted longer is usually put in the past continuous and the shorter actions is put in the past simple. </a:t>
            </a:r>
          </a:p>
          <a:p>
            <a:pPr algn="just"/>
            <a:r>
              <a:rPr lang="en-US" b="1" dirty="0"/>
              <a:t>I</a:t>
            </a:r>
            <a:r>
              <a:rPr lang="x-none" b="1" dirty="0"/>
              <a:t> </a:t>
            </a:r>
            <a:r>
              <a:rPr lang="x-none" b="1" dirty="0">
                <a:solidFill>
                  <a:srgbClr val="FF0000"/>
                </a:solidFill>
              </a:rPr>
              <a:t>was grading </a:t>
            </a:r>
            <a:r>
              <a:rPr lang="x-none" b="1" dirty="0"/>
              <a:t>the students’ test papers when the power </a:t>
            </a:r>
            <a:r>
              <a:rPr lang="x-none" b="1" dirty="0">
                <a:solidFill>
                  <a:srgbClr val="FF0000"/>
                </a:solidFill>
              </a:rPr>
              <a:t>went off</a:t>
            </a:r>
            <a:r>
              <a:rPr lang="x-none" b="1" dirty="0"/>
              <a:t>. </a:t>
            </a:r>
          </a:p>
          <a:p>
            <a:pPr algn="just"/>
            <a:r>
              <a:rPr lang="en-US" b="1" dirty="0"/>
              <a:t>S</a:t>
            </a:r>
            <a:r>
              <a:rPr lang="x-none" b="1" dirty="0"/>
              <a:t>ara </a:t>
            </a:r>
            <a:r>
              <a:rPr lang="x-none" b="1" dirty="0">
                <a:solidFill>
                  <a:srgbClr val="FF0000"/>
                </a:solidFill>
              </a:rPr>
              <a:t>found</a:t>
            </a:r>
            <a:r>
              <a:rPr lang="x-none" b="1" dirty="0"/>
              <a:t> her visa card while she </a:t>
            </a:r>
            <a:r>
              <a:rPr lang="x-none" b="1" dirty="0">
                <a:solidFill>
                  <a:srgbClr val="FF0000"/>
                </a:solidFill>
              </a:rPr>
              <a:t>was cleaning </a:t>
            </a:r>
            <a:r>
              <a:rPr lang="x-none" b="1" dirty="0"/>
              <a:t>her bedroom. </a:t>
            </a:r>
          </a:p>
        </p:txBody>
      </p:sp>
    </p:spTree>
    <p:extLst>
      <p:ext uri="{BB962C8B-B14F-4D97-AF65-F5344CB8AC3E}">
        <p14:creationId xmlns:p14="http://schemas.microsoft.com/office/powerpoint/2010/main" val="4219852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6B505-82D2-E748-966B-7B72A4B87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575187"/>
            <a:ext cx="8596668" cy="1513915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x-none" b="1" dirty="0">
                <a:solidFill>
                  <a:schemeClr val="accent6">
                    <a:lumMod val="50000"/>
                  </a:schemeClr>
                </a:solidFill>
              </a:rPr>
              <a:t>ample questions…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3C86F8-3E31-274D-B973-82B0E5A1B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4600" y="3013533"/>
            <a:ext cx="8596668" cy="1513914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r>
              <a:rPr lang="x-none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hile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x-none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(shopped/was shopping) this morning,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x-none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(lost/was losing) my money.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  <a:r>
              <a:rPr lang="x-none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ast week the police …………. (stop) Alan in his car because he ……… (drive) so fast. </a:t>
            </a:r>
          </a:p>
        </p:txBody>
      </p:sp>
    </p:spTree>
    <p:extLst>
      <p:ext uri="{BB962C8B-B14F-4D97-AF65-F5344CB8AC3E}">
        <p14:creationId xmlns:p14="http://schemas.microsoft.com/office/powerpoint/2010/main" val="3730240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4F8B7-B9BF-E644-9E0B-6EACDD8F0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T</a:t>
            </a:r>
            <a:r>
              <a:rPr lang="x-none" b="1" dirty="0">
                <a:solidFill>
                  <a:srgbClr val="002060"/>
                </a:solidFill>
              </a:rPr>
              <a:t>ime expressions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A1552-3DCC-3A40-ABD6-0C2A290EBD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</a:t>
            </a:r>
            <a:r>
              <a:rPr lang="x-none" b="1" dirty="0"/>
              <a:t>merican style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2DAFC8-FD2A-BC4D-85FF-78A878047E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M</a:t>
            </a:r>
            <a:r>
              <a:rPr lang="x-none" b="1" dirty="0">
                <a:solidFill>
                  <a:srgbClr val="002060"/>
                </a:solidFill>
              </a:rPr>
              <a:t>onth/day/year </a:t>
            </a:r>
          </a:p>
          <a:p>
            <a:endParaRPr lang="x-non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36BFF3-5302-9C4C-9D22-6AF0285615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/>
              <a:t>B</a:t>
            </a:r>
            <a:r>
              <a:rPr lang="x-none" b="1" dirty="0"/>
              <a:t>ritish style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40606A-8FB1-954C-98A3-D0BE5D7E222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D</a:t>
            </a:r>
            <a:r>
              <a:rPr lang="x-none" b="1" dirty="0">
                <a:solidFill>
                  <a:srgbClr val="002060"/>
                </a:solidFill>
              </a:rPr>
              <a:t>ay/month/year </a:t>
            </a:r>
          </a:p>
        </p:txBody>
      </p:sp>
    </p:spTree>
    <p:extLst>
      <p:ext uri="{BB962C8B-B14F-4D97-AF65-F5344CB8AC3E}">
        <p14:creationId xmlns:p14="http://schemas.microsoft.com/office/powerpoint/2010/main" val="30449981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601</Words>
  <Application>Microsoft Office PowerPoint</Application>
  <PresentationFormat>شاشة عريضة</PresentationFormat>
  <Paragraphs>71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It all went wrong!</vt:lpstr>
      <vt:lpstr>The past simple is used to talk about past events. Some adverbs such as yesterday, ago or last week are usually used with it. </vt:lpstr>
      <vt:lpstr>The past form of the verb us either:</vt:lpstr>
      <vt:lpstr>Sample questions…</vt:lpstr>
      <vt:lpstr>Making connections </vt:lpstr>
      <vt:lpstr>Sample questions…</vt:lpstr>
      <vt:lpstr>Past simple and past continuous </vt:lpstr>
      <vt:lpstr>Sample questions…</vt:lpstr>
      <vt:lpstr>Time expressions </vt:lpstr>
      <vt:lpstr>Time prepositions  at – on - in </vt:lpstr>
      <vt:lpstr>Write your brithday date and time details in both American style and British Style </vt:lpstr>
      <vt:lpstr>عرض تقديمي في PowerPoint</vt:lpstr>
      <vt:lpstr>Dear students, If you have any questions or need help, please do not hesitate to contact the course instructor: Adyan Al-Rubyee e-mail: adyanalrubyee@gmail.com mobile: +9647817332801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all went wrong!</dc:title>
  <dc:creator>Amjed Al-Rickaby</dc:creator>
  <cp:lastModifiedBy>adyan</cp:lastModifiedBy>
  <cp:revision>5</cp:revision>
  <dcterms:created xsi:type="dcterms:W3CDTF">2020-02-24T20:05:26Z</dcterms:created>
  <dcterms:modified xsi:type="dcterms:W3CDTF">2020-03-25T12:51:06Z</dcterms:modified>
</cp:coreProperties>
</file>