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9" r:id="rId5"/>
    <p:sldId id="271" r:id="rId6"/>
    <p:sldId id="277" r:id="rId7"/>
    <p:sldId id="278" r:id="rId8"/>
    <p:sldId id="280" r:id="rId9"/>
    <p:sldId id="281" r:id="rId10"/>
    <p:sldId id="282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BAFE57-95CB-4090-A189-0F88776994B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FE57-95CB-4090-A189-0F88776994B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8BAFE57-95CB-4090-A189-0F88776994B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FE57-95CB-4090-A189-0F88776994B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FE57-95CB-4090-A189-0F88776994B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BAFE57-95CB-4090-A189-0F88776994B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BAFE57-95CB-4090-A189-0F88776994B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FE57-95CB-4090-A189-0F88776994B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FE57-95CB-4090-A189-0F88776994B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FE57-95CB-4090-A189-0F88776994B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8BAFE57-95CB-4090-A189-0F88776994B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BAFE57-95CB-4090-A189-0F88776994B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6477000" cy="1828800"/>
          </a:xfrm>
        </p:spPr>
        <p:txBody>
          <a:bodyPr>
            <a:noAutofit/>
          </a:bodyPr>
          <a:lstStyle/>
          <a:p>
            <a:pPr algn="ctr"/>
            <a:r>
              <a:rPr lang="ar-IQ" sz="5400" b="1" dirty="0" smtClean="0">
                <a:solidFill>
                  <a:schemeClr val="bg1"/>
                </a:solidFill>
              </a:rPr>
              <a:t>عنوان المحاضرة </a:t>
            </a:r>
            <a:br>
              <a:rPr lang="ar-IQ" sz="5400" b="1" dirty="0" smtClean="0">
                <a:solidFill>
                  <a:schemeClr val="bg1"/>
                </a:solidFill>
              </a:rPr>
            </a:br>
            <a:r>
              <a:rPr lang="ar-IQ" sz="5400" b="1" dirty="0" smtClean="0">
                <a:solidFill>
                  <a:schemeClr val="bg1"/>
                </a:solidFill>
              </a:rPr>
              <a:t>تعريف الشبكات وانواعها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IQ" dirty="0" smtClean="0"/>
              <a:t>بواسطة : مياسة رزاق &amp;علياء محمد</a:t>
            </a:r>
            <a:endParaRPr lang="en-US" dirty="0"/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1143000" y="4533900"/>
            <a:ext cx="6705600" cy="685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IQ" sz="2400" dirty="0" smtClean="0"/>
              <a:t> هندسة تقنيات الاجهزة الطبية</a:t>
            </a:r>
          </a:p>
          <a:p>
            <a:pPr algn="ctr"/>
            <a:r>
              <a:rPr lang="ar-IQ" sz="2400" dirty="0" smtClean="0"/>
              <a:t>المرحلة الثانية </a:t>
            </a:r>
          </a:p>
          <a:p>
            <a:pPr algn="ctr"/>
            <a:r>
              <a:rPr lang="ar-IQ" sz="2400" dirty="0" smtClean="0"/>
              <a:t>تطبيقات الحاسوب </a:t>
            </a:r>
          </a:p>
          <a:p>
            <a:pPr algn="ctr"/>
            <a:endParaRPr lang="en-US" sz="2400" dirty="0"/>
          </a:p>
        </p:txBody>
      </p:sp>
      <p:pic>
        <p:nvPicPr>
          <p:cNvPr id="5" name="صورة 4" descr="كلية المستقبل (@mustaqbalcolle1) | Twit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76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alnaseem\Downloads\photo_٢٠٢٠-١١-١٠_٢١-٢٦-٣٣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" y="16701"/>
            <a:ext cx="197493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4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514475"/>
            <a:ext cx="64579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964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11500" dirty="0" smtClean="0">
                <a:solidFill>
                  <a:srgbClr val="FF0000"/>
                </a:solidFill>
              </a:rPr>
              <a:t>شكرا لكم</a:t>
            </a:r>
            <a:endParaRPr lang="ar-IQ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0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تعريف الشبكات 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ar-IQ" dirty="0" smtClean="0"/>
          </a:p>
          <a:p>
            <a:pPr marL="0" indent="0" algn="r" rtl="1">
              <a:buNone/>
            </a:pPr>
            <a:r>
              <a:rPr lang="ar-IQ" dirty="0" smtClean="0"/>
              <a:t>هي مجموعة من الاجهزة المتصلة ببعضها البعض من خلال وسائط اتصال مادية او لاسلكية تسمح </a:t>
            </a:r>
            <a:r>
              <a:rPr lang="ar-IQ" dirty="0" err="1" smtClean="0"/>
              <a:t>لاجهزة</a:t>
            </a:r>
            <a:r>
              <a:rPr lang="ar-IQ" dirty="0" smtClean="0"/>
              <a:t> الحاسوب بالاتصال </a:t>
            </a:r>
            <a:r>
              <a:rPr lang="ar-IQ" dirty="0" err="1" smtClean="0"/>
              <a:t>المباشربين</a:t>
            </a:r>
            <a:r>
              <a:rPr lang="ar-IQ" dirty="0" smtClean="0"/>
              <a:t> مستخدمي نفس الشبكة والافراد مشاركة المعلومات 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2026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 rtl="1">
              <a:buNone/>
            </a:pPr>
            <a:endParaRPr lang="ar-IQ" dirty="0" smtClean="0"/>
          </a:p>
          <a:p>
            <a:pPr marL="0" indent="0" algn="just" rtl="1">
              <a:buNone/>
            </a:pPr>
            <a:r>
              <a:rPr lang="ar-IQ" dirty="0" smtClean="0"/>
              <a:t>1_الشبكة الواسعة .</a:t>
            </a:r>
          </a:p>
          <a:p>
            <a:pPr marL="0" indent="0" algn="just" rtl="1">
              <a:buNone/>
            </a:pPr>
            <a:r>
              <a:rPr lang="ar-IQ" dirty="0" smtClean="0"/>
              <a:t>2_الشبكة المحلية .</a:t>
            </a:r>
          </a:p>
          <a:p>
            <a:pPr marL="0" indent="0" algn="just" rtl="1">
              <a:buNone/>
            </a:pPr>
            <a:r>
              <a:rPr lang="ar-IQ" dirty="0" smtClean="0"/>
              <a:t>3_الشبكة الاقليمية .</a:t>
            </a:r>
          </a:p>
          <a:p>
            <a:pPr marL="0" indent="0" algn="just" rtl="1">
              <a:buNone/>
            </a:pPr>
            <a:r>
              <a:rPr lang="ar-IQ" dirty="0" smtClean="0"/>
              <a:t>4_الشبكةالمنزلية. </a:t>
            </a:r>
          </a:p>
          <a:p>
            <a:pPr marL="0" indent="0" algn="just" rtl="1">
              <a:buNone/>
            </a:pPr>
            <a:r>
              <a:rPr lang="ar-IQ" dirty="0" smtClean="0"/>
              <a:t>5_المنطقة المحدودة.</a:t>
            </a:r>
            <a:endParaRPr lang="ar-IQ" dirty="0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انواع الشبكات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3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6108"/>
            <a:ext cx="60833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24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IQ" dirty="0" smtClean="0"/>
              <a:t>الشبكات الواسعة:</a:t>
            </a:r>
          </a:p>
          <a:p>
            <a:pPr marL="0" indent="0" algn="just" rtl="1">
              <a:buNone/>
            </a:pPr>
            <a:r>
              <a:rPr lang="en-US" dirty="0" smtClean="0"/>
              <a:t>Wide Area Network</a:t>
            </a:r>
            <a:r>
              <a:rPr lang="ar-IQ" dirty="0" smtClean="0"/>
              <a:t>(</a:t>
            </a:r>
            <a:r>
              <a:rPr lang="en-US" dirty="0" smtClean="0"/>
              <a:t>WAN</a:t>
            </a:r>
            <a:r>
              <a:rPr lang="ar-IQ" dirty="0" smtClean="0"/>
              <a:t>)</a:t>
            </a:r>
          </a:p>
          <a:p>
            <a:pPr marL="0" indent="0" algn="just" rtl="1">
              <a:buNone/>
            </a:pPr>
            <a:r>
              <a:rPr lang="ar-IQ" dirty="0" smtClean="0"/>
              <a:t>وهي شبكة اتصالات سلكية ولا سلكية او شبكة حاسوب تمتد على مساحة جغرافية كبيرة وتناسب ال </a:t>
            </a:r>
            <a:r>
              <a:rPr lang="en-US" dirty="0" smtClean="0"/>
              <a:t>WAN</a:t>
            </a:r>
            <a:r>
              <a:rPr lang="ar-IQ" dirty="0" smtClean="0"/>
              <a:t>المنظمات او الشركات التي تعمل بمواقع مختلفة ومنفصلة وموزعة على مساحات جغرافية كبيرة. ومن الضروري الاتصال فيما بينهم لتبادل الاتصال وادارة البيانات .</a:t>
            </a:r>
            <a:endParaRPr lang="ar-IQ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تابع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7831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(WAN</a:t>
            </a:r>
            <a:r>
              <a:rPr lang="ar-IQ" dirty="0" smtClean="0"/>
              <a:t>تتوفر عدة خيارات للشبكة الممتدة (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en-US" dirty="0"/>
              <a:t>:Leased Line*</a:t>
            </a:r>
          </a:p>
          <a:p>
            <a:pPr marL="0" indent="0" algn="r" rtl="1">
              <a:buNone/>
            </a:pPr>
            <a:r>
              <a:rPr lang="ar-IQ" dirty="0" smtClean="0"/>
              <a:t>وهو اتصال نقطة لنقطة بين شبكتين محليتين من ميزاته هو امن لكن مكلف.</a:t>
            </a:r>
          </a:p>
          <a:p>
            <a:pPr marL="0" indent="0" algn="r" rtl="1">
              <a:buNone/>
            </a:pPr>
            <a:r>
              <a:rPr lang="ar-IQ" dirty="0" smtClean="0"/>
              <a:t>*</a:t>
            </a:r>
            <a:r>
              <a:rPr lang="en-US" dirty="0" smtClean="0"/>
              <a:t>Switching Circuit</a:t>
            </a:r>
            <a:r>
              <a:rPr lang="ar-IQ" dirty="0" smtClean="0"/>
              <a:t>:</a:t>
            </a:r>
          </a:p>
          <a:p>
            <a:pPr marL="0" indent="0" algn="r" rtl="1">
              <a:buNone/>
            </a:pPr>
            <a:r>
              <a:rPr lang="ar-IQ" dirty="0" smtClean="0"/>
              <a:t>ويعني انشاء رابط فيزيائي ثابت او ممر دارات مخصص بين النهايات الطرفية او بين عقدتين ,وهو يكون اقل كلفة.</a:t>
            </a:r>
          </a:p>
          <a:p>
            <a:pPr marL="0" indent="0" algn="r" rtl="1">
              <a:buNone/>
            </a:pPr>
            <a:r>
              <a:rPr lang="ar-IQ" dirty="0" smtClean="0"/>
              <a:t>*</a:t>
            </a:r>
            <a:r>
              <a:rPr lang="en-US" dirty="0" smtClean="0"/>
              <a:t>Packet Switch</a:t>
            </a:r>
            <a:r>
              <a:rPr lang="ar-IQ" dirty="0" smtClean="0"/>
              <a:t>:</a:t>
            </a:r>
          </a:p>
          <a:p>
            <a:pPr marL="0" indent="0" algn="r" rtl="1">
              <a:buNone/>
            </a:pPr>
            <a:r>
              <a:rPr lang="ar-IQ" dirty="0" smtClean="0"/>
              <a:t>ويعني نقل حزم ال البيانات من جهاز الى جهاز شبكي اخر بين المحولات بشكل خاص وبقية الاجهزة بشكل عام.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5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 smtClean="0"/>
              <a:t>تابع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*</a:t>
            </a:r>
            <a:r>
              <a:rPr lang="en-US" dirty="0" smtClean="0"/>
              <a:t>Cell Relay</a:t>
            </a:r>
            <a:r>
              <a:rPr lang="ar-IQ" dirty="0" smtClean="0"/>
              <a:t>:</a:t>
            </a:r>
          </a:p>
          <a:p>
            <a:pPr algn="r" rtl="1"/>
            <a:r>
              <a:rPr lang="ar-IQ" dirty="0" smtClean="0"/>
              <a:t>شبيه ل </a:t>
            </a:r>
            <a:r>
              <a:rPr lang="en-US" dirty="0"/>
              <a:t>Packet </a:t>
            </a:r>
            <a:r>
              <a:rPr lang="en-US" dirty="0" smtClean="0"/>
              <a:t>Switch</a:t>
            </a:r>
            <a:r>
              <a:rPr lang="ar-IQ" dirty="0" smtClean="0"/>
              <a:t>لكن يستخدم رزم ثابتة الطول حيث تقسم البيانات الى خلايا ثابتة الطول ثم ترسل عبر دوائر افتراضية هو الافضل لكن كلفته </a:t>
            </a:r>
            <a:r>
              <a:rPr lang="ar-IQ" dirty="0" err="1" smtClean="0"/>
              <a:t>باهضة</a:t>
            </a:r>
            <a:r>
              <a:rPr lang="ar-IQ" dirty="0" smtClean="0"/>
              <a:t>.</a:t>
            </a:r>
          </a:p>
          <a:p>
            <a:pPr algn="r" rtl="1"/>
            <a:r>
              <a:rPr lang="ar-IQ" dirty="0" smtClean="0"/>
              <a:t>*الانترنت:</a:t>
            </a:r>
          </a:p>
          <a:p>
            <a:pPr algn="r" rtl="1"/>
            <a:r>
              <a:rPr lang="ar-IQ" dirty="0" smtClean="0"/>
              <a:t>وهو تبديل الحزم اللاسلكية باستخدام الانترنت عند </a:t>
            </a:r>
            <a:r>
              <a:rPr lang="ar-IQ" dirty="0" err="1" smtClean="0"/>
              <a:t>تاسيس</a:t>
            </a:r>
            <a:r>
              <a:rPr lang="ar-IQ" dirty="0" smtClean="0"/>
              <a:t> شبكة </a:t>
            </a:r>
            <a:r>
              <a:rPr lang="en-US" dirty="0" smtClean="0"/>
              <a:t>WAN</a:t>
            </a:r>
            <a:r>
              <a:rPr lang="ar-IQ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7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 smtClean="0"/>
              <a:t>تابع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dirty="0" smtClean="0"/>
              <a:t>الشبكة المحلية:</a:t>
            </a:r>
          </a:p>
          <a:p>
            <a:pPr marL="0" indent="0" algn="r" rtl="1">
              <a:buNone/>
            </a:pPr>
            <a:r>
              <a:rPr lang="en-US" dirty="0" smtClean="0"/>
              <a:t>Local Area Network</a:t>
            </a:r>
            <a:r>
              <a:rPr lang="ar-IQ" dirty="0" smtClean="0"/>
              <a:t>(</a:t>
            </a:r>
            <a:r>
              <a:rPr lang="en-US" dirty="0" smtClean="0"/>
              <a:t>LAN</a:t>
            </a:r>
            <a:r>
              <a:rPr lang="ar-IQ" dirty="0" smtClean="0"/>
              <a:t>)</a:t>
            </a:r>
            <a:r>
              <a:rPr lang="en-US" dirty="0" smtClean="0"/>
              <a:t>:</a:t>
            </a:r>
          </a:p>
          <a:p>
            <a:pPr marL="0" indent="0" algn="r" rtl="1">
              <a:buNone/>
            </a:pPr>
            <a:r>
              <a:rPr lang="ar-IQ" dirty="0" smtClean="0"/>
              <a:t>تقوم هذه الشبكة بربط اجهزة الحاسوب القريبة مع بعضها البعض </a:t>
            </a:r>
            <a:r>
              <a:rPr lang="ar-IQ" dirty="0" err="1" smtClean="0"/>
              <a:t>جغرافيا,يتراوح</a:t>
            </a:r>
            <a:r>
              <a:rPr lang="ar-IQ" dirty="0" smtClean="0"/>
              <a:t> عدد الاجهزة من </a:t>
            </a:r>
            <a:r>
              <a:rPr lang="ar-IQ" dirty="0" err="1" smtClean="0"/>
              <a:t>من</a:t>
            </a:r>
            <a:r>
              <a:rPr lang="ar-IQ" dirty="0" smtClean="0"/>
              <a:t> جهازين الى 500 ولربط هذه الاجهزة نحتاج الى جهاز يسمى ال </a:t>
            </a:r>
            <a:r>
              <a:rPr lang="en-US" dirty="0" smtClean="0"/>
              <a:t>hub</a:t>
            </a:r>
            <a:r>
              <a:rPr lang="ar-IQ" dirty="0" smtClean="0"/>
              <a:t>او المبدل ال </a:t>
            </a:r>
            <a:r>
              <a:rPr lang="en-US" dirty="0" smtClean="0"/>
              <a:t>switch</a:t>
            </a:r>
            <a:r>
              <a:rPr lang="ar-IQ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9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 smtClean="0"/>
              <a:t>تابع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الشبكة المنزلية:</a:t>
            </a:r>
          </a:p>
          <a:p>
            <a:pPr algn="r" rtl="1"/>
            <a:r>
              <a:rPr lang="ar-IQ" dirty="0" smtClean="0"/>
              <a:t>هي شبكة خاصة بالمستخدم داخل المنزل لتوصيل الاجهزة الرقمية ببعضها.</a:t>
            </a:r>
          </a:p>
          <a:p>
            <a:pPr algn="r" rtl="1"/>
            <a:r>
              <a:rPr lang="ar-IQ" dirty="0" smtClean="0"/>
              <a:t>شبكة المنطقة المحدودة:</a:t>
            </a:r>
          </a:p>
          <a:p>
            <a:pPr algn="r" rtl="1"/>
            <a:r>
              <a:rPr lang="ar-IQ" dirty="0" smtClean="0"/>
              <a:t>تسمى </a:t>
            </a:r>
            <a:r>
              <a:rPr lang="en-US" dirty="0" smtClean="0"/>
              <a:t>Controller Area Network </a:t>
            </a:r>
            <a:r>
              <a:rPr lang="ar-IQ" dirty="0" smtClean="0"/>
              <a:t>(</a:t>
            </a:r>
            <a:r>
              <a:rPr lang="en-US" dirty="0" smtClean="0"/>
              <a:t>CAN</a:t>
            </a:r>
            <a:r>
              <a:rPr lang="ar-IQ" dirty="0" smtClean="0"/>
              <a:t>)</a:t>
            </a:r>
            <a:endParaRPr lang="en-US" dirty="0" smtClean="0"/>
          </a:p>
          <a:p>
            <a:pPr marL="0" indent="0" algn="r" rtl="1">
              <a:buNone/>
            </a:pPr>
            <a:r>
              <a:rPr lang="ar-IQ" dirty="0" err="1" smtClean="0"/>
              <a:t>وتسخدم</a:t>
            </a:r>
            <a:r>
              <a:rPr lang="ar-IQ" dirty="0" smtClean="0"/>
              <a:t> هذه الشبكة داخل الجامعات والكليات والمناطق العسكرية لربط الابنية بشبكة واحدة.</a:t>
            </a:r>
            <a:endParaRPr lang="en-US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4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252</TotalTime>
  <Words>318</Words>
  <Application>Microsoft Office PowerPoint</Application>
  <PresentationFormat>عرض على الشاشة (3:4)‏</PresentationFormat>
  <Paragraphs>42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ألوان متوسطة</vt:lpstr>
      <vt:lpstr>عنوان المحاضرة  تعريف الشبكات وانواعها</vt:lpstr>
      <vt:lpstr>تعريف الشبكات  </vt:lpstr>
      <vt:lpstr>انواع الشبكات</vt:lpstr>
      <vt:lpstr>عرض تقديمي في PowerPoint</vt:lpstr>
      <vt:lpstr>تابع </vt:lpstr>
      <vt:lpstr>(WANتتوفر عدة خيارات للشبكة الممتدة (</vt:lpstr>
      <vt:lpstr>تابع</vt:lpstr>
      <vt:lpstr>تابع </vt:lpstr>
      <vt:lpstr>تابع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المحاضرة  كيفية اختبار و فحص العناصر الالكترونية المختلفة</dc:title>
  <dc:creator>Maher</dc:creator>
  <cp:lastModifiedBy>Windows User</cp:lastModifiedBy>
  <cp:revision>32</cp:revision>
  <dcterms:created xsi:type="dcterms:W3CDTF">2021-02-26T22:59:43Z</dcterms:created>
  <dcterms:modified xsi:type="dcterms:W3CDTF">2021-10-15T15:08:48Z</dcterms:modified>
</cp:coreProperties>
</file>