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60" r:id="rId2"/>
    <p:sldId id="258" r:id="rId3"/>
    <p:sldId id="261" r:id="rId4"/>
    <p:sldId id="262" r:id="rId5"/>
    <p:sldId id="263" r:id="rId6"/>
    <p:sldId id="264" r:id="rId7"/>
    <p:sldId id="265" r:id="rId8"/>
    <p:sldId id="267" r:id="rId9"/>
    <p:sldId id="269" r:id="rId10"/>
    <p:sldId id="271" r:id="rId11"/>
    <p:sldId id="272"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A300476-AAB5-4309-93C3-49DE6FF2FB55}" type="datetimeFigureOut">
              <a:rPr lang="ar-IQ" smtClean="0"/>
              <a:t>25/01/1443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6888C4C-692B-42E1-8C14-A7D597744557}" type="slidenum">
              <a:rPr lang="ar-IQ" smtClean="0"/>
              <a:t>‹#›</a:t>
            </a:fld>
            <a:endParaRPr lang="ar-IQ"/>
          </a:p>
        </p:txBody>
      </p:sp>
    </p:spTree>
    <p:extLst>
      <p:ext uri="{BB962C8B-B14F-4D97-AF65-F5344CB8AC3E}">
        <p14:creationId xmlns:p14="http://schemas.microsoft.com/office/powerpoint/2010/main" val="42398569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EB7FAD8-27C7-4A17-8EEA-8B0125C9D864}" type="datetimeFigureOut">
              <a:rPr lang="ar-IQ" smtClean="0"/>
              <a:t>25/01/1443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184506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B7FAD8-27C7-4A17-8EEA-8B0125C9D864}" type="datetimeFigureOut">
              <a:rPr lang="ar-IQ" smtClean="0"/>
              <a:t>25/01/1443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781980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B7FAD8-27C7-4A17-8EEA-8B0125C9D864}" type="datetimeFigureOut">
              <a:rPr lang="ar-IQ" smtClean="0"/>
              <a:t>25/01/1443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210975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EB7FAD8-27C7-4A17-8EEA-8B0125C9D864}" type="datetimeFigureOut">
              <a:rPr lang="ar-IQ" smtClean="0"/>
              <a:t>25/01/1443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92373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B7FAD8-27C7-4A17-8EEA-8B0125C9D864}" type="datetimeFigureOut">
              <a:rPr lang="ar-IQ" smtClean="0"/>
              <a:t>25/01/1443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27803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EB7FAD8-27C7-4A17-8EEA-8B0125C9D864}" type="datetimeFigureOut">
              <a:rPr lang="ar-IQ" smtClean="0"/>
              <a:t>25/01/1443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95165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EB7FAD8-27C7-4A17-8EEA-8B0125C9D864}" type="datetimeFigureOut">
              <a:rPr lang="ar-IQ" smtClean="0"/>
              <a:t>25/01/1443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256880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EB7FAD8-27C7-4A17-8EEA-8B0125C9D864}" type="datetimeFigureOut">
              <a:rPr lang="ar-IQ" smtClean="0"/>
              <a:t>25/01/1443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54113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B7FAD8-27C7-4A17-8EEA-8B0125C9D864}" type="datetimeFigureOut">
              <a:rPr lang="ar-IQ" smtClean="0"/>
              <a:t>25/01/1443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163839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B7FAD8-27C7-4A17-8EEA-8B0125C9D864}" type="datetimeFigureOut">
              <a:rPr lang="ar-IQ" smtClean="0"/>
              <a:t>25/01/1443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136876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B7FAD8-27C7-4A17-8EEA-8B0125C9D864}" type="datetimeFigureOut">
              <a:rPr lang="ar-IQ" smtClean="0"/>
              <a:t>25/01/1443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8C0CBCC-9B1D-41DC-A008-B87E3DE1DA26}" type="slidenum">
              <a:rPr lang="ar-IQ" smtClean="0"/>
              <a:t>‹#›</a:t>
            </a:fld>
            <a:endParaRPr lang="ar-IQ"/>
          </a:p>
        </p:txBody>
      </p:sp>
    </p:spTree>
    <p:extLst>
      <p:ext uri="{BB962C8B-B14F-4D97-AF65-F5344CB8AC3E}">
        <p14:creationId xmlns:p14="http://schemas.microsoft.com/office/powerpoint/2010/main" val="305652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B7FAD8-27C7-4A17-8EEA-8B0125C9D864}" type="datetimeFigureOut">
              <a:rPr lang="ar-IQ" smtClean="0"/>
              <a:t>25/01/1443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C0CBCC-9B1D-41DC-A008-B87E3DE1DA26}" type="slidenum">
              <a:rPr lang="ar-IQ" smtClean="0"/>
              <a:t>‹#›</a:t>
            </a:fld>
            <a:endParaRPr lang="ar-IQ"/>
          </a:p>
        </p:txBody>
      </p:sp>
    </p:spTree>
    <p:extLst>
      <p:ext uri="{BB962C8B-B14F-4D97-AF65-F5344CB8AC3E}">
        <p14:creationId xmlns:p14="http://schemas.microsoft.com/office/powerpoint/2010/main" val="1063912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hyperlink" Target="https://www.redalyc.org/journal/853/85362946006/html/#B3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0"/>
            <a:ext cx="9252520" cy="6858000"/>
          </a:xfrm>
        </p:spPr>
      </p:pic>
      <p:sp>
        <p:nvSpPr>
          <p:cNvPr id="6" name="مربع نص 5"/>
          <p:cNvSpPr txBox="1"/>
          <p:nvPr/>
        </p:nvSpPr>
        <p:spPr>
          <a:xfrm>
            <a:off x="1259632" y="908720"/>
            <a:ext cx="4752528" cy="3754874"/>
          </a:xfrm>
          <a:prstGeom prst="rect">
            <a:avLst/>
          </a:prstGeom>
          <a:noFill/>
        </p:spPr>
        <p:txBody>
          <a:bodyPr wrap="square" rtlCol="1">
            <a:spAutoFit/>
          </a:bodyPr>
          <a:lstStyle/>
          <a:p>
            <a:pPr algn="l" rtl="0"/>
            <a:r>
              <a:rPr lang="en-US" sz="2800" b="1" dirty="0" smtClean="0">
                <a:solidFill>
                  <a:srgbClr val="C00000"/>
                </a:solidFill>
              </a:rPr>
              <a:t>Dynamic Assessment </a:t>
            </a:r>
            <a:endParaRPr lang="en-US" sz="2800" b="1" dirty="0" smtClean="0">
              <a:solidFill>
                <a:srgbClr val="C00000"/>
              </a:solidFill>
            </a:endParaRPr>
          </a:p>
          <a:p>
            <a:pPr algn="l" rtl="0"/>
            <a:endParaRPr lang="en-US" sz="2400" b="1" dirty="0">
              <a:solidFill>
                <a:srgbClr val="7030A0"/>
              </a:solidFill>
            </a:endParaRPr>
          </a:p>
          <a:p>
            <a:pPr algn="l" rtl="0"/>
            <a:r>
              <a:rPr lang="en-US" sz="2400" b="1" dirty="0" smtClean="0">
                <a:solidFill>
                  <a:srgbClr val="7030A0"/>
                </a:solidFill>
              </a:rPr>
              <a:t> </a:t>
            </a:r>
            <a:r>
              <a:rPr lang="en-US" sz="2400" b="1" dirty="0" smtClean="0">
                <a:solidFill>
                  <a:srgbClr val="7030A0"/>
                </a:solidFill>
              </a:rPr>
              <a:t>Dr. Mohammed Mahdi </a:t>
            </a:r>
            <a:r>
              <a:rPr lang="en-US" sz="2400" b="1" dirty="0" err="1" smtClean="0">
                <a:solidFill>
                  <a:srgbClr val="7030A0"/>
                </a:solidFill>
              </a:rPr>
              <a:t>Sharifi</a:t>
            </a:r>
            <a:r>
              <a:rPr lang="en-US" sz="2400" b="1" dirty="0" smtClean="0">
                <a:solidFill>
                  <a:srgbClr val="7030A0"/>
                </a:solidFill>
              </a:rPr>
              <a:t> </a:t>
            </a:r>
            <a:endParaRPr lang="en-US" sz="2400" b="1" dirty="0">
              <a:solidFill>
                <a:srgbClr val="7030A0"/>
              </a:solidFill>
            </a:endParaRPr>
          </a:p>
          <a:p>
            <a:pPr algn="l" rtl="0"/>
            <a:endParaRPr lang="en-US" sz="2400" b="1" dirty="0" smtClean="0">
              <a:solidFill>
                <a:srgbClr val="C00000"/>
              </a:solidFill>
            </a:endParaRPr>
          </a:p>
          <a:p>
            <a:pPr algn="l" rtl="0"/>
            <a:endParaRPr lang="en-US" sz="2400" b="1" dirty="0">
              <a:solidFill>
                <a:srgbClr val="C00000"/>
              </a:solidFill>
            </a:endParaRPr>
          </a:p>
          <a:p>
            <a:pPr algn="l" rtl="0"/>
            <a:r>
              <a:rPr lang="en-US" sz="2400" dirty="0" err="1" smtClean="0">
                <a:solidFill>
                  <a:srgbClr val="C00000"/>
                </a:solidFill>
              </a:rPr>
              <a:t>Zahraa</a:t>
            </a:r>
            <a:r>
              <a:rPr lang="en-US" sz="2400" dirty="0" smtClean="0">
                <a:solidFill>
                  <a:srgbClr val="C00000"/>
                </a:solidFill>
              </a:rPr>
              <a:t> </a:t>
            </a:r>
            <a:r>
              <a:rPr lang="en-US" sz="2400" dirty="0" err="1" smtClean="0">
                <a:solidFill>
                  <a:srgbClr val="C00000"/>
                </a:solidFill>
              </a:rPr>
              <a:t>Haider</a:t>
            </a:r>
            <a:r>
              <a:rPr lang="en-US" sz="2400" dirty="0" smtClean="0">
                <a:solidFill>
                  <a:srgbClr val="C00000"/>
                </a:solidFill>
              </a:rPr>
              <a:t> </a:t>
            </a:r>
            <a:r>
              <a:rPr lang="en-US" sz="2400" dirty="0" err="1" smtClean="0">
                <a:solidFill>
                  <a:srgbClr val="C00000"/>
                </a:solidFill>
              </a:rPr>
              <a:t>Omran</a:t>
            </a:r>
            <a:r>
              <a:rPr lang="en-US" sz="2400" dirty="0" smtClean="0">
                <a:solidFill>
                  <a:srgbClr val="C00000"/>
                </a:solidFill>
              </a:rPr>
              <a:t> </a:t>
            </a:r>
          </a:p>
          <a:p>
            <a:pPr algn="l" rtl="0"/>
            <a:r>
              <a:rPr lang="en-US" sz="2400" dirty="0" smtClean="0">
                <a:solidFill>
                  <a:srgbClr val="C00000"/>
                </a:solidFill>
              </a:rPr>
              <a:t>Group 1 </a:t>
            </a:r>
            <a:endParaRPr lang="en-US" sz="2400" dirty="0">
              <a:solidFill>
                <a:srgbClr val="C00000"/>
              </a:solidFill>
            </a:endParaRPr>
          </a:p>
          <a:p>
            <a:pPr algn="l"/>
            <a:endParaRPr lang="en-US" sz="2400" b="1" dirty="0" smtClean="0">
              <a:solidFill>
                <a:srgbClr val="C00000"/>
              </a:solidFill>
            </a:endParaRPr>
          </a:p>
          <a:p>
            <a:pPr algn="l"/>
            <a:endParaRPr lang="en-US" sz="2400" b="1" dirty="0">
              <a:solidFill>
                <a:srgbClr val="C00000"/>
              </a:solidFill>
            </a:endParaRPr>
          </a:p>
          <a:p>
            <a:pPr algn="l"/>
            <a:endParaRPr lang="ar-IQ" dirty="0">
              <a:solidFill>
                <a:prstClr val="black"/>
              </a:solidFill>
            </a:endParaRPr>
          </a:p>
        </p:txBody>
      </p:sp>
    </p:spTree>
    <p:extLst>
      <p:ext uri="{BB962C8B-B14F-4D97-AF65-F5344CB8AC3E}">
        <p14:creationId xmlns:p14="http://schemas.microsoft.com/office/powerpoint/2010/main" val="2687342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875" y="395287"/>
            <a:ext cx="8096250" cy="6067425"/>
          </a:xfrm>
          <a:prstGeom prst="rect">
            <a:avLst/>
          </a:prstGeom>
        </p:spPr>
      </p:pic>
    </p:spTree>
    <p:extLst>
      <p:ext uri="{BB962C8B-B14F-4D97-AF65-F5344CB8AC3E}">
        <p14:creationId xmlns:p14="http://schemas.microsoft.com/office/powerpoint/2010/main" val="170738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8301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3" y="518"/>
            <a:ext cx="9144000" cy="6912768"/>
          </a:xfrm>
        </p:spPr>
      </p:pic>
      <p:sp>
        <p:nvSpPr>
          <p:cNvPr id="5" name="مربع نص 4"/>
          <p:cNvSpPr txBox="1"/>
          <p:nvPr/>
        </p:nvSpPr>
        <p:spPr>
          <a:xfrm>
            <a:off x="539552" y="404664"/>
            <a:ext cx="6768752" cy="2677656"/>
          </a:xfrm>
          <a:prstGeom prst="rect">
            <a:avLst/>
          </a:prstGeom>
          <a:noFill/>
        </p:spPr>
        <p:txBody>
          <a:bodyPr wrap="square" rtlCol="1">
            <a:spAutoFit/>
          </a:bodyPr>
          <a:lstStyle/>
          <a:p>
            <a:pPr algn="l"/>
            <a:r>
              <a:rPr lang="en-US" sz="2400" dirty="0"/>
              <a:t>Dynamic assessment (DA) is a method of conducting a language assessment which seeks to identify the skills that an individual child possesses as well as their learning potential. The dynamic assessment procedure emphasizes the learning process and accounts for the amount and nature of examiner investment</a:t>
            </a:r>
            <a:r>
              <a:rPr lang="en-US" b="0" i="0" u="none" strike="noStrike" baseline="0" dirty="0" smtClean="0">
                <a:latin typeface="AdvP800D"/>
              </a:rPr>
              <a:t>.</a:t>
            </a:r>
            <a:endParaRPr lang="ar-IQ" dirty="0"/>
          </a:p>
        </p:txBody>
      </p:sp>
    </p:spTree>
    <p:extLst>
      <p:ext uri="{BB962C8B-B14F-4D97-AF65-F5344CB8AC3E}">
        <p14:creationId xmlns:p14="http://schemas.microsoft.com/office/powerpoint/2010/main" val="875265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252520" cy="6858000"/>
          </a:xfrm>
        </p:spPr>
      </p:pic>
      <p:pic>
        <p:nvPicPr>
          <p:cNvPr id="1026" name="Picture 2" descr="C:\Users\ALFA\Desktop\شرائح 22\download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869160"/>
            <a:ext cx="3419872" cy="1988839"/>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p:cNvSpPr txBox="1"/>
          <p:nvPr/>
        </p:nvSpPr>
        <p:spPr>
          <a:xfrm>
            <a:off x="395536" y="908720"/>
            <a:ext cx="8748464" cy="2062103"/>
          </a:xfrm>
          <a:prstGeom prst="rect">
            <a:avLst/>
          </a:prstGeom>
          <a:noFill/>
        </p:spPr>
        <p:txBody>
          <a:bodyPr wrap="square" rtlCol="1">
            <a:spAutoFit/>
          </a:bodyPr>
          <a:lstStyle/>
          <a:p>
            <a:pPr algn="l"/>
            <a:r>
              <a:rPr lang="en-US" sz="3200" dirty="0">
                <a:cs typeface="+mj-cs"/>
              </a:rPr>
              <a:t>Assessing children from culturally and linguistically diverse backgrounds can be a complex task. One alternative to standardized testing methods is dynamic assessment</a:t>
            </a:r>
            <a:r>
              <a:rPr lang="en-US" sz="3200" b="1" i="1" dirty="0" smtClean="0">
                <a:latin typeface="AdvP800D"/>
                <a:cs typeface="+mj-cs"/>
              </a:rPr>
              <a:t>.</a:t>
            </a:r>
            <a:endParaRPr lang="ar-IQ" sz="3200" b="1" i="1" dirty="0">
              <a:cs typeface="+mj-cs"/>
            </a:endParaRPr>
          </a:p>
        </p:txBody>
      </p:sp>
    </p:spTree>
    <p:extLst>
      <p:ext uri="{BB962C8B-B14F-4D97-AF65-F5344CB8AC3E}">
        <p14:creationId xmlns:p14="http://schemas.microsoft.com/office/powerpoint/2010/main" val="2578934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7999"/>
          </a:xfrm>
        </p:spPr>
      </p:pic>
      <p:pic>
        <p:nvPicPr>
          <p:cNvPr id="2050" name="Picture 2" descr="C:\Users\ALFA\Desktop\شرائح 22\download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5013176"/>
            <a:ext cx="4104456" cy="18448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جدول 2"/>
          <p:cNvGraphicFramePr>
            <a:graphicFrameLocks noGrp="1"/>
          </p:cNvGraphicFramePr>
          <p:nvPr>
            <p:extLst>
              <p:ext uri="{D42A27DB-BD31-4B8C-83A1-F6EECF244321}">
                <p14:modId xmlns:p14="http://schemas.microsoft.com/office/powerpoint/2010/main" val="2289889896"/>
              </p:ext>
            </p:extLst>
          </p:nvPr>
        </p:nvGraphicFramePr>
        <p:xfrm>
          <a:off x="611560" y="2060848"/>
          <a:ext cx="7143750" cy="2272084"/>
        </p:xfrm>
        <a:graphic>
          <a:graphicData uri="http://schemas.openxmlformats.org/drawingml/2006/table">
            <a:tbl>
              <a:tblPr/>
              <a:tblGrid>
                <a:gridCol w="3571875"/>
                <a:gridCol w="3571875"/>
              </a:tblGrid>
              <a:tr h="0">
                <a:tc>
                  <a:txBody>
                    <a:bodyPr/>
                    <a:lstStyle/>
                    <a:p>
                      <a:pPr algn="l" rtl="0" fontAlgn="b"/>
                      <a:r>
                        <a:rPr lang="en-US" sz="2000" dirty="0">
                          <a:effectLst/>
                          <a:cs typeface="+mj-cs"/>
                        </a:rPr>
                        <a:t>Static</a:t>
                      </a:r>
                    </a:p>
                  </a:txBody>
                  <a:tcPr marL="76200" marR="76200" marT="76200" marB="76200"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rtl="0" fontAlgn="b"/>
                      <a:r>
                        <a:rPr lang="en-US" sz="2000" dirty="0">
                          <a:effectLst/>
                          <a:cs typeface="+mj-cs"/>
                        </a:rPr>
                        <a:t>Dynamic</a:t>
                      </a:r>
                    </a:p>
                  </a:txBody>
                  <a:tcPr marL="76200" marR="76200" marT="76200" marB="76200"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814884">
                <a:tc>
                  <a:txBody>
                    <a:bodyPr/>
                    <a:lstStyle/>
                    <a:p>
                      <a:pPr algn="l" rtl="0" fontAlgn="t">
                        <a:buFont typeface="Arial"/>
                        <a:buChar char="•"/>
                      </a:pPr>
                      <a:r>
                        <a:rPr lang="en-US" sz="2000" dirty="0">
                          <a:solidFill>
                            <a:srgbClr val="6E6259"/>
                          </a:solidFill>
                          <a:effectLst/>
                          <a:cs typeface="+mj-cs"/>
                        </a:rPr>
                        <a:t>Passive participants</a:t>
                      </a:r>
                    </a:p>
                    <a:p>
                      <a:pPr algn="l" rtl="0" fontAlgn="t">
                        <a:buFont typeface="Arial"/>
                        <a:buChar char="•"/>
                      </a:pPr>
                      <a:r>
                        <a:rPr lang="en-US" sz="2000" dirty="0">
                          <a:solidFill>
                            <a:srgbClr val="6E6259"/>
                          </a:solidFill>
                          <a:effectLst/>
                          <a:cs typeface="+mj-cs"/>
                        </a:rPr>
                        <a:t>Examiner observes</a:t>
                      </a:r>
                    </a:p>
                    <a:p>
                      <a:pPr algn="l" rtl="0" fontAlgn="t">
                        <a:buFont typeface="Arial"/>
                        <a:buChar char="•"/>
                      </a:pPr>
                      <a:r>
                        <a:rPr lang="en-US" sz="2000" dirty="0">
                          <a:solidFill>
                            <a:srgbClr val="6E6259"/>
                          </a:solidFill>
                          <a:effectLst/>
                          <a:cs typeface="+mj-cs"/>
                        </a:rPr>
                        <a:t>Identify deficits</a:t>
                      </a:r>
                    </a:p>
                    <a:p>
                      <a:pPr algn="l" rtl="0" fontAlgn="t">
                        <a:buFont typeface="Arial"/>
                        <a:buChar char="•"/>
                      </a:pPr>
                      <a:r>
                        <a:rPr lang="en-US" sz="2000" dirty="0">
                          <a:solidFill>
                            <a:srgbClr val="6E6259"/>
                          </a:solidFill>
                          <a:effectLst/>
                          <a:cs typeface="+mj-cs"/>
                        </a:rPr>
                        <a:t>Standardized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rtl="0" fontAlgn="t">
                        <a:buFont typeface="Arial"/>
                        <a:buChar char="•"/>
                      </a:pPr>
                      <a:r>
                        <a:rPr lang="en-US" sz="2000" dirty="0">
                          <a:solidFill>
                            <a:srgbClr val="6E6259"/>
                          </a:solidFill>
                          <a:effectLst/>
                          <a:cs typeface="+mj-cs"/>
                        </a:rPr>
                        <a:t>Active participants</a:t>
                      </a:r>
                    </a:p>
                    <a:p>
                      <a:pPr algn="l" rtl="0" fontAlgn="t">
                        <a:buFont typeface="Arial"/>
                        <a:buChar char="•"/>
                      </a:pPr>
                      <a:r>
                        <a:rPr lang="en-US" sz="2000" dirty="0">
                          <a:solidFill>
                            <a:srgbClr val="6E6259"/>
                          </a:solidFill>
                          <a:effectLst/>
                          <a:cs typeface="+mj-cs"/>
                        </a:rPr>
                        <a:t>Examiner participates</a:t>
                      </a:r>
                    </a:p>
                    <a:p>
                      <a:pPr algn="l" rtl="0" fontAlgn="t">
                        <a:buFont typeface="Arial"/>
                        <a:buChar char="•"/>
                      </a:pPr>
                      <a:r>
                        <a:rPr lang="en-US" sz="2000" dirty="0">
                          <a:solidFill>
                            <a:srgbClr val="6E6259"/>
                          </a:solidFill>
                          <a:effectLst/>
                          <a:cs typeface="+mj-cs"/>
                        </a:rPr>
                        <a:t>Describe modifiability</a:t>
                      </a:r>
                    </a:p>
                    <a:p>
                      <a:pPr algn="l" rtl="0" fontAlgn="t">
                        <a:buFont typeface="Arial"/>
                        <a:buChar char="•"/>
                      </a:pPr>
                      <a:r>
                        <a:rPr lang="en-US" sz="2000" dirty="0">
                          <a:solidFill>
                            <a:srgbClr val="6E6259"/>
                          </a:solidFill>
                          <a:effectLst/>
                          <a:cs typeface="+mj-cs"/>
                        </a:rPr>
                        <a:t>Fluid, responsive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107504" y="872530"/>
            <a:ext cx="9036496" cy="898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5870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mj-cs"/>
              </a:rPr>
              <a:t>The</a:t>
            </a:r>
            <a:r>
              <a:rPr kumimoji="0" lang="en-US" sz="2400" b="1" i="0" u="none" strike="noStrike" cap="none" normalizeH="0" dirty="0" smtClean="0">
                <a:ln>
                  <a:noFill/>
                </a:ln>
                <a:solidFill>
                  <a:schemeClr val="tx1"/>
                </a:solidFill>
                <a:effectLst/>
                <a:latin typeface="Arial" pitchFamily="34" charset="0"/>
                <a:cs typeface="+mj-cs"/>
              </a:rPr>
              <a:t> following chart  compares features between static and dynamic </a:t>
            </a:r>
            <a:endParaRPr kumimoji="0" lang="ar-IQ" sz="2400" b="1" i="0" u="none" strike="noStrike" cap="none" normalizeH="0" baseline="0" dirty="0" smtClean="0">
              <a:ln>
                <a:noFill/>
              </a:ln>
              <a:solidFill>
                <a:schemeClr val="tx1"/>
              </a:solidFill>
              <a:effectLst/>
              <a:latin typeface="Arial" pitchFamily="34" charset="0"/>
              <a:cs typeface="+mj-cs"/>
            </a:endParaRPr>
          </a:p>
        </p:txBody>
      </p:sp>
    </p:spTree>
    <p:extLst>
      <p:ext uri="{BB962C8B-B14F-4D97-AF65-F5344CB8AC3E}">
        <p14:creationId xmlns:p14="http://schemas.microsoft.com/office/powerpoint/2010/main" val="2498889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pic>
        <p:nvPicPr>
          <p:cNvPr id="3074" name="Picture 2" descr="C:\Users\ALFA\Desktop\شرائح 22\images (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2636912"/>
            <a:ext cx="1907704" cy="4221088"/>
          </a:xfrm>
          <a:prstGeom prst="rect">
            <a:avLst/>
          </a:prstGeom>
          <a:noFill/>
          <a:extLst>
            <a:ext uri="{909E8E84-426E-40DD-AFC4-6F175D3DCCD1}">
              <a14:hiddenFill xmlns:a14="http://schemas.microsoft.com/office/drawing/2010/main">
                <a:solidFill>
                  <a:srgbClr val="FFFFFF"/>
                </a:solidFill>
              </a14:hiddenFill>
            </a:ext>
          </a:extLst>
        </p:spPr>
      </p:pic>
      <p:sp>
        <p:nvSpPr>
          <p:cNvPr id="8" name="مربع نص 7"/>
          <p:cNvSpPr txBox="1"/>
          <p:nvPr/>
        </p:nvSpPr>
        <p:spPr>
          <a:xfrm>
            <a:off x="1331640" y="332654"/>
            <a:ext cx="7704856" cy="3046988"/>
          </a:xfrm>
          <a:prstGeom prst="rect">
            <a:avLst/>
          </a:prstGeom>
          <a:noFill/>
        </p:spPr>
        <p:txBody>
          <a:bodyPr wrap="square" rtlCol="1">
            <a:spAutoFit/>
          </a:bodyPr>
          <a:lstStyle/>
          <a:p>
            <a:pPr algn="l"/>
            <a:r>
              <a:rPr lang="en-US" sz="2400" dirty="0" smtClean="0">
                <a:cs typeface="+mj-cs"/>
              </a:rPr>
              <a:t>Several </a:t>
            </a:r>
            <a:r>
              <a:rPr lang="en-US" sz="2400" dirty="0">
                <a:cs typeface="+mj-cs"/>
              </a:rPr>
              <a:t>forms of assessment have been implemented in order to satisfy the need of evaluating students' development in the teaching and learning process; the most commonly used is Static Assessment (SA), better known as traditional assessment. However, there is an alternative form to assess students' learning, called Dynamic Assessment (DA), which is based on </a:t>
            </a:r>
            <a:r>
              <a:rPr lang="en-US" sz="2400" dirty="0" err="1">
                <a:cs typeface="+mj-cs"/>
              </a:rPr>
              <a:t>Vygotsky's</a:t>
            </a:r>
            <a:r>
              <a:rPr lang="en-US" sz="2400" dirty="0">
                <a:cs typeface="+mj-cs"/>
              </a:rPr>
              <a:t> sociocultural theory</a:t>
            </a:r>
            <a:r>
              <a:rPr lang="en-US" dirty="0"/>
              <a:t>.</a:t>
            </a:r>
            <a:endParaRPr lang="ar-IQ" dirty="0"/>
          </a:p>
        </p:txBody>
      </p:sp>
    </p:spTree>
    <p:extLst>
      <p:ext uri="{BB962C8B-B14F-4D97-AF65-F5344CB8AC3E}">
        <p14:creationId xmlns:p14="http://schemas.microsoft.com/office/powerpoint/2010/main" val="4170135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37" y="518"/>
            <a:ext cx="9144000" cy="6858000"/>
          </a:xfrm>
        </p:spPr>
      </p:pic>
      <p:pic>
        <p:nvPicPr>
          <p:cNvPr id="4098" name="Picture 2" descr="C:\Users\ALFA\Desktop\شرائح 22\images (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7" y="4293096"/>
            <a:ext cx="3888432" cy="1800200"/>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p:cNvSpPr txBox="1"/>
          <p:nvPr/>
        </p:nvSpPr>
        <p:spPr>
          <a:xfrm>
            <a:off x="107504" y="260648"/>
            <a:ext cx="8856984" cy="3170099"/>
          </a:xfrm>
          <a:prstGeom prst="rect">
            <a:avLst/>
          </a:prstGeom>
          <a:noFill/>
        </p:spPr>
        <p:txBody>
          <a:bodyPr wrap="square" rtlCol="1">
            <a:spAutoFit/>
          </a:bodyPr>
          <a:lstStyle/>
          <a:p>
            <a:pPr algn="l"/>
            <a:r>
              <a:rPr lang="en-US" sz="2400" dirty="0">
                <a:cs typeface="+mj-cs"/>
              </a:rPr>
              <a:t>DA is a new concept in the field of language learning, it emerges as a way to change the traditional assessment with the idea that assessment and teaching are inseparable entities. </a:t>
            </a:r>
            <a:r>
              <a:rPr lang="en-US" sz="2400" dirty="0" err="1">
                <a:cs typeface="+mj-cs"/>
              </a:rPr>
              <a:t>Nazary</a:t>
            </a:r>
            <a:r>
              <a:rPr lang="en-US" sz="2400" dirty="0">
                <a:cs typeface="+mj-cs"/>
              </a:rPr>
              <a:t> (2012) states that "assessment and instruction are firmly integrated as part of a single activity as can be seen in DA" (p. 57). SA indicates what students have already learned, in contrast DA helps to identify students' performance based on what they are learning or they can learn through </a:t>
            </a:r>
            <a:r>
              <a:rPr lang="en-US" sz="2800" dirty="0">
                <a:cs typeface="+mj-cs"/>
              </a:rPr>
              <a:t>interaction</a:t>
            </a:r>
            <a:r>
              <a:rPr lang="en-US" dirty="0"/>
              <a:t>.</a:t>
            </a:r>
            <a:endParaRPr lang="ar-IQ" dirty="0"/>
          </a:p>
        </p:txBody>
      </p:sp>
    </p:spTree>
    <p:extLst>
      <p:ext uri="{BB962C8B-B14F-4D97-AF65-F5344CB8AC3E}">
        <p14:creationId xmlns:p14="http://schemas.microsoft.com/office/powerpoint/2010/main" val="762987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957392"/>
          </a:xfrm>
        </p:spPr>
      </p:pic>
      <p:pic>
        <p:nvPicPr>
          <p:cNvPr id="5122" name="Picture 2" descr="C:\Users\ALFA\Desktop\شرائح 22\images (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1"/>
            <a:ext cx="3779912" cy="1556791"/>
          </a:xfrm>
          <a:prstGeom prst="rect">
            <a:avLst/>
          </a:prstGeom>
          <a:noFill/>
          <a:extLst>
            <a:ext uri="{909E8E84-426E-40DD-AFC4-6F175D3DCCD1}">
              <a14:hiddenFill xmlns:a14="http://schemas.microsoft.com/office/drawing/2010/main">
                <a:solidFill>
                  <a:srgbClr val="FFFFFF"/>
                </a:solidFill>
              </a14:hiddenFill>
            </a:ext>
          </a:extLst>
        </p:spPr>
      </p:pic>
      <p:sp>
        <p:nvSpPr>
          <p:cNvPr id="9" name="مربع نص 8"/>
          <p:cNvSpPr txBox="1"/>
          <p:nvPr/>
        </p:nvSpPr>
        <p:spPr>
          <a:xfrm>
            <a:off x="395536" y="1988840"/>
            <a:ext cx="8568952" cy="3046988"/>
          </a:xfrm>
          <a:prstGeom prst="rect">
            <a:avLst/>
          </a:prstGeom>
          <a:noFill/>
        </p:spPr>
        <p:txBody>
          <a:bodyPr wrap="square" rtlCol="1">
            <a:spAutoFit/>
          </a:bodyPr>
          <a:lstStyle/>
          <a:p>
            <a:pPr algn="l"/>
            <a:r>
              <a:rPr lang="en-US" sz="2400" dirty="0">
                <a:cs typeface="+mj-cs"/>
              </a:rPr>
              <a:t>It was about the late nineteenth century that assessment appeared as a domain of interest for researchers and educators, and standardized assessment was first implemented in the twentieth century" (as cited in </a:t>
            </a:r>
            <a:r>
              <a:rPr lang="en-US" sz="2400" dirty="0" err="1">
                <a:cs typeface="+mj-cs"/>
                <a:hlinkClick r:id="rId4"/>
              </a:rPr>
              <a:t>Nazari</a:t>
            </a:r>
            <a:r>
              <a:rPr lang="en-US" sz="2400" dirty="0">
                <a:cs typeface="+mj-cs"/>
                <a:hlinkClick r:id="rId4"/>
              </a:rPr>
              <a:t>, 2012</a:t>
            </a:r>
            <a:r>
              <a:rPr lang="en-US" sz="2400" dirty="0">
                <a:cs typeface="+mj-cs"/>
              </a:rPr>
              <a:t>, p.4). Therefore, during the 1900's standardized assessment was widespread in the United States, and tests of general intelligence to evaluate immigrants and army new members were used. Later on, these tests were also used in education</a:t>
            </a:r>
            <a:r>
              <a:rPr lang="en-US" sz="2000" dirty="0"/>
              <a:t>.</a:t>
            </a:r>
            <a:endParaRPr lang="ar-IQ" sz="2000" dirty="0"/>
          </a:p>
        </p:txBody>
      </p:sp>
    </p:spTree>
    <p:extLst>
      <p:ext uri="{BB962C8B-B14F-4D97-AF65-F5344CB8AC3E}">
        <p14:creationId xmlns:p14="http://schemas.microsoft.com/office/powerpoint/2010/main" val="2898675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528" y="0"/>
            <a:ext cx="9433048" cy="6857999"/>
          </a:xfrm>
        </p:spPr>
      </p:pic>
      <p:pic>
        <p:nvPicPr>
          <p:cNvPr id="6146" name="Picture 2" descr="C:\Users\ALFA\Desktop\شرائح 22\images (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980728"/>
            <a:ext cx="2411760" cy="3600400"/>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p:cNvSpPr txBox="1"/>
          <p:nvPr/>
        </p:nvSpPr>
        <p:spPr>
          <a:xfrm>
            <a:off x="683568" y="260648"/>
            <a:ext cx="6048672" cy="5262979"/>
          </a:xfrm>
          <a:prstGeom prst="rect">
            <a:avLst/>
          </a:prstGeom>
          <a:noFill/>
        </p:spPr>
        <p:txBody>
          <a:bodyPr wrap="square" rtlCol="1">
            <a:spAutoFit/>
          </a:bodyPr>
          <a:lstStyle/>
          <a:p>
            <a:pPr algn="l"/>
            <a:r>
              <a:rPr lang="en-US" dirty="0"/>
              <a:t>"</a:t>
            </a:r>
            <a:r>
              <a:rPr lang="en-US" sz="2800" dirty="0">
                <a:cs typeface="+mj-cs"/>
              </a:rPr>
              <a:t>Static assessment (SA) can only measure the learner's actual level of performance (what they can perform independently) but cannot assess their potential level of performance (what they can perform with assistance)" (p.1). SA does not care about the particular individuality of students. It focuses on test results without taking into account the development of students' performance, it also separates instruction from assessment.</a:t>
            </a:r>
            <a:r>
              <a:rPr lang="en-US" sz="2800" dirty="0" smtClean="0">
                <a:latin typeface="AdvP800D"/>
                <a:cs typeface="+mj-cs"/>
              </a:rPr>
              <a:t>.</a:t>
            </a:r>
            <a:endParaRPr lang="ar-IQ" dirty="0">
              <a:cs typeface="+mj-cs"/>
            </a:endParaRPr>
          </a:p>
        </p:txBody>
      </p:sp>
    </p:spTree>
    <p:extLst>
      <p:ext uri="{BB962C8B-B14F-4D97-AF65-F5344CB8AC3E}">
        <p14:creationId xmlns:p14="http://schemas.microsoft.com/office/powerpoint/2010/main" val="4023865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91" y="0"/>
            <a:ext cx="9144000" cy="6974632"/>
          </a:xfrm>
        </p:spPr>
      </p:pic>
      <p:pic>
        <p:nvPicPr>
          <p:cNvPr id="7170" name="Picture 2" descr="C:\Users\ALFA\Desktop\شرائح 22\download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013176"/>
            <a:ext cx="4716017" cy="1844823"/>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p:cNvSpPr txBox="1"/>
          <p:nvPr/>
        </p:nvSpPr>
        <p:spPr>
          <a:xfrm>
            <a:off x="179512" y="260648"/>
            <a:ext cx="8712968" cy="1815882"/>
          </a:xfrm>
          <a:prstGeom prst="rect">
            <a:avLst/>
          </a:prstGeom>
          <a:noFill/>
        </p:spPr>
        <p:txBody>
          <a:bodyPr wrap="square" rtlCol="1">
            <a:spAutoFit/>
          </a:bodyPr>
          <a:lstStyle/>
          <a:p>
            <a:pPr algn="l"/>
            <a:r>
              <a:rPr lang="en-US" sz="2800" dirty="0">
                <a:cs typeface="+mj-cs"/>
              </a:rPr>
              <a:t>dynamic assessment "offers a conceptual framework which integrates assessment into instruction and posits that learners' responsiveness to instruction can be seen as a measure of learners' potential.</a:t>
            </a:r>
            <a:r>
              <a:rPr lang="en-US" sz="2800" dirty="0" smtClean="0">
                <a:latin typeface="AdvP800D"/>
                <a:cs typeface="+mj-cs"/>
              </a:rPr>
              <a:t>.</a:t>
            </a:r>
            <a:endParaRPr lang="ar-IQ" sz="2800" dirty="0">
              <a:cs typeface="+mj-cs"/>
            </a:endParaRPr>
          </a:p>
        </p:txBody>
      </p:sp>
    </p:spTree>
    <p:extLst>
      <p:ext uri="{BB962C8B-B14F-4D97-AF65-F5344CB8AC3E}">
        <p14:creationId xmlns:p14="http://schemas.microsoft.com/office/powerpoint/2010/main" val="2663730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TotalTime>
  <Words>417</Words>
  <Application>Microsoft Office PowerPoint</Application>
  <PresentationFormat>عرض على الشاشة (3:4)‏</PresentationFormat>
  <Paragraphs>26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ALFA</dc:creator>
  <cp:lastModifiedBy>Dell</cp:lastModifiedBy>
  <cp:revision>33</cp:revision>
  <dcterms:created xsi:type="dcterms:W3CDTF">2018-05-03T15:29:50Z</dcterms:created>
  <dcterms:modified xsi:type="dcterms:W3CDTF">2021-09-03T01:47:01Z</dcterms:modified>
</cp:coreProperties>
</file>