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404" r:id="rId2"/>
    <p:sldId id="341" r:id="rId3"/>
    <p:sldId id="340" r:id="rId4"/>
    <p:sldId id="330" r:id="rId5"/>
    <p:sldId id="333" r:id="rId6"/>
    <p:sldId id="331" r:id="rId7"/>
    <p:sldId id="334" r:id="rId8"/>
    <p:sldId id="336" r:id="rId9"/>
    <p:sldId id="307" r:id="rId10"/>
    <p:sldId id="277" r:id="rId11"/>
  </p:sldIdLst>
  <p:sldSz cx="9144000" cy="6858000" type="screen4x3"/>
  <p:notesSz cx="6888163" cy="10021888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9DB"/>
    <a:srgbClr val="FED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590" autoAdjust="0"/>
  </p:normalViewPr>
  <p:slideViewPr>
    <p:cSldViewPr>
      <p:cViewPr>
        <p:scale>
          <a:sx n="73" d="100"/>
          <a:sy n="73" d="100"/>
        </p:scale>
        <p:origin x="-12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903663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F856199-38E4-4A6B-8B23-E072BCBE039F}" type="datetimeFigureOut">
              <a:rPr lang="ar-IQ" smtClean="0"/>
              <a:t>21/01/1443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903663" y="9518651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9518651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BDA3154-DD77-49D4-8C27-7CA06E3B47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6989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903293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1"/>
          <a:lstStyle>
            <a:lvl1pPr algn="r">
              <a:defRPr sz="13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96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1"/>
          <a:lstStyle>
            <a:lvl1pPr algn="l">
              <a:defRPr sz="1300"/>
            </a:lvl1pPr>
          </a:lstStyle>
          <a:p>
            <a:fld id="{E236D270-1288-48C7-8DDA-078D570930D3}" type="datetimeFigureOut">
              <a:rPr lang="ar-IQ" smtClean="0"/>
              <a:t>21/01/1443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60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8817" y="4760396"/>
            <a:ext cx="5510530" cy="4509851"/>
          </a:xfrm>
          <a:prstGeom prst="rect">
            <a:avLst/>
          </a:prstGeom>
        </p:spPr>
        <p:txBody>
          <a:bodyPr vert="horz" lIns="96625" tIns="48312" rIns="96625" bIns="48312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903293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1" anchor="b"/>
          <a:lstStyle>
            <a:lvl1pPr algn="r">
              <a:defRPr sz="13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96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1" anchor="b"/>
          <a:lstStyle>
            <a:lvl1pPr algn="l">
              <a:defRPr sz="1300"/>
            </a:lvl1pPr>
          </a:lstStyle>
          <a:p>
            <a:fld id="{59476E88-21ED-4790-8BBE-92BC1452694C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4350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FE49-3442-4F45-B0ED-DD07335A1CAC}" type="datetimeFigureOut">
              <a:rPr lang="ar-IQ" smtClean="0"/>
              <a:t>21/01/1443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FC01-625E-4AC9-B4D1-9656E3030DC4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8323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FE49-3442-4F45-B0ED-DD07335A1CAC}" type="datetimeFigureOut">
              <a:rPr lang="ar-IQ" smtClean="0"/>
              <a:t>21/01/1443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FC01-625E-4AC9-B4D1-9656E3030DC4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7167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FE49-3442-4F45-B0ED-DD07335A1CAC}" type="datetimeFigureOut">
              <a:rPr lang="ar-IQ" smtClean="0"/>
              <a:t>21/01/1443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FC01-625E-4AC9-B4D1-9656E3030DC4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3894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FE49-3442-4F45-B0ED-DD07335A1CAC}" type="datetimeFigureOut">
              <a:rPr lang="ar-IQ" smtClean="0"/>
              <a:t>21/01/1443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FC01-625E-4AC9-B4D1-9656E3030DC4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773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FE49-3442-4F45-B0ED-DD07335A1CAC}" type="datetimeFigureOut">
              <a:rPr lang="ar-IQ" smtClean="0"/>
              <a:t>21/01/1443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FC01-625E-4AC9-B4D1-9656E3030DC4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1479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FE49-3442-4F45-B0ED-DD07335A1CAC}" type="datetimeFigureOut">
              <a:rPr lang="ar-IQ" smtClean="0"/>
              <a:t>21/01/1443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FC01-625E-4AC9-B4D1-9656E3030DC4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3549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FE49-3442-4F45-B0ED-DD07335A1CAC}" type="datetimeFigureOut">
              <a:rPr lang="ar-IQ" smtClean="0"/>
              <a:t>21/01/1443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FC01-625E-4AC9-B4D1-9656E3030DC4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8749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FE49-3442-4F45-B0ED-DD07335A1CAC}" type="datetimeFigureOut">
              <a:rPr lang="ar-IQ" smtClean="0"/>
              <a:t>21/01/1443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FC01-625E-4AC9-B4D1-9656E3030DC4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3250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FE49-3442-4F45-B0ED-DD07335A1CAC}" type="datetimeFigureOut">
              <a:rPr lang="ar-IQ" smtClean="0"/>
              <a:t>21/01/1443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FC01-625E-4AC9-B4D1-9656E3030DC4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7724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FE49-3442-4F45-B0ED-DD07335A1CAC}" type="datetimeFigureOut">
              <a:rPr lang="ar-IQ" smtClean="0"/>
              <a:t>21/01/1443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FC01-625E-4AC9-B4D1-9656E3030DC4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2172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4FE49-3442-4F45-B0ED-DD07335A1CAC}" type="datetimeFigureOut">
              <a:rPr lang="ar-IQ" smtClean="0"/>
              <a:t>21/01/1443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FC01-625E-4AC9-B4D1-9656E3030DC4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011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4FE49-3442-4F45-B0ED-DD07335A1CAC}" type="datetimeFigureOut">
              <a:rPr lang="ar-IQ" smtClean="0"/>
              <a:t>21/01/1443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FFC01-625E-4AC9-B4D1-9656E3030DC4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9993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ndfonline.com/doi/full/10.1080/03740463.2019.1695242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www.tandfonline.com/doi/full/10.1080/03740463.2019.1695242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www.tandfonline.com/doi/full/10.1080/03740463.2019.1695242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New folder (2)\Butterfly-Garden-Summer-Backgrounds-80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6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4067944" y="5301208"/>
            <a:ext cx="1701295" cy="1412743"/>
          </a:xfrm>
          <a:prstGeom prst="rect">
            <a:avLst/>
          </a:prstGeom>
          <a:noFill/>
        </p:spPr>
        <p:txBody>
          <a:bodyPr wrap="square" lIns="57961" tIns="28980" rIns="57961" bIns="28980" rtlCol="1">
            <a:spAutoFit/>
          </a:bodyPr>
          <a:lstStyle/>
          <a:p>
            <a:pPr algn="ctr" defTabSz="913929">
              <a:defRPr/>
            </a:pPr>
            <a:r>
              <a:rPr lang="en-US" sz="4400" b="1" kern="0" dirty="0" smtClean="0">
                <a:solidFill>
                  <a:srgbClr val="002060"/>
                </a:solidFill>
              </a:rPr>
              <a:t>Group 1 </a:t>
            </a:r>
            <a:endParaRPr lang="ar-IQ" sz="4400" b="1" kern="0" dirty="0">
              <a:solidFill>
                <a:srgbClr val="00206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33146" y="757318"/>
            <a:ext cx="3096344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Dr. Mohammed Mahdi </a:t>
            </a:r>
          </a:p>
          <a:p>
            <a:pPr algn="ctr"/>
            <a:r>
              <a:rPr lang="en-US" sz="4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Sharif </a:t>
            </a:r>
            <a:endParaRPr lang="ar-IQ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437432" y="2420888"/>
            <a:ext cx="3894911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Communicative Dynamism</a:t>
            </a:r>
            <a:endParaRPr lang="ar-IQ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047656" y="3933056"/>
            <a:ext cx="3096344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Zahraa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Haider</a:t>
            </a:r>
            <a:endParaRPr lang="en-US" sz="4000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sz="4000" dirty="0" err="1" smtClean="0">
                <a:latin typeface="Andalus" pitchFamily="18" charset="-78"/>
                <a:cs typeface="Andalus" pitchFamily="18" charset="-78"/>
              </a:rPr>
              <a:t>Omran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 </a:t>
            </a:r>
            <a:endParaRPr lang="ar-IQ" sz="40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126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4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إطار 2"/>
          <p:cNvSpPr/>
          <p:nvPr/>
        </p:nvSpPr>
        <p:spPr>
          <a:xfrm>
            <a:off x="0" y="-13070"/>
            <a:ext cx="9180512" cy="6858000"/>
          </a:xfrm>
          <a:prstGeom prst="frame">
            <a:avLst>
              <a:gd name="adj1" fmla="val 2243"/>
            </a:avLst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/>
              </a:solidFill>
            </a:endParaRPr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217"/>
            <a:ext cx="8928992" cy="6529539"/>
          </a:xfrm>
          <a:prstGeom prst="rect">
            <a:avLst/>
          </a:prstGeom>
        </p:spPr>
      </p:pic>
      <p:sp>
        <p:nvSpPr>
          <p:cNvPr id="9" name="مربع نص 8"/>
          <p:cNvSpPr txBox="1"/>
          <p:nvPr/>
        </p:nvSpPr>
        <p:spPr>
          <a:xfrm>
            <a:off x="323528" y="2126466"/>
            <a:ext cx="727280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8800" dirty="0" smtClean="0">
                <a:solidFill>
                  <a:srgbClr val="FDB9DB"/>
                </a:solidFill>
                <a:latin typeface="Algerian" pitchFamily="82" charset="0"/>
                <a:cs typeface="+mj-cs"/>
              </a:rPr>
              <a:t>Thank you</a:t>
            </a:r>
            <a:endParaRPr lang="ar-IQ" sz="8800" dirty="0">
              <a:solidFill>
                <a:srgbClr val="FDB9DB"/>
              </a:solidFill>
              <a:latin typeface="Algerian" pitchFamily="82" charset="0"/>
              <a:cs typeface="+mj-cs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44284"/>
            <a:ext cx="3494112" cy="349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6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8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8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إطار 10"/>
          <p:cNvSpPr/>
          <p:nvPr/>
        </p:nvSpPr>
        <p:spPr>
          <a:xfrm>
            <a:off x="0" y="-13070"/>
            <a:ext cx="9180512" cy="6858000"/>
          </a:xfrm>
          <a:prstGeom prst="frame">
            <a:avLst>
              <a:gd name="adj1" fmla="val 2243"/>
            </a:avLst>
          </a:prstGeom>
          <a:solidFill>
            <a:srgbClr val="FDB9DB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275856" y="188640"/>
            <a:ext cx="3096344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Prague School </a:t>
            </a:r>
            <a:endParaRPr lang="ar-IQ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23528" y="1700808"/>
            <a:ext cx="8280920" cy="2677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/>
            <a:r>
              <a:rPr lang="en-US" sz="2800" dirty="0"/>
              <a:t>There is no doubt that modern functionalism was born in the Linguistic Circle of Prague in the 1920s. The Prague School was founded in 1926 by </a:t>
            </a:r>
            <a:r>
              <a:rPr lang="en-US" sz="2800" dirty="0" err="1"/>
              <a:t>Vilém</a:t>
            </a:r>
            <a:r>
              <a:rPr lang="en-US" sz="2800" dirty="0"/>
              <a:t> </a:t>
            </a:r>
            <a:r>
              <a:rPr lang="en-US" sz="2800" dirty="0" err="1"/>
              <a:t>Mathesius</a:t>
            </a:r>
            <a:r>
              <a:rPr lang="en-US" sz="2800" dirty="0" smtClean="0"/>
              <a:t>,</a:t>
            </a:r>
            <a:r>
              <a:rPr lang="en-US" sz="2800" dirty="0"/>
              <a:t> who was the principal initiator of its theory-formation and its innovative functional-structural studies.</a:t>
            </a:r>
            <a:endParaRPr lang="ar-IQ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60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إطار 10"/>
          <p:cNvSpPr/>
          <p:nvPr/>
        </p:nvSpPr>
        <p:spPr>
          <a:xfrm>
            <a:off x="0" y="-13070"/>
            <a:ext cx="9180512" cy="6858000"/>
          </a:xfrm>
          <a:prstGeom prst="frame">
            <a:avLst>
              <a:gd name="adj1" fmla="val 2243"/>
            </a:avLst>
          </a:prstGeom>
          <a:solidFill>
            <a:srgbClr val="FDB9DB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771800" y="188640"/>
            <a:ext cx="3600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Prague School</a:t>
            </a:r>
            <a:endParaRPr lang="ar-IQ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31540" y="2132856"/>
            <a:ext cx="8280920" cy="31085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/>
            <a:r>
              <a:rPr lang="en-US" sz="2800" dirty="0" err="1"/>
              <a:t>Firbas</a:t>
            </a:r>
            <a:r>
              <a:rPr lang="en-US" sz="2800" dirty="0"/>
              <a:t> (</a:t>
            </a:r>
            <a:r>
              <a:rPr lang="en-US" sz="2800" dirty="0">
                <a:hlinkClick r:id="rId2"/>
              </a:rPr>
              <a:t>1964</a:t>
            </a:r>
            <a:r>
              <a:rPr lang="en-US" sz="2800" dirty="0"/>
              <a:t>, </a:t>
            </a:r>
            <a:r>
              <a:rPr lang="en-US" sz="2800" dirty="0">
                <a:hlinkClick r:id="rId2"/>
              </a:rPr>
              <a:t>1966</a:t>
            </a:r>
            <a:r>
              <a:rPr lang="en-US" sz="2800" dirty="0"/>
              <a:t>, </a:t>
            </a:r>
            <a:r>
              <a:rPr lang="en-US" sz="2800" dirty="0">
                <a:hlinkClick r:id="rId2"/>
              </a:rPr>
              <a:t>1968</a:t>
            </a:r>
            <a:r>
              <a:rPr lang="en-US" sz="2800" dirty="0"/>
              <a:t>, </a:t>
            </a:r>
            <a:r>
              <a:rPr lang="en-US" sz="2800" dirty="0">
                <a:hlinkClick r:id="rId2"/>
              </a:rPr>
              <a:t>1992a</a:t>
            </a:r>
            <a:r>
              <a:rPr lang="en-US" sz="2800" dirty="0"/>
              <a:t>, </a:t>
            </a:r>
            <a:r>
              <a:rPr lang="en-US" sz="2800" dirty="0">
                <a:hlinkClick r:id="rId2"/>
              </a:rPr>
              <a:t>1992b</a:t>
            </a:r>
            <a:r>
              <a:rPr lang="en-US" sz="2800" dirty="0"/>
              <a:t>) became the Prague School’s leading scholar in the development of a cross-linguistically applicable model for </a:t>
            </a:r>
            <a:r>
              <a:rPr lang="en-US" sz="2800" dirty="0" err="1"/>
              <a:t>analysing</a:t>
            </a:r>
            <a:r>
              <a:rPr lang="en-US" sz="2800" dirty="0"/>
              <a:t> Communicative Dynamism (CD). </a:t>
            </a:r>
            <a:r>
              <a:rPr lang="en-US" sz="2800" dirty="0" err="1"/>
              <a:t>Firbas</a:t>
            </a:r>
            <a:r>
              <a:rPr lang="en-US" sz="2800" dirty="0"/>
              <a:t> (</a:t>
            </a:r>
            <a:r>
              <a:rPr lang="en-US" sz="2800" dirty="0">
                <a:hlinkClick r:id="rId2"/>
              </a:rPr>
              <a:t>1992a</a:t>
            </a:r>
            <a:r>
              <a:rPr lang="en-US" sz="2800" dirty="0"/>
              <a:t>, 15f), like </a:t>
            </a:r>
            <a:r>
              <a:rPr lang="en-US" sz="2800" dirty="0" err="1"/>
              <a:t>Daneš</a:t>
            </a:r>
            <a:r>
              <a:rPr lang="en-US" sz="2800" dirty="0"/>
              <a:t> (</a:t>
            </a:r>
            <a:r>
              <a:rPr lang="en-US" sz="2800" dirty="0">
                <a:hlinkClick r:id="rId2"/>
              </a:rPr>
              <a:t>1968</a:t>
            </a:r>
            <a:r>
              <a:rPr lang="en-US" sz="2800" dirty="0"/>
              <a:t>), sees the sentence as a field of meaningful syntactic relations, which is made operative when it is converted into a contextualized utterance</a:t>
            </a:r>
            <a:endParaRPr lang="ar-IQ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469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إطار 10"/>
          <p:cNvSpPr/>
          <p:nvPr/>
        </p:nvSpPr>
        <p:spPr>
          <a:xfrm>
            <a:off x="0" y="-13070"/>
            <a:ext cx="9180512" cy="6858000"/>
          </a:xfrm>
          <a:prstGeom prst="frame">
            <a:avLst>
              <a:gd name="adj1" fmla="val 2243"/>
            </a:avLst>
          </a:prstGeom>
          <a:solidFill>
            <a:srgbClr val="FDB9DB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267744" y="260648"/>
            <a:ext cx="4680520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Communicative Dynamism</a:t>
            </a:r>
            <a:endParaRPr lang="ar-IQ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50525" y="2292545"/>
            <a:ext cx="8352928" cy="2246769"/>
          </a:xfrm>
          <a:prstGeom prst="rect">
            <a:avLst/>
          </a:prstGeom>
          <a:solidFill>
            <a:srgbClr val="FEDAEC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/>
            <a:r>
              <a:rPr lang="en-US" sz="2800" dirty="0" err="1"/>
              <a:t>Firbas</a:t>
            </a:r>
            <a:r>
              <a:rPr lang="en-US" sz="2800" dirty="0"/>
              <a:t> re-conceptualized the distinction between theme and </a:t>
            </a:r>
            <a:r>
              <a:rPr lang="en-US" sz="2800" dirty="0" err="1"/>
              <a:t>rheme</a:t>
            </a:r>
            <a:r>
              <a:rPr lang="en-US" sz="2800" dirty="0"/>
              <a:t> and given and new information into a more fine-grained scale. This scale reflects the different degrees in which sentence elements contribute to the completion of the communication.</a:t>
            </a:r>
            <a:endParaRPr lang="ar-IQ" sz="28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178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إطار 10"/>
          <p:cNvSpPr/>
          <p:nvPr/>
        </p:nvSpPr>
        <p:spPr>
          <a:xfrm>
            <a:off x="0" y="-13070"/>
            <a:ext cx="9180512" cy="6858000"/>
          </a:xfrm>
          <a:prstGeom prst="frame">
            <a:avLst>
              <a:gd name="adj1" fmla="val 2243"/>
            </a:avLst>
          </a:prstGeom>
          <a:solidFill>
            <a:srgbClr val="FDB9DB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13792" y="999884"/>
            <a:ext cx="8352928" cy="4832092"/>
          </a:xfrm>
          <a:prstGeom prst="rect">
            <a:avLst/>
          </a:prstGeom>
          <a:solidFill>
            <a:srgbClr val="FEDAEC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/>
            <a:r>
              <a:rPr lang="en-US" sz="2800" dirty="0"/>
              <a:t>The elements that push the communication forward most have the highest degree of CD. They are </a:t>
            </a:r>
            <a:r>
              <a:rPr lang="en-US" sz="2800" dirty="0" err="1"/>
              <a:t>rhematic</a:t>
            </a:r>
            <a:r>
              <a:rPr lang="en-US" sz="2800" dirty="0"/>
              <a:t> elements. The elements that contribute least to the completion of the message are lowest in CD. These are thematic elements</a:t>
            </a:r>
            <a:r>
              <a:rPr lang="en-US" sz="2800" dirty="0" smtClean="0"/>
              <a:t>.</a:t>
            </a:r>
            <a:r>
              <a:rPr lang="en-US" sz="2800" dirty="0"/>
              <a:t> Theme and </a:t>
            </a:r>
            <a:r>
              <a:rPr lang="en-US" sz="2800" dirty="0" err="1"/>
              <a:t>Rheme</a:t>
            </a:r>
            <a:r>
              <a:rPr lang="en-US" sz="2800" dirty="0"/>
              <a:t> are linked by the Transition. The different degrees of CD result from the interplay not only of </a:t>
            </a:r>
            <a:r>
              <a:rPr lang="en-US" sz="2800" i="1" dirty="0"/>
              <a:t>word order</a:t>
            </a:r>
            <a:r>
              <a:rPr lang="en-US" sz="2800" dirty="0"/>
              <a:t> and </a:t>
            </a:r>
            <a:r>
              <a:rPr lang="en-US" sz="2800" i="1" dirty="0"/>
              <a:t>intonation</a:t>
            </a:r>
            <a:r>
              <a:rPr lang="en-US" sz="2800" dirty="0"/>
              <a:t>, which are associated with information structure in most frameworks, but also of </a:t>
            </a:r>
            <a:r>
              <a:rPr lang="en-US" sz="2800" i="1" dirty="0"/>
              <a:t>context dependence</a:t>
            </a:r>
            <a:r>
              <a:rPr lang="en-US" sz="2800" dirty="0"/>
              <a:t> and </a:t>
            </a:r>
            <a:r>
              <a:rPr lang="en-US" sz="2800" i="1" dirty="0"/>
              <a:t>semantic function</a:t>
            </a:r>
            <a:r>
              <a:rPr lang="en-US" sz="2800" dirty="0"/>
              <a:t>, which we focus on in the following paragraphs.</a:t>
            </a:r>
            <a:endParaRPr lang="ar-IQ" sz="2800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589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إطار 10"/>
          <p:cNvSpPr/>
          <p:nvPr/>
        </p:nvSpPr>
        <p:spPr>
          <a:xfrm>
            <a:off x="0" y="-13070"/>
            <a:ext cx="9180512" cy="6858000"/>
          </a:xfrm>
          <a:prstGeom prst="frame">
            <a:avLst>
              <a:gd name="adj1" fmla="val 2243"/>
            </a:avLst>
          </a:prstGeom>
          <a:solidFill>
            <a:srgbClr val="FDB9DB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539552" y="908720"/>
            <a:ext cx="8100392" cy="281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000" dirty="0"/>
              <a:t>The </a:t>
            </a:r>
            <a:r>
              <a:rPr lang="en-US" sz="2000" i="1" dirty="0"/>
              <a:t>context dependence</a:t>
            </a:r>
            <a:r>
              <a:rPr lang="en-US" sz="2000" dirty="0"/>
              <a:t> of sentence elements hinges mainly on their </a:t>
            </a:r>
            <a:r>
              <a:rPr lang="en-US" sz="2000" dirty="0" err="1"/>
              <a:t>retrievability</a:t>
            </a:r>
            <a:r>
              <a:rPr lang="en-US" sz="2000" dirty="0"/>
              <a:t> or irretrievability from the immediately relevant verbal or situational context and is as such “irrespective of the actual linear arrangement” (</a:t>
            </a:r>
            <a:r>
              <a:rPr lang="en-US" sz="2000" dirty="0" err="1"/>
              <a:t>Firbas</a:t>
            </a:r>
            <a:r>
              <a:rPr lang="en-US" sz="2000" dirty="0"/>
              <a:t> </a:t>
            </a:r>
            <a:r>
              <a:rPr lang="en-US" sz="2000" dirty="0">
                <a:hlinkClick r:id="rId2"/>
              </a:rPr>
              <a:t>1992a</a:t>
            </a:r>
            <a:r>
              <a:rPr lang="en-US" sz="2000" dirty="0"/>
              <a:t>, 40). </a:t>
            </a:r>
            <a:r>
              <a:rPr lang="en-US" sz="2000" dirty="0" err="1"/>
              <a:t>Firbas</a:t>
            </a:r>
            <a:r>
              <a:rPr lang="en-US" sz="2000" dirty="0"/>
              <a:t> stresses that “even context-dependent elements differ in the extent to which they contribute to the further development of the communication</a:t>
            </a:r>
            <a:r>
              <a:rPr lang="en-US" sz="2000" dirty="0" smtClean="0"/>
              <a:t> </a:t>
            </a:r>
            <a:endParaRPr lang="ar-IQ" sz="2000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013176"/>
            <a:ext cx="1601468" cy="160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12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إطار 10"/>
          <p:cNvSpPr/>
          <p:nvPr/>
        </p:nvSpPr>
        <p:spPr>
          <a:xfrm>
            <a:off x="0" y="-13070"/>
            <a:ext cx="9180512" cy="6858000"/>
          </a:xfrm>
          <a:prstGeom prst="frame">
            <a:avLst>
              <a:gd name="adj1" fmla="val 2243"/>
            </a:avLst>
          </a:prstGeom>
          <a:solidFill>
            <a:srgbClr val="FDB9DB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359532" y="1268760"/>
            <a:ext cx="8640960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sz="2000" dirty="0" smtClean="0"/>
              <a:t>1-  </a:t>
            </a:r>
            <a:r>
              <a:rPr lang="en-US" sz="2000" dirty="0"/>
              <a:t>It       blows     a storm. </a:t>
            </a:r>
          </a:p>
          <a:p>
            <a:pPr algn="l" rtl="0"/>
            <a:r>
              <a:rPr lang="en-US" sz="2000" dirty="0"/>
              <a:t>   Setting-Theme Transition Phenomenon-</a:t>
            </a:r>
            <a:r>
              <a:rPr lang="en-US" sz="2000" dirty="0" err="1"/>
              <a:t>Rheme</a:t>
            </a:r>
            <a:endParaRPr lang="en-US" sz="2000" dirty="0"/>
          </a:p>
          <a:p>
            <a:pPr algn="l" rtl="0"/>
            <a:r>
              <a:rPr lang="en-US" sz="2000" dirty="0" smtClean="0"/>
              <a:t>2-</a:t>
            </a:r>
            <a:r>
              <a:rPr lang="en-US" sz="2000" dirty="0"/>
              <a:t> A strong wind    is blowing  across the summit. </a:t>
            </a:r>
          </a:p>
          <a:p>
            <a:pPr algn="l" rtl="0"/>
            <a:r>
              <a:rPr lang="en-US" sz="2000" dirty="0"/>
              <a:t>  Phenomenon-</a:t>
            </a:r>
            <a:r>
              <a:rPr lang="en-US" sz="2000" dirty="0" err="1"/>
              <a:t>Rheme</a:t>
            </a:r>
            <a:r>
              <a:rPr lang="en-US" sz="2000" dirty="0"/>
              <a:t> Transition     Setting-Theme</a:t>
            </a:r>
          </a:p>
          <a:p>
            <a:pPr algn="l" rtl="0"/>
            <a:r>
              <a:rPr lang="en-US" sz="2000" dirty="0" smtClean="0"/>
              <a:t>3-</a:t>
            </a:r>
            <a:r>
              <a:rPr lang="en-US" sz="2000" dirty="0"/>
              <a:t> She          works    in the World Financial Center. </a:t>
            </a:r>
          </a:p>
          <a:p>
            <a:pPr algn="l" rtl="0"/>
            <a:r>
              <a:rPr lang="en-US" sz="2000" dirty="0"/>
              <a:t>   Quality Bearer-Theme Transition  Quality-</a:t>
            </a:r>
            <a:r>
              <a:rPr lang="en-US" sz="2000" dirty="0" err="1"/>
              <a:t>Rheme</a:t>
            </a:r>
            <a:endParaRPr lang="en-US" sz="2000" dirty="0"/>
          </a:p>
          <a:p>
            <a:pPr algn="l"/>
            <a:endParaRPr lang="en-US" sz="20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212937" y="620688"/>
            <a:ext cx="184916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pPr algn="just" rtl="0"/>
            <a:r>
              <a:rPr lang="en-US" sz="3200" dirty="0" smtClean="0">
                <a:solidFill>
                  <a:schemeClr val="tx2"/>
                </a:solidFill>
              </a:rPr>
              <a:t>Examples </a:t>
            </a:r>
            <a:endParaRPr lang="ar-IQ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89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إطار 10"/>
          <p:cNvSpPr/>
          <p:nvPr/>
        </p:nvSpPr>
        <p:spPr>
          <a:xfrm>
            <a:off x="0" y="-13070"/>
            <a:ext cx="9180512" cy="6858000"/>
          </a:xfrm>
          <a:prstGeom prst="frame">
            <a:avLst>
              <a:gd name="adj1" fmla="val 2243"/>
            </a:avLst>
          </a:prstGeom>
          <a:solidFill>
            <a:srgbClr val="FDB9DB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323528" y="1268760"/>
            <a:ext cx="8568952" cy="2540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dirty="0"/>
              <a:t>According to </a:t>
            </a:r>
            <a:r>
              <a:rPr lang="en-US" dirty="0" err="1"/>
              <a:t>Firbas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1992a</a:t>
            </a:r>
            <a:r>
              <a:rPr lang="en-US" dirty="0"/>
              <a:t>, 5, 67), the semantics of the sentence determine the different degrees of CD through the </a:t>
            </a:r>
            <a:r>
              <a:rPr lang="en-US" dirty="0" err="1"/>
              <a:t>perspectivizing</a:t>
            </a:r>
            <a:r>
              <a:rPr lang="en-US" dirty="0"/>
              <a:t> effect of two </a:t>
            </a:r>
            <a:r>
              <a:rPr lang="en-US" i="1" dirty="0"/>
              <a:t>dynamic semantic</a:t>
            </a:r>
            <a:r>
              <a:rPr lang="en-US" dirty="0"/>
              <a:t> scales: the Presentation Scale and the Quality Scale.</a:t>
            </a:r>
            <a:r>
              <a:rPr lang="en-US" baseline="30000" dirty="0">
                <a:hlinkClick r:id="rId2"/>
              </a:rPr>
              <a:t>4</a:t>
            </a:r>
            <a:r>
              <a:rPr lang="en-US" dirty="0"/>
              <a:t> The Presentation Scale starts communicatively with the Setting-Theme, and is oriented towards presenting the Phenomenon-</a:t>
            </a:r>
            <a:r>
              <a:rPr lang="en-US" dirty="0" err="1"/>
              <a:t>Rheme</a:t>
            </a:r>
            <a:r>
              <a:rPr lang="en-US" dirty="0"/>
              <a:t>, as illustrated in (2). The dynamic semantic scales reflect the interpretative, not the actual linear arrangement (</a:t>
            </a:r>
            <a:r>
              <a:rPr lang="en-US" dirty="0" err="1"/>
              <a:t>Firbas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1992a</a:t>
            </a:r>
            <a:r>
              <a:rPr lang="en-US" dirty="0"/>
              <a:t>, 67).</a:t>
            </a:r>
            <a:endParaRPr lang="ar-IQ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013176"/>
            <a:ext cx="1377589" cy="120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6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إطار 19"/>
          <p:cNvSpPr/>
          <p:nvPr/>
        </p:nvSpPr>
        <p:spPr>
          <a:xfrm>
            <a:off x="0" y="-13070"/>
            <a:ext cx="9180512" cy="6858000"/>
          </a:xfrm>
          <a:prstGeom prst="frame">
            <a:avLst>
              <a:gd name="adj1" fmla="val 2243"/>
            </a:avLst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11" name="نجمة مكونة من 12 نقطة 10"/>
          <p:cNvSpPr/>
          <p:nvPr/>
        </p:nvSpPr>
        <p:spPr>
          <a:xfrm>
            <a:off x="2843808" y="1772816"/>
            <a:ext cx="3411506" cy="3304129"/>
          </a:xfrm>
          <a:prstGeom prst="star12">
            <a:avLst/>
          </a:prstGeom>
          <a:solidFill>
            <a:srgbClr val="FDB9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شكل بيضاوي 8"/>
          <p:cNvSpPr/>
          <p:nvPr/>
        </p:nvSpPr>
        <p:spPr>
          <a:xfrm>
            <a:off x="3347864" y="2276872"/>
            <a:ext cx="2376264" cy="2160240"/>
          </a:xfrm>
          <a:prstGeom prst="ellipse">
            <a:avLst/>
          </a:prstGeom>
          <a:solidFill>
            <a:srgbClr val="FDB9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The End</a:t>
            </a:r>
            <a:endParaRPr lang="ar-IQ" sz="2400" dirty="0">
              <a:solidFill>
                <a:srgbClr val="FF0000"/>
              </a:solidFill>
            </a:endParaRPr>
          </a:p>
        </p:txBody>
      </p:sp>
      <p:sp>
        <p:nvSpPr>
          <p:cNvPr id="13" name="نجمة مكونة من 12 نقطة 12"/>
          <p:cNvSpPr/>
          <p:nvPr/>
        </p:nvSpPr>
        <p:spPr>
          <a:xfrm>
            <a:off x="395536" y="548680"/>
            <a:ext cx="1872208" cy="1520407"/>
          </a:xfrm>
          <a:prstGeom prst="star1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dirty="0" smtClean="0"/>
          </a:p>
        </p:txBody>
      </p:sp>
      <p:sp>
        <p:nvSpPr>
          <p:cNvPr id="15" name="نجمة مكونة من 12 نقطة 14"/>
          <p:cNvSpPr/>
          <p:nvPr/>
        </p:nvSpPr>
        <p:spPr>
          <a:xfrm>
            <a:off x="6804248" y="476672"/>
            <a:ext cx="1872208" cy="1520407"/>
          </a:xfrm>
          <a:prstGeom prst="star1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dirty="0" smtClean="0"/>
          </a:p>
        </p:txBody>
      </p:sp>
      <p:sp>
        <p:nvSpPr>
          <p:cNvPr id="17" name="نجمة مكونة من 12 نقطة 16"/>
          <p:cNvSpPr/>
          <p:nvPr/>
        </p:nvSpPr>
        <p:spPr>
          <a:xfrm>
            <a:off x="323528" y="5076945"/>
            <a:ext cx="1872208" cy="1520407"/>
          </a:xfrm>
          <a:prstGeom prst="star1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dirty="0" smtClean="0"/>
          </a:p>
        </p:txBody>
      </p:sp>
      <p:sp>
        <p:nvSpPr>
          <p:cNvPr id="19" name="نجمة مكونة من 12 نقطة 18"/>
          <p:cNvSpPr/>
          <p:nvPr/>
        </p:nvSpPr>
        <p:spPr>
          <a:xfrm>
            <a:off x="7092280" y="5148953"/>
            <a:ext cx="1872208" cy="1520407"/>
          </a:xfrm>
          <a:prstGeom prst="star1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dirty="0" smtClean="0"/>
          </a:p>
        </p:txBody>
      </p:sp>
      <p:sp>
        <p:nvSpPr>
          <p:cNvPr id="22" name="نجمة مكونة من 12 نقطة 21"/>
          <p:cNvSpPr/>
          <p:nvPr/>
        </p:nvSpPr>
        <p:spPr>
          <a:xfrm>
            <a:off x="7020272" y="2700681"/>
            <a:ext cx="1872208" cy="1520407"/>
          </a:xfrm>
          <a:prstGeom prst="star1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dirty="0" smtClean="0"/>
          </a:p>
        </p:txBody>
      </p:sp>
      <p:sp>
        <p:nvSpPr>
          <p:cNvPr id="24" name="نجمة مكونة من 12 نقطة 23"/>
          <p:cNvSpPr/>
          <p:nvPr/>
        </p:nvSpPr>
        <p:spPr>
          <a:xfrm>
            <a:off x="323528" y="2628673"/>
            <a:ext cx="1872208" cy="1520407"/>
          </a:xfrm>
          <a:prstGeom prst="star1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643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6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6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6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6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3" grpId="0" animBg="1"/>
      <p:bldP spid="15" grpId="0" animBg="1"/>
      <p:bldP spid="17" grpId="0" animBg="1"/>
      <p:bldP spid="19" grpId="0" animBg="1"/>
      <p:bldP spid="22" grpId="0" animBg="1"/>
      <p:bldP spid="24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7979</TotalTime>
  <Words>165</Words>
  <Application>Microsoft Office PowerPoint</Application>
  <PresentationFormat>عرض على الشاشة (3:4)‏</PresentationFormat>
  <Paragraphs>24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Dell</cp:lastModifiedBy>
  <cp:revision>151</cp:revision>
  <cp:lastPrinted>2018-03-25T19:40:39Z</cp:lastPrinted>
  <dcterms:created xsi:type="dcterms:W3CDTF">2017-10-17T17:20:29Z</dcterms:created>
  <dcterms:modified xsi:type="dcterms:W3CDTF">2021-09-02T11:35:24Z</dcterms:modified>
</cp:coreProperties>
</file>