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24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76C0EBF-DCCF-44EB-A554-C579A74C6B2B}" type="datetimeFigureOut">
              <a:rPr lang="ar-IQ" smtClean="0"/>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48C642-5A24-4335-903A-9B16AA004F08}" type="slidenum">
              <a:rPr lang="ar-IQ" smtClean="0"/>
              <a:t>‹#›</a:t>
            </a:fld>
            <a:endParaRPr lang="ar-IQ"/>
          </a:p>
        </p:txBody>
      </p:sp>
    </p:spTree>
    <p:extLst>
      <p:ext uri="{BB962C8B-B14F-4D97-AF65-F5344CB8AC3E}">
        <p14:creationId xmlns:p14="http://schemas.microsoft.com/office/powerpoint/2010/main" val="332216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76C0EBF-DCCF-44EB-A554-C579A74C6B2B}" type="datetimeFigureOut">
              <a:rPr lang="ar-IQ" smtClean="0"/>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48C642-5A24-4335-903A-9B16AA004F08}" type="slidenum">
              <a:rPr lang="ar-IQ" smtClean="0"/>
              <a:t>‹#›</a:t>
            </a:fld>
            <a:endParaRPr lang="ar-IQ"/>
          </a:p>
        </p:txBody>
      </p:sp>
    </p:spTree>
    <p:extLst>
      <p:ext uri="{BB962C8B-B14F-4D97-AF65-F5344CB8AC3E}">
        <p14:creationId xmlns:p14="http://schemas.microsoft.com/office/powerpoint/2010/main" val="4078091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76C0EBF-DCCF-44EB-A554-C579A74C6B2B}" type="datetimeFigureOut">
              <a:rPr lang="ar-IQ" smtClean="0"/>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48C642-5A24-4335-903A-9B16AA004F08}" type="slidenum">
              <a:rPr lang="ar-IQ" smtClean="0"/>
              <a:t>‹#›</a:t>
            </a:fld>
            <a:endParaRPr lang="ar-IQ"/>
          </a:p>
        </p:txBody>
      </p:sp>
    </p:spTree>
    <p:extLst>
      <p:ext uri="{BB962C8B-B14F-4D97-AF65-F5344CB8AC3E}">
        <p14:creationId xmlns:p14="http://schemas.microsoft.com/office/powerpoint/2010/main" val="22546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76C0EBF-DCCF-44EB-A554-C579A74C6B2B}" type="datetimeFigureOut">
              <a:rPr lang="ar-IQ" smtClean="0"/>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48C642-5A24-4335-903A-9B16AA004F08}" type="slidenum">
              <a:rPr lang="ar-IQ" smtClean="0"/>
              <a:t>‹#›</a:t>
            </a:fld>
            <a:endParaRPr lang="ar-IQ"/>
          </a:p>
        </p:txBody>
      </p:sp>
    </p:spTree>
    <p:extLst>
      <p:ext uri="{BB962C8B-B14F-4D97-AF65-F5344CB8AC3E}">
        <p14:creationId xmlns:p14="http://schemas.microsoft.com/office/powerpoint/2010/main" val="285986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76C0EBF-DCCF-44EB-A554-C579A74C6B2B}" type="datetimeFigureOut">
              <a:rPr lang="ar-IQ" smtClean="0"/>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48C642-5A24-4335-903A-9B16AA004F08}" type="slidenum">
              <a:rPr lang="ar-IQ" smtClean="0"/>
              <a:t>‹#›</a:t>
            </a:fld>
            <a:endParaRPr lang="ar-IQ"/>
          </a:p>
        </p:txBody>
      </p:sp>
    </p:spTree>
    <p:extLst>
      <p:ext uri="{BB962C8B-B14F-4D97-AF65-F5344CB8AC3E}">
        <p14:creationId xmlns:p14="http://schemas.microsoft.com/office/powerpoint/2010/main" val="71184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76C0EBF-DCCF-44EB-A554-C579A74C6B2B}" type="datetimeFigureOut">
              <a:rPr lang="ar-IQ" smtClean="0"/>
              <a:t>27/01/1443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48C642-5A24-4335-903A-9B16AA004F08}" type="slidenum">
              <a:rPr lang="ar-IQ" smtClean="0"/>
              <a:t>‹#›</a:t>
            </a:fld>
            <a:endParaRPr lang="ar-IQ"/>
          </a:p>
        </p:txBody>
      </p:sp>
    </p:spTree>
    <p:extLst>
      <p:ext uri="{BB962C8B-B14F-4D97-AF65-F5344CB8AC3E}">
        <p14:creationId xmlns:p14="http://schemas.microsoft.com/office/powerpoint/2010/main" val="3822017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76C0EBF-DCCF-44EB-A554-C579A74C6B2B}" type="datetimeFigureOut">
              <a:rPr lang="ar-IQ" smtClean="0"/>
              <a:t>27/01/1443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D48C642-5A24-4335-903A-9B16AA004F08}" type="slidenum">
              <a:rPr lang="ar-IQ" smtClean="0"/>
              <a:t>‹#›</a:t>
            </a:fld>
            <a:endParaRPr lang="ar-IQ"/>
          </a:p>
        </p:txBody>
      </p:sp>
    </p:spTree>
    <p:extLst>
      <p:ext uri="{BB962C8B-B14F-4D97-AF65-F5344CB8AC3E}">
        <p14:creationId xmlns:p14="http://schemas.microsoft.com/office/powerpoint/2010/main" val="304446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76C0EBF-DCCF-44EB-A554-C579A74C6B2B}" type="datetimeFigureOut">
              <a:rPr lang="ar-IQ" smtClean="0"/>
              <a:t>27/01/1443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D48C642-5A24-4335-903A-9B16AA004F08}" type="slidenum">
              <a:rPr lang="ar-IQ" smtClean="0"/>
              <a:t>‹#›</a:t>
            </a:fld>
            <a:endParaRPr lang="ar-IQ"/>
          </a:p>
        </p:txBody>
      </p:sp>
    </p:spTree>
    <p:extLst>
      <p:ext uri="{BB962C8B-B14F-4D97-AF65-F5344CB8AC3E}">
        <p14:creationId xmlns:p14="http://schemas.microsoft.com/office/powerpoint/2010/main" val="297354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76C0EBF-DCCF-44EB-A554-C579A74C6B2B}" type="datetimeFigureOut">
              <a:rPr lang="ar-IQ" smtClean="0"/>
              <a:t>27/01/1443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D48C642-5A24-4335-903A-9B16AA004F08}" type="slidenum">
              <a:rPr lang="ar-IQ" smtClean="0"/>
              <a:t>‹#›</a:t>
            </a:fld>
            <a:endParaRPr lang="ar-IQ"/>
          </a:p>
        </p:txBody>
      </p:sp>
    </p:spTree>
    <p:extLst>
      <p:ext uri="{BB962C8B-B14F-4D97-AF65-F5344CB8AC3E}">
        <p14:creationId xmlns:p14="http://schemas.microsoft.com/office/powerpoint/2010/main" val="177770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6C0EBF-DCCF-44EB-A554-C579A74C6B2B}" type="datetimeFigureOut">
              <a:rPr lang="ar-IQ" smtClean="0"/>
              <a:t>27/01/1443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48C642-5A24-4335-903A-9B16AA004F08}" type="slidenum">
              <a:rPr lang="ar-IQ" smtClean="0"/>
              <a:t>‹#›</a:t>
            </a:fld>
            <a:endParaRPr lang="ar-IQ"/>
          </a:p>
        </p:txBody>
      </p:sp>
    </p:spTree>
    <p:extLst>
      <p:ext uri="{BB962C8B-B14F-4D97-AF65-F5344CB8AC3E}">
        <p14:creationId xmlns:p14="http://schemas.microsoft.com/office/powerpoint/2010/main" val="2355503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76C0EBF-DCCF-44EB-A554-C579A74C6B2B}" type="datetimeFigureOut">
              <a:rPr lang="ar-IQ" smtClean="0"/>
              <a:t>27/01/1443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48C642-5A24-4335-903A-9B16AA004F08}" type="slidenum">
              <a:rPr lang="ar-IQ" smtClean="0"/>
              <a:t>‹#›</a:t>
            </a:fld>
            <a:endParaRPr lang="ar-IQ"/>
          </a:p>
        </p:txBody>
      </p:sp>
    </p:spTree>
    <p:extLst>
      <p:ext uri="{BB962C8B-B14F-4D97-AF65-F5344CB8AC3E}">
        <p14:creationId xmlns:p14="http://schemas.microsoft.com/office/powerpoint/2010/main" val="175517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76C0EBF-DCCF-44EB-A554-C579A74C6B2B}" type="datetimeFigureOut">
              <a:rPr lang="ar-IQ" smtClean="0"/>
              <a:t>27/01/1443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48C642-5A24-4335-903A-9B16AA004F08}" type="slidenum">
              <a:rPr lang="ar-IQ" smtClean="0"/>
              <a:t>‹#›</a:t>
            </a:fld>
            <a:endParaRPr lang="ar-IQ"/>
          </a:p>
        </p:txBody>
      </p:sp>
    </p:spTree>
    <p:extLst>
      <p:ext uri="{BB962C8B-B14F-4D97-AF65-F5344CB8AC3E}">
        <p14:creationId xmlns:p14="http://schemas.microsoft.com/office/powerpoint/2010/main" val="3330593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
        <p:nvSpPr>
          <p:cNvPr id="5" name="مربع نص 4"/>
          <p:cNvSpPr txBox="1"/>
          <p:nvPr/>
        </p:nvSpPr>
        <p:spPr>
          <a:xfrm>
            <a:off x="971599" y="3824199"/>
            <a:ext cx="7200800" cy="2062103"/>
          </a:xfrm>
          <a:prstGeom prst="rect">
            <a:avLst/>
          </a:prstGeom>
          <a:noFill/>
        </p:spPr>
        <p:txBody>
          <a:bodyPr wrap="square" rtlCol="1">
            <a:spAutoFit/>
          </a:bodyPr>
          <a:lstStyle/>
          <a:p>
            <a:pPr algn="l"/>
            <a:r>
              <a:rPr lang="en-US" sz="3200" b="1" dirty="0">
                <a:solidFill>
                  <a:srgbClr val="C00000"/>
                </a:solidFill>
              </a:rPr>
              <a:t>Content analysis </a:t>
            </a:r>
            <a:r>
              <a:rPr lang="en-US" sz="3200" b="1" dirty="0" smtClean="0">
                <a:solidFill>
                  <a:srgbClr val="C00000"/>
                </a:solidFill>
              </a:rPr>
              <a:t>in </a:t>
            </a:r>
            <a:r>
              <a:rPr lang="en-US" sz="3200" b="1" dirty="0">
                <a:solidFill>
                  <a:srgbClr val="C00000"/>
                </a:solidFill>
              </a:rPr>
              <a:t>a </a:t>
            </a:r>
            <a:r>
              <a:rPr lang="en-US" sz="3200" b="1" dirty="0" smtClean="0">
                <a:solidFill>
                  <a:srgbClr val="C00000"/>
                </a:solidFill>
              </a:rPr>
              <a:t>research</a:t>
            </a:r>
          </a:p>
          <a:p>
            <a:pPr algn="l"/>
            <a:r>
              <a:rPr lang="en-US" sz="3200" b="1" dirty="0" err="1" smtClean="0">
                <a:solidFill>
                  <a:srgbClr val="C00000"/>
                </a:solidFill>
              </a:rPr>
              <a:t>Dr</a:t>
            </a:r>
            <a:r>
              <a:rPr lang="en-US" sz="3200" b="1" dirty="0" smtClean="0">
                <a:solidFill>
                  <a:srgbClr val="C00000"/>
                </a:solidFill>
              </a:rPr>
              <a:t> Mohammed Mahdi </a:t>
            </a:r>
            <a:r>
              <a:rPr lang="en-US" sz="3200" b="1" dirty="0" err="1" smtClean="0">
                <a:solidFill>
                  <a:srgbClr val="C00000"/>
                </a:solidFill>
              </a:rPr>
              <a:t>Sharifi</a:t>
            </a:r>
            <a:endParaRPr lang="en-US" sz="3200" b="1" dirty="0" smtClean="0">
              <a:solidFill>
                <a:srgbClr val="C00000"/>
              </a:solidFill>
            </a:endParaRPr>
          </a:p>
          <a:p>
            <a:pPr algn="l"/>
            <a:r>
              <a:rPr lang="en-US" sz="3200" b="1" dirty="0" err="1" smtClean="0">
                <a:solidFill>
                  <a:srgbClr val="C00000"/>
                </a:solidFill>
              </a:rPr>
              <a:t>Zahraa</a:t>
            </a:r>
            <a:r>
              <a:rPr lang="en-US" sz="3200" b="1" dirty="0" smtClean="0">
                <a:solidFill>
                  <a:srgbClr val="C00000"/>
                </a:solidFill>
              </a:rPr>
              <a:t> </a:t>
            </a:r>
            <a:r>
              <a:rPr lang="en-US" sz="3200" b="1" dirty="0" err="1" smtClean="0">
                <a:solidFill>
                  <a:srgbClr val="C00000"/>
                </a:solidFill>
              </a:rPr>
              <a:t>Haider</a:t>
            </a:r>
            <a:r>
              <a:rPr lang="en-US" sz="3200" b="1" dirty="0" smtClean="0">
                <a:solidFill>
                  <a:srgbClr val="C00000"/>
                </a:solidFill>
              </a:rPr>
              <a:t> </a:t>
            </a:r>
            <a:r>
              <a:rPr lang="en-US" sz="3200" b="1" dirty="0" err="1" smtClean="0">
                <a:solidFill>
                  <a:srgbClr val="C00000"/>
                </a:solidFill>
              </a:rPr>
              <a:t>Omran</a:t>
            </a:r>
            <a:endParaRPr lang="en-US" sz="3200" b="1" dirty="0" smtClean="0">
              <a:solidFill>
                <a:srgbClr val="C00000"/>
              </a:solidFill>
            </a:endParaRPr>
          </a:p>
          <a:p>
            <a:pPr algn="l"/>
            <a:r>
              <a:rPr lang="en-US" sz="3200" b="1" dirty="0" smtClean="0">
                <a:solidFill>
                  <a:srgbClr val="C00000"/>
                </a:solidFill>
              </a:rPr>
              <a:t>Group 2</a:t>
            </a:r>
            <a:endParaRPr lang="ar-IQ" sz="3200" b="1" dirty="0">
              <a:solidFill>
                <a:srgbClr val="C00000"/>
              </a:solidFill>
            </a:endParaRPr>
          </a:p>
        </p:txBody>
      </p:sp>
    </p:spTree>
    <p:extLst>
      <p:ext uri="{BB962C8B-B14F-4D97-AF65-F5344CB8AC3E}">
        <p14:creationId xmlns:p14="http://schemas.microsoft.com/office/powerpoint/2010/main" val="1711700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7999"/>
          </a:xfrm>
        </p:spPr>
      </p:pic>
      <p:sp>
        <p:nvSpPr>
          <p:cNvPr id="5" name="مربع نص 4"/>
          <p:cNvSpPr txBox="1"/>
          <p:nvPr/>
        </p:nvSpPr>
        <p:spPr>
          <a:xfrm>
            <a:off x="1043608" y="1556792"/>
            <a:ext cx="7128792" cy="5632311"/>
          </a:xfrm>
          <a:prstGeom prst="rect">
            <a:avLst/>
          </a:prstGeom>
          <a:noFill/>
        </p:spPr>
        <p:txBody>
          <a:bodyPr wrap="square" rtlCol="1">
            <a:spAutoFit/>
          </a:bodyPr>
          <a:lstStyle/>
          <a:p>
            <a:pPr algn="l" rtl="0"/>
            <a:r>
              <a:rPr lang="en-US" sz="2800" dirty="0"/>
              <a:t>Disadvantages of Content </a:t>
            </a:r>
            <a:r>
              <a:rPr lang="en-US" sz="2800" dirty="0" smtClean="0"/>
              <a:t>Analysis</a:t>
            </a:r>
            <a:endParaRPr lang="en-US" sz="2800" dirty="0">
              <a:solidFill>
                <a:srgbClr val="C00000"/>
              </a:solidFill>
            </a:endParaRPr>
          </a:p>
          <a:p>
            <a:pPr marL="457200" indent="-457200" algn="l" rtl="0">
              <a:buFont typeface="Arial" pitchFamily="34" charset="0"/>
              <a:buChar char="•"/>
            </a:pPr>
            <a:r>
              <a:rPr lang="en-US" sz="2800" dirty="0"/>
              <a:t/>
            </a:r>
            <a:br>
              <a:rPr lang="en-US" sz="2800" dirty="0"/>
            </a:br>
            <a:r>
              <a:rPr lang="en-US" sz="2800" dirty="0" smtClean="0"/>
              <a:t> </a:t>
            </a:r>
            <a:r>
              <a:rPr lang="en-US" sz="2400" dirty="0" smtClean="0">
                <a:cs typeface="+mj-cs"/>
              </a:rPr>
              <a:t>Is </a:t>
            </a:r>
            <a:r>
              <a:rPr lang="en-US" sz="2400" dirty="0">
                <a:cs typeface="+mj-cs"/>
              </a:rPr>
              <a:t>subject to increased error, particularly when relational analysis is used to attain a higher level of interpretation</a:t>
            </a:r>
          </a:p>
          <a:p>
            <a:pPr marL="457200" indent="-457200" algn="l" rtl="0">
              <a:buFont typeface="Arial" pitchFamily="34" charset="0"/>
              <a:buChar char="•"/>
            </a:pPr>
            <a:r>
              <a:rPr lang="en-US" sz="2400" dirty="0">
                <a:cs typeface="+mj-cs"/>
              </a:rPr>
              <a:t>Is often devoid of theoretical base, or attempts too liberally to draw meaningful inferences about the relationships and impacts implied in a study</a:t>
            </a:r>
          </a:p>
          <a:p>
            <a:pPr marL="457200" indent="-457200" algn="l" rtl="0">
              <a:buFont typeface="Arial" pitchFamily="34" charset="0"/>
              <a:buChar char="•"/>
            </a:pPr>
            <a:r>
              <a:rPr lang="en-US" sz="2400" dirty="0">
                <a:cs typeface="+mj-cs"/>
              </a:rPr>
              <a:t>Is inherently reductive, particularly when dealing with complex texts</a:t>
            </a:r>
          </a:p>
          <a:p>
            <a:pPr marL="457200" indent="-457200" algn="l" rtl="0">
              <a:buFont typeface="Arial" pitchFamily="34" charset="0"/>
              <a:buChar char="•"/>
            </a:pPr>
            <a:r>
              <a:rPr lang="en-US" sz="2400" dirty="0">
                <a:cs typeface="+mj-cs"/>
              </a:rPr>
              <a:t>Tends too often to simply consist of word counts</a:t>
            </a:r>
          </a:p>
          <a:p>
            <a:pPr algn="l" rtl="0"/>
            <a:endParaRPr lang="en-US" sz="2800" dirty="0"/>
          </a:p>
          <a:p>
            <a:r>
              <a:rPr lang="en-US" sz="2800" dirty="0"/>
              <a:t/>
            </a:r>
            <a:br>
              <a:rPr lang="en-US" sz="2800" dirty="0"/>
            </a:br>
            <a:endParaRPr lang="ar-IQ" sz="2800" dirty="0"/>
          </a:p>
        </p:txBody>
      </p:sp>
    </p:spTree>
    <p:extLst>
      <p:ext uri="{BB962C8B-B14F-4D97-AF65-F5344CB8AC3E}">
        <p14:creationId xmlns:p14="http://schemas.microsoft.com/office/powerpoint/2010/main" val="182334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7999"/>
          </a:xfrm>
        </p:spPr>
      </p:pic>
      <p:sp>
        <p:nvSpPr>
          <p:cNvPr id="5" name="مربع نص 4"/>
          <p:cNvSpPr txBox="1"/>
          <p:nvPr/>
        </p:nvSpPr>
        <p:spPr>
          <a:xfrm>
            <a:off x="1835696" y="2060848"/>
            <a:ext cx="5976664" cy="3539430"/>
          </a:xfrm>
          <a:prstGeom prst="rect">
            <a:avLst/>
          </a:prstGeom>
          <a:noFill/>
        </p:spPr>
        <p:txBody>
          <a:bodyPr wrap="square" rtlCol="1">
            <a:spAutoFit/>
          </a:bodyPr>
          <a:lstStyle/>
          <a:p>
            <a:pPr algn="l" rtl="0"/>
            <a:r>
              <a:rPr lang="en-US" sz="2800" dirty="0"/>
              <a:t>Content analysis is a research tool used to determine the presence of certain words, themes, or concepts within some given qualitative data (i.e. text). Using content analysis, researchers can quantify and analyze the presence, meanings and relationships of </a:t>
            </a:r>
            <a:r>
              <a:rPr lang="en-US" sz="2800" dirty="0" smtClean="0"/>
              <a:t>such certain </a:t>
            </a:r>
            <a:r>
              <a:rPr lang="en-US" sz="2800" dirty="0"/>
              <a:t>words, themes, or concepts</a:t>
            </a:r>
            <a:r>
              <a:rPr lang="en-US" sz="2800" dirty="0" smtClean="0"/>
              <a:t>.</a:t>
            </a:r>
            <a:endParaRPr lang="ar-IQ" sz="2800" b="1" dirty="0"/>
          </a:p>
        </p:txBody>
      </p:sp>
    </p:spTree>
    <p:extLst>
      <p:ext uri="{BB962C8B-B14F-4D97-AF65-F5344CB8AC3E}">
        <p14:creationId xmlns:p14="http://schemas.microsoft.com/office/powerpoint/2010/main" val="1647664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7999"/>
          </a:xfrm>
        </p:spPr>
      </p:pic>
      <p:sp>
        <p:nvSpPr>
          <p:cNvPr id="5" name="مربع نص 4"/>
          <p:cNvSpPr txBox="1"/>
          <p:nvPr/>
        </p:nvSpPr>
        <p:spPr>
          <a:xfrm>
            <a:off x="1763688" y="1916832"/>
            <a:ext cx="6120680" cy="3908762"/>
          </a:xfrm>
          <a:prstGeom prst="rect">
            <a:avLst/>
          </a:prstGeom>
          <a:noFill/>
        </p:spPr>
        <p:txBody>
          <a:bodyPr wrap="square" rtlCol="1">
            <a:spAutoFit/>
          </a:bodyPr>
          <a:lstStyle/>
          <a:p>
            <a:pPr algn="l" rtl="0"/>
            <a:r>
              <a:rPr lang="en-US" sz="2400" b="1" dirty="0" smtClean="0"/>
              <a:t>“Any </a:t>
            </a:r>
            <a:r>
              <a:rPr lang="en-US" sz="2400" b="1" dirty="0"/>
              <a:t>technique for making inferences by systematically and objectively identifying special characteristics of messages.” (from </a:t>
            </a:r>
            <a:r>
              <a:rPr lang="en-US" sz="2400" b="1" dirty="0" err="1"/>
              <a:t>Holsti</a:t>
            </a:r>
            <a:r>
              <a:rPr lang="en-US" sz="2400" b="1" dirty="0"/>
              <a:t>, 1968)</a:t>
            </a:r>
          </a:p>
          <a:p>
            <a:pPr algn="l" rtl="0"/>
            <a:endParaRPr lang="en-US" sz="2400" b="1" dirty="0" smtClean="0"/>
          </a:p>
          <a:p>
            <a:pPr algn="l" rtl="0"/>
            <a:r>
              <a:rPr lang="en-US" sz="2400" b="1" dirty="0"/>
              <a:t> “A research technique for the objective, systematic and quantitative description of the manifest content of communication.” (from </a:t>
            </a:r>
            <a:r>
              <a:rPr lang="en-US" sz="2400" b="1" dirty="0" err="1"/>
              <a:t>Berelson</a:t>
            </a:r>
            <a:r>
              <a:rPr lang="en-US" sz="2400" b="1" dirty="0"/>
              <a:t>, 1952)</a:t>
            </a:r>
          </a:p>
          <a:p>
            <a:pPr algn="r" rtl="0"/>
            <a:endParaRPr lang="ar-IQ" sz="3200" b="1" dirty="0"/>
          </a:p>
        </p:txBody>
      </p:sp>
    </p:spTree>
    <p:extLst>
      <p:ext uri="{BB962C8B-B14F-4D97-AF65-F5344CB8AC3E}">
        <p14:creationId xmlns:p14="http://schemas.microsoft.com/office/powerpoint/2010/main" val="223056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3901"/>
            <a:ext cx="9144000" cy="6857999"/>
          </a:xfrm>
        </p:spPr>
      </p:pic>
      <p:sp>
        <p:nvSpPr>
          <p:cNvPr id="6" name="مربع نص 5"/>
          <p:cNvSpPr txBox="1"/>
          <p:nvPr/>
        </p:nvSpPr>
        <p:spPr>
          <a:xfrm>
            <a:off x="1907704" y="1628800"/>
            <a:ext cx="6273080" cy="4924425"/>
          </a:xfrm>
          <a:prstGeom prst="rect">
            <a:avLst/>
          </a:prstGeom>
          <a:noFill/>
        </p:spPr>
        <p:txBody>
          <a:bodyPr wrap="square" rtlCol="1">
            <a:spAutoFit/>
          </a:bodyPr>
          <a:lstStyle/>
          <a:p>
            <a:pPr marL="342900" indent="-342900" algn="l" rtl="0">
              <a:buFont typeface="+mj-lt"/>
              <a:buAutoNum type="arabicPeriod"/>
            </a:pPr>
            <a:r>
              <a:rPr lang="en-US" sz="2000" dirty="0" smtClean="0"/>
              <a:t>Identify </a:t>
            </a:r>
            <a:r>
              <a:rPr lang="en-US" sz="2000" dirty="0"/>
              <a:t>the intentions, focus or communication trends of an individual, group or institution</a:t>
            </a:r>
          </a:p>
          <a:p>
            <a:pPr marL="342900" indent="-342900" algn="l" rtl="0">
              <a:buFont typeface="+mj-lt"/>
              <a:buAutoNum type="arabicPeriod"/>
            </a:pPr>
            <a:r>
              <a:rPr lang="en-US" sz="2000" dirty="0"/>
              <a:t>Describe attitudinal and behavioral responses to communications</a:t>
            </a:r>
          </a:p>
          <a:p>
            <a:pPr marL="342900" indent="-342900" algn="l" rtl="0">
              <a:buFont typeface="+mj-lt"/>
              <a:buAutoNum type="arabicPeriod"/>
            </a:pPr>
            <a:r>
              <a:rPr lang="en-US" sz="2000" dirty="0"/>
              <a:t>Determine psychological or emotional state of persons or </a:t>
            </a:r>
            <a:r>
              <a:rPr lang="en-US" sz="2000" dirty="0" smtClean="0"/>
              <a:t>groups</a:t>
            </a:r>
          </a:p>
          <a:p>
            <a:pPr marL="342900" indent="-342900" algn="l" rtl="0">
              <a:buFont typeface="+mj-lt"/>
              <a:buAutoNum type="arabicPeriod"/>
            </a:pPr>
            <a:r>
              <a:rPr lang="en-US" sz="2000" dirty="0"/>
              <a:t>Reveal international differences in communication content</a:t>
            </a:r>
          </a:p>
          <a:p>
            <a:pPr marL="342900" indent="-342900" algn="l" rtl="0">
              <a:buFont typeface="+mj-lt"/>
              <a:buAutoNum type="arabicPeriod"/>
            </a:pPr>
            <a:r>
              <a:rPr lang="en-US" sz="2000" dirty="0"/>
              <a:t>Reveal patterns in communication content</a:t>
            </a:r>
          </a:p>
          <a:p>
            <a:pPr marL="342900" indent="-342900" algn="l" rtl="0">
              <a:buFont typeface="+mj-lt"/>
              <a:buAutoNum type="arabicPeriod"/>
            </a:pPr>
            <a:r>
              <a:rPr lang="en-US" sz="2000" dirty="0"/>
              <a:t>Pre-test and improve an intervention or survey prior to launch</a:t>
            </a:r>
          </a:p>
          <a:p>
            <a:pPr marL="342900" indent="-342900" algn="l" rtl="0">
              <a:buFont typeface="+mj-lt"/>
              <a:buAutoNum type="arabicPeriod"/>
            </a:pPr>
            <a:r>
              <a:rPr lang="en-US" sz="2000" dirty="0"/>
              <a:t>Analyze focus group interviews and open-ended questions to complement quantitative data</a:t>
            </a:r>
          </a:p>
          <a:p>
            <a:pPr algn="l" rtl="0"/>
            <a:endParaRPr lang="en-US" dirty="0"/>
          </a:p>
          <a:p>
            <a:r>
              <a:rPr lang="en-US" dirty="0"/>
              <a:t/>
            </a:r>
            <a:br>
              <a:rPr lang="en-US" dirty="0"/>
            </a:br>
            <a:endParaRPr lang="ar-IQ" dirty="0"/>
          </a:p>
        </p:txBody>
      </p:sp>
    </p:spTree>
    <p:extLst>
      <p:ext uri="{BB962C8B-B14F-4D97-AF65-F5344CB8AC3E}">
        <p14:creationId xmlns:p14="http://schemas.microsoft.com/office/powerpoint/2010/main" val="378748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7999"/>
          </a:xfrm>
        </p:spPr>
      </p:pic>
      <p:sp>
        <p:nvSpPr>
          <p:cNvPr id="5" name="مربع نص 4"/>
          <p:cNvSpPr txBox="1"/>
          <p:nvPr/>
        </p:nvSpPr>
        <p:spPr>
          <a:xfrm>
            <a:off x="1763688" y="1988840"/>
            <a:ext cx="6048672" cy="3108543"/>
          </a:xfrm>
          <a:prstGeom prst="rect">
            <a:avLst/>
          </a:prstGeom>
          <a:noFill/>
        </p:spPr>
        <p:txBody>
          <a:bodyPr wrap="square" rtlCol="1">
            <a:spAutoFit/>
          </a:bodyPr>
          <a:lstStyle/>
          <a:p>
            <a:pPr algn="l" rtl="0"/>
            <a:r>
              <a:rPr lang="en-US" sz="2800" dirty="0"/>
              <a:t>Types of Content </a:t>
            </a:r>
            <a:r>
              <a:rPr lang="en-US" sz="2800" dirty="0" smtClean="0"/>
              <a:t>Analysis</a:t>
            </a:r>
          </a:p>
          <a:p>
            <a:pPr algn="l" rtl="0"/>
            <a:endParaRPr lang="en-US" sz="2800" dirty="0" smtClean="0"/>
          </a:p>
          <a:p>
            <a:pPr algn="l" rtl="0"/>
            <a:r>
              <a:rPr lang="en-US" sz="2800" dirty="0"/>
              <a:t>There are two general types of content analysis: conceptual analysis and relational analysis</a:t>
            </a:r>
          </a:p>
          <a:p>
            <a:r>
              <a:rPr lang="en-US" sz="2800" dirty="0"/>
              <a:t/>
            </a:r>
            <a:br>
              <a:rPr lang="en-US" sz="2800" dirty="0"/>
            </a:br>
            <a:endParaRPr lang="en-US" sz="2800" b="1" dirty="0" smtClean="0"/>
          </a:p>
        </p:txBody>
      </p:sp>
    </p:spTree>
    <p:extLst>
      <p:ext uri="{BB962C8B-B14F-4D97-AF65-F5344CB8AC3E}">
        <p14:creationId xmlns:p14="http://schemas.microsoft.com/office/powerpoint/2010/main" val="161896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957391"/>
          </a:xfrm>
        </p:spPr>
      </p:pic>
      <p:sp>
        <p:nvSpPr>
          <p:cNvPr id="6" name="مربع نص 5"/>
          <p:cNvSpPr txBox="1"/>
          <p:nvPr/>
        </p:nvSpPr>
        <p:spPr>
          <a:xfrm>
            <a:off x="1115616" y="1556792"/>
            <a:ext cx="7128792" cy="4031873"/>
          </a:xfrm>
          <a:prstGeom prst="rect">
            <a:avLst/>
          </a:prstGeom>
          <a:noFill/>
        </p:spPr>
        <p:txBody>
          <a:bodyPr wrap="square" rtlCol="1">
            <a:spAutoFit/>
          </a:bodyPr>
          <a:lstStyle/>
          <a:p>
            <a:pPr algn="just" rtl="0"/>
            <a:r>
              <a:rPr lang="en-US" sz="3200" dirty="0"/>
              <a:t>Conceptual analysis determines the existence and frequency of concepts in a text. Relational analysis develops the conceptual analysis further by examining the relationships among concepts in a text. Each type of analysis may lead to different results, conclusions, interpretations and meanings</a:t>
            </a:r>
            <a:endParaRPr lang="ar-IQ" sz="3200" b="1" dirty="0"/>
          </a:p>
        </p:txBody>
      </p:sp>
    </p:spTree>
    <p:extLst>
      <p:ext uri="{BB962C8B-B14F-4D97-AF65-F5344CB8AC3E}">
        <p14:creationId xmlns:p14="http://schemas.microsoft.com/office/powerpoint/2010/main" val="2511529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7999"/>
          </a:xfrm>
        </p:spPr>
      </p:pic>
      <p:sp>
        <p:nvSpPr>
          <p:cNvPr id="5" name="مربع نص 4"/>
          <p:cNvSpPr txBox="1"/>
          <p:nvPr/>
        </p:nvSpPr>
        <p:spPr>
          <a:xfrm>
            <a:off x="1043608" y="1484784"/>
            <a:ext cx="7128792" cy="4401205"/>
          </a:xfrm>
          <a:prstGeom prst="rect">
            <a:avLst/>
          </a:prstGeom>
          <a:noFill/>
        </p:spPr>
        <p:txBody>
          <a:bodyPr wrap="square" rtlCol="1">
            <a:spAutoFit/>
          </a:bodyPr>
          <a:lstStyle/>
          <a:p>
            <a:pPr algn="just" rtl="0"/>
            <a:r>
              <a:rPr lang="en-US" sz="2800" dirty="0">
                <a:solidFill>
                  <a:srgbClr val="C00000"/>
                </a:solidFill>
              </a:rPr>
              <a:t>Conceptual Analysis</a:t>
            </a:r>
          </a:p>
          <a:p>
            <a:pPr algn="just" rtl="0"/>
            <a:r>
              <a:rPr lang="en-US" sz="2800" dirty="0"/>
              <a:t>Typically people think of conceptual analysis when they think of content analysis. In conceptual analysis, a concept is chosen for examination and the analysis involves quantifying and counting its presence. The main goal is to examine the occurrence of selected terms in the data. Terms may be explicit or </a:t>
            </a:r>
            <a:r>
              <a:rPr lang="en-US" sz="2800" dirty="0" smtClean="0"/>
              <a:t>implicit</a:t>
            </a:r>
            <a:r>
              <a:rPr lang="en-US" sz="2800" dirty="0" smtClean="0"/>
              <a:t>.</a:t>
            </a:r>
            <a:endParaRPr lang="en-US" sz="2800" dirty="0" smtClean="0"/>
          </a:p>
          <a:p>
            <a:pPr algn="l"/>
            <a:endParaRPr lang="ar-IQ" sz="2800" dirty="0"/>
          </a:p>
        </p:txBody>
      </p:sp>
    </p:spTree>
    <p:extLst>
      <p:ext uri="{BB962C8B-B14F-4D97-AF65-F5344CB8AC3E}">
        <p14:creationId xmlns:p14="http://schemas.microsoft.com/office/powerpoint/2010/main" val="3612244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7999"/>
          </a:xfrm>
        </p:spPr>
      </p:pic>
      <p:sp>
        <p:nvSpPr>
          <p:cNvPr id="5" name="مربع نص 4"/>
          <p:cNvSpPr txBox="1"/>
          <p:nvPr/>
        </p:nvSpPr>
        <p:spPr>
          <a:xfrm>
            <a:off x="1115616" y="1628800"/>
            <a:ext cx="6984776" cy="3539430"/>
          </a:xfrm>
          <a:prstGeom prst="rect">
            <a:avLst/>
          </a:prstGeom>
          <a:noFill/>
        </p:spPr>
        <p:txBody>
          <a:bodyPr wrap="square" rtlCol="1">
            <a:spAutoFit/>
          </a:bodyPr>
          <a:lstStyle/>
          <a:p>
            <a:pPr algn="just" rtl="0"/>
            <a:r>
              <a:rPr lang="en-US" sz="2800" dirty="0">
                <a:solidFill>
                  <a:srgbClr val="C00000"/>
                </a:solidFill>
              </a:rPr>
              <a:t>Relational Analysis</a:t>
            </a:r>
          </a:p>
          <a:p>
            <a:pPr algn="just" rtl="0"/>
            <a:r>
              <a:rPr lang="en-US" sz="2800" dirty="0"/>
              <a:t>Relational analysis begins like conceptual analysis, where a concept is chosen for examination. However, the analysis involves exploring the relationships between concepts. Individual concepts are viewed as having no inherent meaning and rather the meaning is a product of the relationships among </a:t>
            </a:r>
            <a:r>
              <a:rPr lang="en-US" sz="2800" dirty="0" smtClean="0"/>
              <a:t>concepts</a:t>
            </a:r>
            <a:r>
              <a:rPr lang="en-US" sz="2800" dirty="0" smtClean="0"/>
              <a:t>.</a:t>
            </a:r>
            <a:endParaRPr lang="ar-IQ" sz="2800" dirty="0"/>
          </a:p>
        </p:txBody>
      </p:sp>
    </p:spTree>
    <p:extLst>
      <p:ext uri="{BB962C8B-B14F-4D97-AF65-F5344CB8AC3E}">
        <p14:creationId xmlns:p14="http://schemas.microsoft.com/office/powerpoint/2010/main" val="3038392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7999"/>
          </a:xfrm>
        </p:spPr>
      </p:pic>
      <p:sp>
        <p:nvSpPr>
          <p:cNvPr id="5" name="مربع نص 4"/>
          <p:cNvSpPr txBox="1"/>
          <p:nvPr/>
        </p:nvSpPr>
        <p:spPr>
          <a:xfrm>
            <a:off x="1123459" y="1556792"/>
            <a:ext cx="6984776" cy="3970318"/>
          </a:xfrm>
          <a:prstGeom prst="rect">
            <a:avLst/>
          </a:prstGeom>
          <a:noFill/>
        </p:spPr>
        <p:txBody>
          <a:bodyPr wrap="square" rtlCol="1">
            <a:spAutoFit/>
          </a:bodyPr>
          <a:lstStyle/>
          <a:p>
            <a:pPr algn="l" rtl="0"/>
            <a:r>
              <a:rPr lang="en-US" sz="2400" dirty="0">
                <a:solidFill>
                  <a:srgbClr val="C00000"/>
                </a:solidFill>
                <a:cs typeface="+mj-cs"/>
              </a:rPr>
              <a:t>Advantages of Content Analysis</a:t>
            </a:r>
          </a:p>
          <a:p>
            <a:pPr algn="l" rtl="0"/>
            <a:r>
              <a:rPr lang="en-US" sz="2000" dirty="0">
                <a:cs typeface="+mj-cs"/>
              </a:rPr>
              <a:t/>
            </a:r>
            <a:br>
              <a:rPr lang="en-US" sz="2000" dirty="0">
                <a:cs typeface="+mj-cs"/>
              </a:rPr>
            </a:br>
            <a:r>
              <a:rPr lang="en-US" sz="2000" dirty="0">
                <a:cs typeface="+mj-cs"/>
              </a:rPr>
              <a:t>Allows for both qualitative and quantitative analysis</a:t>
            </a:r>
          </a:p>
          <a:p>
            <a:pPr algn="l" rtl="0"/>
            <a:r>
              <a:rPr lang="en-US" sz="2000" dirty="0">
                <a:cs typeface="+mj-cs"/>
              </a:rPr>
              <a:t>Provides valuable historical and cultural insights over time</a:t>
            </a:r>
          </a:p>
          <a:p>
            <a:pPr algn="l" rtl="0"/>
            <a:r>
              <a:rPr lang="en-US" sz="2000" dirty="0">
                <a:cs typeface="+mj-cs"/>
              </a:rPr>
              <a:t>Allows a closeness to data</a:t>
            </a:r>
          </a:p>
          <a:p>
            <a:pPr algn="l" rtl="0"/>
            <a:r>
              <a:rPr lang="en-US" sz="2000" dirty="0">
                <a:cs typeface="+mj-cs"/>
              </a:rPr>
              <a:t>Coded form of the text can be statistically analyzed</a:t>
            </a:r>
          </a:p>
          <a:p>
            <a:pPr algn="l" rtl="0"/>
            <a:r>
              <a:rPr lang="en-US" sz="2000" dirty="0">
                <a:cs typeface="+mj-cs"/>
              </a:rPr>
              <a:t>Unobtrusive means of analyzing interactions</a:t>
            </a:r>
          </a:p>
          <a:p>
            <a:pPr algn="l" rtl="0"/>
            <a:r>
              <a:rPr lang="en-US" sz="2000" dirty="0">
                <a:cs typeface="+mj-cs"/>
              </a:rPr>
              <a:t>Provides insight into complex models of human thought and language use</a:t>
            </a:r>
          </a:p>
          <a:p>
            <a:pPr algn="l" rtl="0"/>
            <a:r>
              <a:rPr lang="en-US" sz="2000" dirty="0">
                <a:cs typeface="+mj-cs"/>
              </a:rPr>
              <a:t>When done well, is considered a relatively “exact” research </a:t>
            </a:r>
            <a:r>
              <a:rPr lang="en-US" sz="2000" dirty="0" smtClean="0">
                <a:cs typeface="+mj-cs"/>
              </a:rPr>
              <a:t>method</a:t>
            </a:r>
            <a:r>
              <a:rPr lang="en-US" sz="2000" dirty="0">
                <a:cs typeface="+mj-cs"/>
              </a:rPr>
              <a:t/>
            </a:r>
            <a:br>
              <a:rPr lang="en-US" sz="2000" dirty="0">
                <a:cs typeface="+mj-cs"/>
              </a:rPr>
            </a:br>
            <a:endParaRPr lang="ar-IQ" sz="2800" dirty="0">
              <a:cs typeface="+mj-cs"/>
            </a:endParaRPr>
          </a:p>
        </p:txBody>
      </p:sp>
    </p:spTree>
    <p:extLst>
      <p:ext uri="{BB962C8B-B14F-4D97-AF65-F5344CB8AC3E}">
        <p14:creationId xmlns:p14="http://schemas.microsoft.com/office/powerpoint/2010/main" val="87708425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331</Words>
  <Application>Microsoft Office PowerPoint</Application>
  <PresentationFormat>عرض على الشاشة (3:4)‏</PresentationFormat>
  <Paragraphs>41</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Dell</cp:lastModifiedBy>
  <cp:revision>12</cp:revision>
  <dcterms:created xsi:type="dcterms:W3CDTF">2018-03-17T21:24:36Z</dcterms:created>
  <dcterms:modified xsi:type="dcterms:W3CDTF">2021-09-04T20:20:34Z</dcterms:modified>
</cp:coreProperties>
</file>