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82" r:id="rId8"/>
    <p:sldId id="264" r:id="rId9"/>
    <p:sldId id="266" r:id="rId10"/>
  </p:sldIdLst>
  <p:sldSz cx="9144000" cy="6858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2" d="100"/>
          <a:sy n="72" d="100"/>
        </p:scale>
        <p:origin x="-1242" y="-72"/>
      </p:cViewPr>
      <p:guideLst>
        <p:guide orient="horz" pos="2160"/>
        <p:guide pos="2880"/>
      </p:guideLst>
    </p:cSldViewPr>
  </p:slideViewPr>
  <p:outlineViewPr>
    <p:cViewPr>
      <p:scale>
        <a:sx n="33" d="100"/>
        <a:sy n="33" d="100"/>
      </p:scale>
      <p:origin x="0" y="48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EA68C5-7F25-4587-A5D4-80D5E4C3BC44}" type="datetimeFigureOut">
              <a:rPr lang="ar-IQ" smtClean="0"/>
              <a:pPr/>
              <a:t>27/01/1443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1620EE1-5BC4-4D5F-8358-78EE9C2C6B6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EA68C5-7F25-4587-A5D4-80D5E4C3BC44}" type="datetimeFigureOut">
              <a:rPr lang="ar-IQ" smtClean="0"/>
              <a:pPr/>
              <a:t>27/01/1443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1620EE1-5BC4-4D5F-8358-78EE9C2C6B6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4800" b="1" dirty="0" smtClean="0">
                <a:solidFill>
                  <a:srgbClr val="FF0000"/>
                </a:solidFill>
              </a:rPr>
              <a:t>One-tailed and Two-tailed hypothesis</a:t>
            </a:r>
            <a:br>
              <a:rPr lang="en-US" sz="4800" b="1" dirty="0" smtClean="0">
                <a:solidFill>
                  <a:srgbClr val="FF0000"/>
                </a:solidFill>
              </a:rPr>
            </a:br>
            <a:r>
              <a:rPr lang="en-US" sz="4800" b="1" dirty="0" smtClean="0">
                <a:solidFill>
                  <a:srgbClr val="FF0000"/>
                </a:solidFill>
              </a:rPr>
              <a:t>Dr. Mohammed Mahdi </a:t>
            </a:r>
            <a:r>
              <a:rPr lang="en-US" sz="4800" b="1" dirty="0" err="1" smtClean="0">
                <a:solidFill>
                  <a:srgbClr val="FF0000"/>
                </a:solidFill>
              </a:rPr>
              <a:t>Sharifi</a:t>
            </a:r>
            <a:r>
              <a:rPr lang="en-US" sz="4800" b="1" dirty="0" smtClean="0">
                <a:solidFill>
                  <a:srgbClr val="FF0000"/>
                </a:solidFill>
              </a:rPr>
              <a:t/>
            </a:r>
            <a:br>
              <a:rPr lang="en-US" sz="4800" b="1" dirty="0" smtClean="0">
                <a:solidFill>
                  <a:srgbClr val="FF0000"/>
                </a:solidFill>
              </a:rPr>
            </a:br>
            <a:r>
              <a:rPr lang="en-US" sz="4800" b="1" dirty="0" err="1" smtClean="0">
                <a:solidFill>
                  <a:srgbClr val="FF0000"/>
                </a:solidFill>
              </a:rPr>
              <a:t>Zahraa</a:t>
            </a:r>
            <a:r>
              <a:rPr lang="en-US" sz="4800" b="1" dirty="0" smtClean="0">
                <a:solidFill>
                  <a:srgbClr val="FF0000"/>
                </a:solidFill>
              </a:rPr>
              <a:t> </a:t>
            </a:r>
            <a:r>
              <a:rPr lang="en-US" sz="4800" b="1" dirty="0" err="1" smtClean="0">
                <a:solidFill>
                  <a:srgbClr val="FF0000"/>
                </a:solidFill>
              </a:rPr>
              <a:t>Haider</a:t>
            </a:r>
            <a:r>
              <a:rPr lang="en-US" sz="4800" b="1" dirty="0" smtClean="0">
                <a:solidFill>
                  <a:srgbClr val="FF0000"/>
                </a:solidFill>
              </a:rPr>
              <a:t> </a:t>
            </a:r>
            <a:r>
              <a:rPr lang="en-US" sz="4800" b="1" dirty="0" err="1" smtClean="0">
                <a:solidFill>
                  <a:srgbClr val="FF0000"/>
                </a:solidFill>
              </a:rPr>
              <a:t>Omran</a:t>
            </a:r>
            <a:r>
              <a:rPr lang="en-US" sz="4800" b="1" dirty="0" smtClean="0">
                <a:solidFill>
                  <a:srgbClr val="FF0000"/>
                </a:solidFill>
              </a:rPr>
              <a:t> </a:t>
            </a:r>
            <a:br>
              <a:rPr lang="en-US" sz="4800" b="1" dirty="0" smtClean="0">
                <a:solidFill>
                  <a:srgbClr val="FF0000"/>
                </a:solidFill>
              </a:rPr>
            </a:br>
            <a:r>
              <a:rPr lang="en-US" sz="4800" b="1" dirty="0" smtClean="0">
                <a:solidFill>
                  <a:srgbClr val="FF0000"/>
                </a:solidFill>
              </a:rPr>
              <a:t>Group 2</a:t>
            </a:r>
            <a:endParaRPr lang="ar-IQ" sz="4800" b="1" dirty="0">
              <a:solidFill>
                <a:srgbClr val="FF0000"/>
              </a:solidFill>
            </a:endParaRPr>
          </a:p>
        </p:txBody>
      </p:sp>
      <p:sp>
        <p:nvSpPr>
          <p:cNvPr id="3" name="عنوان فرعي 2"/>
          <p:cNvSpPr>
            <a:spLocks noGrp="1"/>
          </p:cNvSpPr>
          <p:nvPr>
            <p:ph type="subTitle" idx="1"/>
          </p:nvPr>
        </p:nvSpPr>
        <p:spPr>
          <a:xfrm>
            <a:off x="1371600" y="3886200"/>
            <a:ext cx="6400800" cy="2471758"/>
          </a:xfrm>
        </p:spPr>
        <p:txBody>
          <a:bodyPr/>
          <a:lstStyle/>
          <a:p>
            <a:r>
              <a:rPr lang="en-US" b="1" dirty="0" smtClean="0">
                <a:solidFill>
                  <a:srgbClr val="FF0000"/>
                </a:solidFill>
              </a:rPr>
              <a:t> </a:t>
            </a: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What is a two-tailed test?</a:t>
            </a:r>
            <a:br>
              <a:rPr lang="en-US" b="1" dirty="0"/>
            </a:br>
            <a:r>
              <a:rPr lang="en-US" dirty="0"/>
              <a:t/>
            </a:r>
            <a:br>
              <a:rPr lang="en-US" dirty="0"/>
            </a:br>
            <a:endParaRPr lang="ar-IQ" b="1" dirty="0">
              <a:solidFill>
                <a:srgbClr val="FF0000"/>
              </a:solidFill>
            </a:endParaRPr>
          </a:p>
        </p:txBody>
      </p:sp>
      <p:sp>
        <p:nvSpPr>
          <p:cNvPr id="3" name="عنصر نائب للنص 2"/>
          <p:cNvSpPr>
            <a:spLocks noGrp="1"/>
          </p:cNvSpPr>
          <p:nvPr>
            <p:ph type="body" idx="1"/>
          </p:nvPr>
        </p:nvSpPr>
        <p:spPr>
          <a:xfrm>
            <a:off x="878904" y="1135285"/>
            <a:ext cx="8229600" cy="4525963"/>
          </a:xfrm>
        </p:spPr>
        <p:txBody>
          <a:bodyPr>
            <a:normAutofit fontScale="92500" lnSpcReduction="20000"/>
          </a:bodyPr>
          <a:lstStyle/>
          <a:p>
            <a:pPr algn="l" rtl="0"/>
            <a:r>
              <a:rPr lang="en-US" dirty="0"/>
              <a:t>First let’s start with the meaning of a two-tailed test.  If you are using a significance level of 0.05, a two-tailed test allots half of your alpha to testing the statistical significance in one direction and half of your alpha to testing statistical significance in the other direction.  This means that .025 is in each tail of the distribution of your test statistic. When using a two-tailed test, regardless of the direction of the relationship you hypothesize, you are testing for the possibility of the relationship in both directions</a:t>
            </a:r>
            <a:endParaRPr lang="ar-IQ"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229600" cy="1143000"/>
          </a:xfrm>
        </p:spPr>
        <p:txBody>
          <a:bodyPr>
            <a:normAutofit fontScale="90000"/>
          </a:bodyPr>
          <a:lstStyle/>
          <a:p>
            <a:r>
              <a:rPr lang="ar-IQ" b="1" dirty="0" smtClean="0">
                <a:solidFill>
                  <a:srgbClr val="FF0000"/>
                </a:solidFill>
              </a:rPr>
              <a:t> </a:t>
            </a:r>
            <a:r>
              <a:rPr lang="en-US" b="1" dirty="0"/>
              <a:t>What is a one-tailed test?</a:t>
            </a:r>
            <a:br>
              <a:rPr lang="en-US" b="1" dirty="0"/>
            </a:br>
            <a:r>
              <a:rPr lang="en-US" dirty="0"/>
              <a:t/>
            </a:r>
            <a:br>
              <a:rPr lang="en-US" dirty="0"/>
            </a:br>
            <a:endParaRPr lang="ar-IQ" b="1" dirty="0"/>
          </a:p>
        </p:txBody>
      </p:sp>
      <p:sp>
        <p:nvSpPr>
          <p:cNvPr id="3" name="عنصر نائب للمحتوى 2"/>
          <p:cNvSpPr>
            <a:spLocks noGrp="1"/>
          </p:cNvSpPr>
          <p:nvPr>
            <p:ph idx="1"/>
          </p:nvPr>
        </p:nvSpPr>
        <p:spPr>
          <a:xfrm>
            <a:off x="914400" y="908720"/>
            <a:ext cx="8229600" cy="4525963"/>
          </a:xfrm>
        </p:spPr>
        <p:txBody>
          <a:bodyPr>
            <a:normAutofit fontScale="92500" lnSpcReduction="10000"/>
          </a:bodyPr>
          <a:lstStyle/>
          <a:p>
            <a:pPr algn="l" rtl="0"/>
            <a:r>
              <a:rPr lang="en-US" dirty="0"/>
              <a:t>Next, let’s discuss the meaning of a one-tailed test.  If you are using a significance level of .05, a one-tailed test allots all of your alpha to testing the statistical significance in the one direction of interest.  This means that .05 is in one tail of the distribution of your test statistic. When using a one-tailed test, you are testing for the possibility of the relationship in one direction and completely disregarding the possibility of a relationship in the other direction.</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229600" cy="1511288"/>
          </a:xfrm>
        </p:spPr>
        <p:txBody>
          <a:bodyPr>
            <a:normAutofit fontScale="90000"/>
          </a:bodyPr>
          <a:lstStyle/>
          <a:p>
            <a:r>
              <a:rPr lang="en-US" b="1" dirty="0"/>
              <a:t>When is a one-tailed test appropriate?</a:t>
            </a:r>
            <a:br>
              <a:rPr lang="en-US" b="1" dirty="0"/>
            </a:b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algn="ctr"/>
            <a:r>
              <a:rPr lang="en-US" sz="3600" dirty="0"/>
              <a:t>Because the one-tailed test provides more power to detect an effect, you may be tempted to use a one-tailed test whenever you have a hypothesis about the direction of an effect. Before doing so, consider the consequences of missing an effect in the other direction.</a:t>
            </a:r>
            <a:endParaRPr lang="ar-IQ" sz="36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43000"/>
          </a:xfrm>
        </p:spPr>
        <p:txBody>
          <a:bodyPr>
            <a:normAutofit fontScale="90000"/>
          </a:bodyPr>
          <a:lstStyle/>
          <a:p>
            <a:r>
              <a:rPr lang="en-US" b="1" dirty="0"/>
              <a:t>When is a one-tailed test NOT appropriate?</a:t>
            </a:r>
            <a:br>
              <a:rPr lang="en-US" b="1" dirty="0"/>
            </a:b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algn="l" rtl="0"/>
            <a:r>
              <a:rPr lang="en-US" dirty="0"/>
              <a:t>Choosing a one-tailed test for the sole purpose of attaining significance is not appropriate.  Choosing a one-tailed test after running a two-tailed test that failed to reject the null hypothesis is not appropriate, no matter how "close" to significant the two-tailed test was.</a:t>
            </a:r>
            <a:endParaRPr lang="ar-IQ"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1143000"/>
          </a:xfrm>
        </p:spPr>
        <p:txBody>
          <a:bodyPr>
            <a:normAutofit fontScale="90000"/>
          </a:bodyPr>
          <a:lstStyle/>
          <a:p>
            <a:r>
              <a:rPr lang="en-US" b="1" dirty="0"/>
              <a:t>Deriving a one-tailed test from two-tailed output</a:t>
            </a:r>
            <a:br>
              <a:rPr lang="en-US" b="1" dirty="0"/>
            </a:br>
            <a:r>
              <a:rPr lang="en-US" dirty="0"/>
              <a:t/>
            </a:r>
            <a:br>
              <a:rPr lang="en-US" dirty="0"/>
            </a:br>
            <a:endParaRPr lang="ar-IQ" b="1" dirty="0">
              <a:solidFill>
                <a:srgbClr val="C00000"/>
              </a:solidFill>
            </a:endParaRPr>
          </a:p>
        </p:txBody>
      </p:sp>
      <p:sp>
        <p:nvSpPr>
          <p:cNvPr id="3" name="عنصر نائب للمحتوى 2"/>
          <p:cNvSpPr>
            <a:spLocks noGrp="1"/>
          </p:cNvSpPr>
          <p:nvPr>
            <p:ph idx="1"/>
          </p:nvPr>
        </p:nvSpPr>
        <p:spPr/>
        <p:txBody>
          <a:bodyPr>
            <a:normAutofit/>
          </a:bodyPr>
          <a:lstStyle/>
          <a:p>
            <a:pPr algn="just" rtl="0"/>
            <a:r>
              <a:rPr lang="en-US" dirty="0"/>
              <a:t>The default among statistical packages performing tests is to report two-tailed p-values.  Because the most commonly used test statistic distributions (standard normal, Student’s t) are symmetric about zero, most one-tailed p-values can be derived from the two-tailed p-values</a:t>
            </a:r>
            <a:endParaRPr lang="ar-IQ"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the difference?</a:t>
            </a:r>
            <a:endParaRPr lang="ar-IQ" dirty="0"/>
          </a:p>
        </p:txBody>
      </p:sp>
      <p:pic>
        <p:nvPicPr>
          <p:cNvPr id="4" name="عنصر نائب للمحتوى 3" descr="images.jpg"/>
          <p:cNvPicPr>
            <a:picLocks noGrp="1" noChangeAspect="1"/>
          </p:cNvPicPr>
          <p:nvPr>
            <p:ph idx="1"/>
          </p:nvPr>
        </p:nvPicPr>
        <p:blipFill>
          <a:blip r:embed="rId2"/>
          <a:stretch>
            <a:fillRect/>
          </a:stretch>
        </p:blipFill>
        <p:spPr>
          <a:xfrm>
            <a:off x="1428728" y="1643050"/>
            <a:ext cx="6715172" cy="421484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05475" y="548680"/>
            <a:ext cx="8229600" cy="4525963"/>
          </a:xfrm>
        </p:spPr>
        <p:txBody>
          <a:bodyPr/>
          <a:lstStyle/>
          <a:p>
            <a:pPr algn="just" rtl="0"/>
            <a:r>
              <a:rPr lang="en-US" dirty="0"/>
              <a:t>When you conduct a test of statistical significance, whether it is from a correlation, an ANOVA, a regression or some other kind of test, you are given a p-value somewhere in the output.  If your test statistic is symmetrically distributed, you can select one of three alternative hypotheses. Two of these correspond to one-tailed tests and one corresponds to a two-tailed test</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buNone/>
            </a:pPr>
            <a:r>
              <a:rPr lang="en-US" dirty="0" smtClean="0"/>
              <a:t>The End </a:t>
            </a:r>
            <a:endParaRPr lang="ar-IQ" dirty="0"/>
          </a:p>
        </p:txBody>
      </p:sp>
      <p:pic>
        <p:nvPicPr>
          <p:cNvPr id="4" name="صورة 3" descr="download.jpg"/>
          <p:cNvPicPr>
            <a:picLocks noChangeAspect="1"/>
          </p:cNvPicPr>
          <p:nvPr/>
        </p:nvPicPr>
        <p:blipFill>
          <a:blip r:embed="rId2"/>
          <a:stretch>
            <a:fillRect/>
          </a:stretch>
        </p:blipFill>
        <p:spPr>
          <a:xfrm>
            <a:off x="2357422" y="4643446"/>
            <a:ext cx="5357850" cy="149066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1516</TotalTime>
  <Words>184</Words>
  <Application>Microsoft Office PowerPoint</Application>
  <PresentationFormat>عرض على الشاشة (3:4)‏</PresentationFormat>
  <Paragraphs>15</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سمة Office</vt:lpstr>
      <vt:lpstr>One-tailed and Two-tailed hypothesis Dr. Mohammed Mahdi Sharifi Zahraa Haider Omran  Group 2</vt:lpstr>
      <vt:lpstr>What is a two-tailed test?  </vt:lpstr>
      <vt:lpstr> What is a one-tailed test?  </vt:lpstr>
      <vt:lpstr>When is a one-tailed test appropriate?  </vt:lpstr>
      <vt:lpstr>When is a one-tailed test NOT appropriate?  </vt:lpstr>
      <vt:lpstr>Deriving a one-tailed test from two-tailed output  </vt:lpstr>
      <vt:lpstr>What is the difference?</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مكتب وندوز</dc:creator>
  <cp:lastModifiedBy>Dell</cp:lastModifiedBy>
  <cp:revision>99</cp:revision>
  <dcterms:created xsi:type="dcterms:W3CDTF">2018-02-27T18:46:00Z</dcterms:created>
  <dcterms:modified xsi:type="dcterms:W3CDTF">2021-09-04T21:10:19Z</dcterms:modified>
</cp:coreProperties>
</file>