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9144000" cy="6858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2" d="100"/>
          <a:sy n="72" d="100"/>
        </p:scale>
        <p:origin x="-1242" y="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5248"/>
            <a:ext cx="9115424" cy="67627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5775" y="2327211"/>
            <a:ext cx="8172450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670"/>
              </a:lnSpc>
            </a:pPr>
            <a:r>
              <a:rPr spc="50" dirty="0"/>
              <a:t>)</a:t>
            </a:r>
            <a:fld id="{81D60167-4931-47E6-BA6A-407CBD079E47}" type="slidenum">
              <a:rPr spc="15" dirty="0"/>
              <a:t>‹#›</a:t>
            </a:fld>
            <a:r>
              <a:rPr spc="-135" dirty="0"/>
              <a:t> </a:t>
            </a:r>
            <a:r>
              <a:rPr spc="-1105" dirty="0"/>
              <a:t>ـ</a:t>
            </a:r>
            <a:r>
              <a:rPr spc="-1025" dirty="0"/>
              <a:t>ـ</a:t>
            </a:r>
            <a:r>
              <a:rPr spc="-30" dirty="0"/>
              <a:t>1</a:t>
            </a:r>
            <a:r>
              <a:rPr spc="5" dirty="0"/>
              <a:t>(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670"/>
              </a:lnSpc>
            </a:pPr>
            <a:r>
              <a:rPr spc="50" dirty="0"/>
              <a:t>)</a:t>
            </a:r>
            <a:fld id="{81D60167-4931-47E6-BA6A-407CBD079E47}" type="slidenum">
              <a:rPr spc="15" dirty="0"/>
              <a:t>‹#›</a:t>
            </a:fld>
            <a:r>
              <a:rPr spc="-135" dirty="0"/>
              <a:t> </a:t>
            </a:r>
            <a:r>
              <a:rPr spc="-1105" dirty="0"/>
              <a:t>ـ</a:t>
            </a:r>
            <a:r>
              <a:rPr spc="-1025" dirty="0"/>
              <a:t>ـ</a:t>
            </a:r>
            <a:r>
              <a:rPr spc="-30" dirty="0"/>
              <a:t>1</a:t>
            </a:r>
            <a:r>
              <a:rPr spc="5" dirty="0"/>
              <a:t>(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670"/>
              </a:lnSpc>
            </a:pPr>
            <a:r>
              <a:rPr spc="50" dirty="0"/>
              <a:t>)</a:t>
            </a:r>
            <a:fld id="{81D60167-4931-47E6-BA6A-407CBD079E47}" type="slidenum">
              <a:rPr spc="15" dirty="0"/>
              <a:t>‹#›</a:t>
            </a:fld>
            <a:r>
              <a:rPr spc="-135" dirty="0"/>
              <a:t> </a:t>
            </a:r>
            <a:r>
              <a:rPr spc="-1105" dirty="0"/>
              <a:t>ـ</a:t>
            </a:r>
            <a:r>
              <a:rPr spc="-1025" dirty="0"/>
              <a:t>ـ</a:t>
            </a:r>
            <a:r>
              <a:rPr spc="-30" dirty="0"/>
              <a:t>1</a:t>
            </a:r>
            <a:r>
              <a:rPr spc="5" dirty="0"/>
              <a:t>(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670"/>
              </a:lnSpc>
            </a:pPr>
            <a:r>
              <a:rPr spc="50" dirty="0"/>
              <a:t>)</a:t>
            </a:r>
            <a:fld id="{81D60167-4931-47E6-BA6A-407CBD079E47}" type="slidenum">
              <a:rPr spc="15" dirty="0"/>
              <a:t>‹#›</a:t>
            </a:fld>
            <a:r>
              <a:rPr spc="-135" dirty="0"/>
              <a:t> </a:t>
            </a:r>
            <a:r>
              <a:rPr spc="-1105" dirty="0"/>
              <a:t>ـ</a:t>
            </a:r>
            <a:r>
              <a:rPr spc="-1025" dirty="0"/>
              <a:t>ـ</a:t>
            </a:r>
            <a:r>
              <a:rPr spc="-30" dirty="0"/>
              <a:t>1</a:t>
            </a:r>
            <a:r>
              <a:rPr spc="5" dirty="0"/>
              <a:t>(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670"/>
              </a:lnSpc>
            </a:pPr>
            <a:r>
              <a:rPr spc="50" dirty="0"/>
              <a:t>)</a:t>
            </a:r>
            <a:fld id="{81D60167-4931-47E6-BA6A-407CBD079E47}" type="slidenum">
              <a:rPr spc="15" dirty="0"/>
              <a:t>‹#›</a:t>
            </a:fld>
            <a:r>
              <a:rPr spc="-135" dirty="0"/>
              <a:t> </a:t>
            </a:r>
            <a:r>
              <a:rPr spc="-1105" dirty="0"/>
              <a:t>ـ</a:t>
            </a:r>
            <a:r>
              <a:rPr spc="-1025" dirty="0"/>
              <a:t>ـ</a:t>
            </a:r>
            <a:r>
              <a:rPr spc="-30" dirty="0"/>
              <a:t>1</a:t>
            </a:r>
            <a:r>
              <a:rPr spc="5" dirty="0"/>
              <a:t>(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2432" y="1875853"/>
            <a:ext cx="7172325" cy="1125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2432" y="2972180"/>
            <a:ext cx="5001895" cy="1861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29734" y="5912830"/>
            <a:ext cx="505460" cy="227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670"/>
              </a:lnSpc>
            </a:pPr>
            <a:r>
              <a:rPr spc="50" dirty="0"/>
              <a:t>)</a:t>
            </a:r>
            <a:fld id="{81D60167-4931-47E6-BA6A-407CBD079E47}" type="slidenum">
              <a:rPr spc="15" dirty="0"/>
              <a:t>‹#›</a:t>
            </a:fld>
            <a:r>
              <a:rPr spc="-135" dirty="0"/>
              <a:t> </a:t>
            </a:r>
            <a:r>
              <a:rPr spc="-1105" dirty="0"/>
              <a:t>ـ</a:t>
            </a:r>
            <a:r>
              <a:rPr spc="-1025" dirty="0"/>
              <a:t>ـ</a:t>
            </a:r>
            <a:r>
              <a:rPr spc="-30" dirty="0"/>
              <a:t>1</a:t>
            </a:r>
            <a:r>
              <a:rPr spc="5" dirty="0"/>
              <a:t>(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2432" y="1875853"/>
            <a:ext cx="7172325" cy="3821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u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MT"/>
                <a:cs typeface="Arial MT"/>
              </a:rPr>
              <a:t>Transformational Grammar </a:t>
            </a:r>
            <a:endParaRPr u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4229734" y="5912830"/>
            <a:ext cx="505460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pc="5" dirty="0" smtClean="0"/>
              <a:t>(</a:t>
            </a:r>
            <a:endParaRPr spc="5" dirty="0"/>
          </a:p>
        </p:txBody>
      </p:sp>
      <p:pic>
        <p:nvPicPr>
          <p:cNvPr id="1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1676400" y="1371600"/>
            <a:ext cx="52578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Transformational Grammar </a:t>
            </a:r>
            <a:endParaRPr lang="en-US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Supervised by</a:t>
            </a:r>
          </a:p>
          <a:p>
            <a:pPr algn="ctr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Dr. Mohammad Mahdi</a:t>
            </a:r>
          </a:p>
          <a:p>
            <a:pPr algn="ctr"/>
            <a:endParaRPr lang="ar-IQ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Done by</a:t>
            </a:r>
          </a:p>
          <a:p>
            <a:pPr algn="ctr" rtl="0"/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Zahraa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Haider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Omran</a:t>
            </a:r>
            <a:endParaRPr lang="en-US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 rtl="0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Group 2  </a:t>
            </a:r>
            <a:endParaRPr lang="ar-IQ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50359" y="23431"/>
            <a:ext cx="49657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955" dirty="0">
                <a:latin typeface="Arial MT"/>
                <a:cs typeface="Arial MT"/>
              </a:rPr>
              <a:t>د</a:t>
            </a:r>
            <a:r>
              <a:rPr sz="1400" spc="-805" dirty="0">
                <a:latin typeface="Arial MT"/>
                <a:cs typeface="Arial MT"/>
              </a:rPr>
              <a:t>و</a:t>
            </a:r>
            <a:r>
              <a:rPr sz="1400" spc="-955" dirty="0">
                <a:latin typeface="Arial MT"/>
                <a:cs typeface="Arial MT"/>
              </a:rPr>
              <a:t>د</a:t>
            </a:r>
            <a:r>
              <a:rPr sz="1400" spc="-1105" dirty="0">
                <a:latin typeface="Arial MT"/>
                <a:cs typeface="Arial MT"/>
              </a:rPr>
              <a:t>ـــ</a:t>
            </a:r>
            <a:r>
              <a:rPr sz="1400" spc="-655" dirty="0">
                <a:latin typeface="Arial MT"/>
                <a:cs typeface="Arial MT"/>
              </a:rPr>
              <a:t>ح</a:t>
            </a:r>
            <a:r>
              <a:rPr sz="1400" spc="-840" dirty="0">
                <a:latin typeface="Arial MT"/>
                <a:cs typeface="Arial MT"/>
              </a:rPr>
              <a:t>م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57325" y="219709"/>
            <a:ext cx="6267450" cy="899794"/>
            <a:chOff x="1457325" y="219709"/>
            <a:chExt cx="6267450" cy="899794"/>
          </a:xfrm>
        </p:grpSpPr>
        <p:sp>
          <p:nvSpPr>
            <p:cNvPr id="5" name="object 5"/>
            <p:cNvSpPr/>
            <p:nvPr/>
          </p:nvSpPr>
          <p:spPr>
            <a:xfrm>
              <a:off x="4158614" y="236219"/>
              <a:ext cx="466725" cy="9525"/>
            </a:xfrm>
            <a:custGeom>
              <a:avLst/>
              <a:gdLst/>
              <a:ahLst/>
              <a:cxnLst/>
              <a:rect l="l" t="t" r="r" b="b"/>
              <a:pathLst>
                <a:path w="466725" h="9525">
                  <a:moveTo>
                    <a:pt x="4667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466725" y="9525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5425" y="257174"/>
              <a:ext cx="6191250" cy="523875"/>
            </a:xfrm>
            <a:custGeom>
              <a:avLst/>
              <a:gdLst/>
              <a:ahLst/>
              <a:cxnLst/>
              <a:rect l="l" t="t" r="r" b="b"/>
              <a:pathLst>
                <a:path w="6191250" h="523875">
                  <a:moveTo>
                    <a:pt x="6191250" y="0"/>
                  </a:moveTo>
                  <a:lnTo>
                    <a:pt x="0" y="0"/>
                  </a:lnTo>
                  <a:lnTo>
                    <a:pt x="0" y="523875"/>
                  </a:lnTo>
                  <a:lnTo>
                    <a:pt x="6191250" y="523875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78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6500" y="857186"/>
              <a:ext cx="3595751" cy="26193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57325" y="219709"/>
              <a:ext cx="6267450" cy="599440"/>
            </a:xfrm>
            <a:custGeom>
              <a:avLst/>
              <a:gdLst/>
              <a:ahLst/>
              <a:cxnLst/>
              <a:rect l="l" t="t" r="r" b="b"/>
              <a:pathLst>
                <a:path w="6267450" h="599440">
                  <a:moveTo>
                    <a:pt x="6203950" y="63500"/>
                  </a:moveTo>
                  <a:lnTo>
                    <a:pt x="6191250" y="63500"/>
                  </a:lnTo>
                  <a:lnTo>
                    <a:pt x="6191250" y="76200"/>
                  </a:lnTo>
                  <a:lnTo>
                    <a:pt x="6191250" y="523240"/>
                  </a:lnTo>
                  <a:lnTo>
                    <a:pt x="76200" y="523240"/>
                  </a:lnTo>
                  <a:lnTo>
                    <a:pt x="76200" y="76200"/>
                  </a:lnTo>
                  <a:lnTo>
                    <a:pt x="6191250" y="76200"/>
                  </a:lnTo>
                  <a:lnTo>
                    <a:pt x="6191250" y="63500"/>
                  </a:lnTo>
                  <a:lnTo>
                    <a:pt x="63500" y="63500"/>
                  </a:lnTo>
                  <a:lnTo>
                    <a:pt x="63500" y="76200"/>
                  </a:lnTo>
                  <a:lnTo>
                    <a:pt x="63500" y="523240"/>
                  </a:lnTo>
                  <a:lnTo>
                    <a:pt x="63500" y="535940"/>
                  </a:lnTo>
                  <a:lnTo>
                    <a:pt x="6203950" y="535940"/>
                  </a:lnTo>
                  <a:lnTo>
                    <a:pt x="6203950" y="523240"/>
                  </a:lnTo>
                  <a:lnTo>
                    <a:pt x="6203950" y="76200"/>
                  </a:lnTo>
                  <a:lnTo>
                    <a:pt x="6203950" y="75565"/>
                  </a:lnTo>
                  <a:lnTo>
                    <a:pt x="6203950" y="63500"/>
                  </a:lnTo>
                  <a:close/>
                </a:path>
                <a:path w="6267450" h="599440">
                  <a:moveTo>
                    <a:pt x="6242050" y="25400"/>
                  </a:moveTo>
                  <a:lnTo>
                    <a:pt x="6216650" y="25400"/>
                  </a:lnTo>
                  <a:lnTo>
                    <a:pt x="6216650" y="50800"/>
                  </a:lnTo>
                  <a:lnTo>
                    <a:pt x="6216650" y="548640"/>
                  </a:lnTo>
                  <a:lnTo>
                    <a:pt x="50800" y="548640"/>
                  </a:lnTo>
                  <a:lnTo>
                    <a:pt x="50800" y="50800"/>
                  </a:lnTo>
                  <a:lnTo>
                    <a:pt x="6216650" y="50800"/>
                  </a:lnTo>
                  <a:lnTo>
                    <a:pt x="6216650" y="25400"/>
                  </a:lnTo>
                  <a:lnTo>
                    <a:pt x="25400" y="25400"/>
                  </a:lnTo>
                  <a:lnTo>
                    <a:pt x="25400" y="50800"/>
                  </a:lnTo>
                  <a:lnTo>
                    <a:pt x="25400" y="548640"/>
                  </a:lnTo>
                  <a:lnTo>
                    <a:pt x="25400" y="574040"/>
                  </a:lnTo>
                  <a:lnTo>
                    <a:pt x="6242050" y="574040"/>
                  </a:lnTo>
                  <a:lnTo>
                    <a:pt x="6242050" y="548640"/>
                  </a:lnTo>
                  <a:lnTo>
                    <a:pt x="6242050" y="50800"/>
                  </a:lnTo>
                  <a:lnTo>
                    <a:pt x="6242050" y="50165"/>
                  </a:lnTo>
                  <a:lnTo>
                    <a:pt x="6242050" y="25400"/>
                  </a:lnTo>
                  <a:close/>
                </a:path>
                <a:path w="6267450" h="599440">
                  <a:moveTo>
                    <a:pt x="6267450" y="0"/>
                  </a:moveTo>
                  <a:lnTo>
                    <a:pt x="6254750" y="0"/>
                  </a:lnTo>
                  <a:lnTo>
                    <a:pt x="6254750" y="12700"/>
                  </a:lnTo>
                  <a:lnTo>
                    <a:pt x="6254750" y="586740"/>
                  </a:lnTo>
                  <a:lnTo>
                    <a:pt x="12700" y="586740"/>
                  </a:lnTo>
                  <a:lnTo>
                    <a:pt x="12700" y="12700"/>
                  </a:lnTo>
                  <a:lnTo>
                    <a:pt x="6254750" y="12700"/>
                  </a:lnTo>
                  <a:lnTo>
                    <a:pt x="62547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86740"/>
                  </a:lnTo>
                  <a:lnTo>
                    <a:pt x="0" y="599440"/>
                  </a:lnTo>
                  <a:lnTo>
                    <a:pt x="6267450" y="599440"/>
                  </a:lnTo>
                  <a:lnTo>
                    <a:pt x="6267450" y="586740"/>
                  </a:lnTo>
                  <a:lnTo>
                    <a:pt x="6267450" y="12700"/>
                  </a:lnTo>
                  <a:lnTo>
                    <a:pt x="6267450" y="12065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4150" y="380936"/>
              <a:ext cx="3643376" cy="34766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2432" y="1433512"/>
            <a:ext cx="8493760" cy="393293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l" rtl="0">
              <a:lnSpc>
                <a:spcPct val="99600"/>
              </a:lnSpc>
              <a:spcBef>
                <a:spcPts val="135"/>
              </a:spcBef>
            </a:pPr>
            <a:r>
              <a:rPr sz="1400" spc="15" dirty="0">
                <a:latin typeface="Arial MT"/>
                <a:cs typeface="Arial MT"/>
              </a:rPr>
              <a:t>A </a:t>
            </a:r>
            <a:r>
              <a:rPr sz="1400" spc="5" dirty="0">
                <a:latin typeface="Arial MT"/>
                <a:cs typeface="Arial MT"/>
              </a:rPr>
              <a:t>grammar </a:t>
            </a:r>
            <a:r>
              <a:rPr sz="1400" spc="-5" dirty="0">
                <a:latin typeface="Arial MT"/>
                <a:cs typeface="Arial MT"/>
              </a:rPr>
              <a:t>which </a:t>
            </a:r>
            <a:r>
              <a:rPr sz="1400" spc="15" dirty="0">
                <a:latin typeface="Arial MT"/>
                <a:cs typeface="Arial MT"/>
              </a:rPr>
              <a:t>consists </a:t>
            </a:r>
            <a:r>
              <a:rPr sz="1400" spc="25" dirty="0">
                <a:latin typeface="Arial MT"/>
                <a:cs typeface="Arial MT"/>
              </a:rPr>
              <a:t>of </a:t>
            </a:r>
            <a:r>
              <a:rPr sz="1400" spc="15" dirty="0">
                <a:latin typeface="Arial MT"/>
                <a:cs typeface="Arial MT"/>
              </a:rPr>
              <a:t>a </a:t>
            </a:r>
            <a:r>
              <a:rPr sz="1400" spc="30" dirty="0">
                <a:latin typeface="Arial MT"/>
                <a:cs typeface="Arial MT"/>
              </a:rPr>
              <a:t>set </a:t>
            </a:r>
            <a:r>
              <a:rPr sz="1400" spc="25" dirty="0">
                <a:latin typeface="Arial MT"/>
                <a:cs typeface="Arial MT"/>
              </a:rPr>
              <a:t>of </a:t>
            </a:r>
            <a:r>
              <a:rPr sz="1400" spc="5" dirty="0">
                <a:latin typeface="Arial MT"/>
                <a:cs typeface="Arial MT"/>
              </a:rPr>
              <a:t>statements </a:t>
            </a:r>
            <a:r>
              <a:rPr sz="1400" spc="25" dirty="0">
                <a:latin typeface="Arial MT"/>
                <a:cs typeface="Arial MT"/>
              </a:rPr>
              <a:t>or </a:t>
            </a:r>
            <a:r>
              <a:rPr sz="1400" dirty="0">
                <a:latin typeface="Arial MT"/>
                <a:cs typeface="Arial MT"/>
              </a:rPr>
              <a:t>rules </a:t>
            </a:r>
            <a:r>
              <a:rPr sz="1400" spc="-5" dirty="0">
                <a:latin typeface="Arial MT"/>
                <a:cs typeface="Arial MT"/>
              </a:rPr>
              <a:t>which </a:t>
            </a:r>
            <a:r>
              <a:rPr sz="1400" spc="35" dirty="0">
                <a:latin typeface="Arial MT"/>
                <a:cs typeface="Arial MT"/>
              </a:rPr>
              <a:t>specify </a:t>
            </a:r>
            <a:r>
              <a:rPr sz="1400" spc="-5" dirty="0">
                <a:latin typeface="Arial MT"/>
                <a:cs typeface="Arial MT"/>
              </a:rPr>
              <a:t>which </a:t>
            </a:r>
            <a:r>
              <a:rPr sz="1400" spc="25" dirty="0">
                <a:latin typeface="Arial MT"/>
                <a:cs typeface="Arial MT"/>
              </a:rPr>
              <a:t>sequences of </a:t>
            </a:r>
            <a:r>
              <a:rPr sz="1400" spc="-5" dirty="0">
                <a:latin typeface="Arial MT"/>
                <a:cs typeface="Arial MT"/>
              </a:rPr>
              <a:t>language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possible,</a:t>
            </a:r>
            <a:r>
              <a:rPr sz="1400" spc="-19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and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which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impossible,</a:t>
            </a:r>
            <a:r>
              <a:rPr sz="1400" spc="-1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generative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grammar.</a:t>
            </a:r>
            <a:r>
              <a:rPr sz="1400" dirty="0">
                <a:latin typeface="Arial MT"/>
                <a:cs typeface="Arial MT"/>
              </a:rPr>
              <a:t> Chomsky,</a:t>
            </a:r>
            <a:r>
              <a:rPr sz="1400" spc="-170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therefore,</a:t>
            </a:r>
            <a:r>
              <a:rPr sz="1400" spc="-1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initiated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the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era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25" dirty="0">
                <a:latin typeface="Arial MT"/>
                <a:cs typeface="Arial MT"/>
              </a:rPr>
              <a:t>of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generative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linguistics. </a:t>
            </a:r>
            <a:r>
              <a:rPr sz="1400" spc="35" dirty="0">
                <a:latin typeface="Arial MT"/>
                <a:cs typeface="Arial MT"/>
              </a:rPr>
              <a:t>In </a:t>
            </a:r>
            <a:r>
              <a:rPr sz="1400" spc="-15" dirty="0">
                <a:latin typeface="Arial MT"/>
                <a:cs typeface="Arial MT"/>
              </a:rPr>
              <a:t>his </a:t>
            </a:r>
            <a:r>
              <a:rPr sz="1400" spc="15" dirty="0">
                <a:latin typeface="Arial MT"/>
                <a:cs typeface="Arial MT"/>
              </a:rPr>
              <a:t>words, a </a:t>
            </a:r>
            <a:r>
              <a:rPr sz="1400" spc="5" dirty="0">
                <a:latin typeface="Arial MT"/>
                <a:cs typeface="Arial MT"/>
              </a:rPr>
              <a:t>grammar </a:t>
            </a:r>
            <a:r>
              <a:rPr sz="1400" spc="-20" dirty="0">
                <a:latin typeface="Arial MT"/>
                <a:cs typeface="Arial MT"/>
              </a:rPr>
              <a:t>will </a:t>
            </a:r>
            <a:r>
              <a:rPr sz="1400" spc="30" dirty="0">
                <a:latin typeface="Arial MT"/>
                <a:cs typeface="Arial MT"/>
              </a:rPr>
              <a:t>be </a:t>
            </a:r>
            <a:r>
              <a:rPr sz="1400" spc="-5" dirty="0">
                <a:latin typeface="Arial MT"/>
                <a:cs typeface="Arial MT"/>
              </a:rPr>
              <a:t>´a </a:t>
            </a:r>
            <a:r>
              <a:rPr sz="1400" spc="15" dirty="0">
                <a:latin typeface="Arial MT"/>
                <a:cs typeface="Arial MT"/>
              </a:rPr>
              <a:t>device </a:t>
            </a:r>
            <a:r>
              <a:rPr sz="1400" spc="-10" dirty="0">
                <a:latin typeface="Arial MT"/>
                <a:cs typeface="Arial MT"/>
              </a:rPr>
              <a:t>which </a:t>
            </a:r>
            <a:r>
              <a:rPr sz="1400" spc="10" dirty="0">
                <a:latin typeface="Arial MT"/>
                <a:cs typeface="Arial MT"/>
              </a:rPr>
              <a:t>generates </a:t>
            </a:r>
            <a:r>
              <a:rPr sz="1400" spc="-15" dirty="0">
                <a:latin typeface="Arial MT"/>
                <a:cs typeface="Arial MT"/>
              </a:rPr>
              <a:t>all the </a:t>
            </a:r>
            <a:r>
              <a:rPr sz="1400" dirty="0">
                <a:latin typeface="Arial MT"/>
                <a:cs typeface="Arial MT"/>
              </a:rPr>
              <a:t>grammatical </a:t>
            </a:r>
            <a:r>
              <a:rPr sz="1400" spc="20" dirty="0">
                <a:latin typeface="Arial MT"/>
                <a:cs typeface="Arial MT"/>
              </a:rPr>
              <a:t>sequences </a:t>
            </a:r>
            <a:r>
              <a:rPr sz="1400" spc="25" dirty="0">
                <a:latin typeface="Arial MT"/>
                <a:cs typeface="Arial MT"/>
              </a:rPr>
              <a:t>of </a:t>
            </a:r>
            <a:r>
              <a:rPr sz="1400" spc="15" dirty="0">
                <a:latin typeface="Arial MT"/>
                <a:cs typeface="Arial MT"/>
              </a:rPr>
              <a:t>a 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language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and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none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25" dirty="0">
                <a:latin typeface="Arial MT"/>
                <a:cs typeface="Arial MT"/>
              </a:rPr>
              <a:t>of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the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ungrammatical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ones'.</a:t>
            </a:r>
            <a:r>
              <a:rPr sz="1400" spc="-240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Such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grammar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perfectly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explicit,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that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nothing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left</a:t>
            </a:r>
            <a:r>
              <a:rPr sz="1400" spc="-1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to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the </a:t>
            </a:r>
            <a:r>
              <a:rPr sz="1400" spc="-5" dirty="0">
                <a:latin typeface="Arial MT"/>
                <a:cs typeface="Arial MT"/>
              </a:rPr>
              <a:t>imagination. </a:t>
            </a:r>
            <a:r>
              <a:rPr sz="1400" spc="5" dirty="0">
                <a:latin typeface="Arial MT"/>
                <a:cs typeface="Arial MT"/>
              </a:rPr>
              <a:t>The </a:t>
            </a:r>
            <a:r>
              <a:rPr sz="1400" spc="-5" dirty="0">
                <a:latin typeface="Arial MT"/>
                <a:cs typeface="Arial MT"/>
              </a:rPr>
              <a:t>rules </a:t>
            </a:r>
            <a:r>
              <a:rPr sz="1400" spc="10" dirty="0">
                <a:latin typeface="Arial MT"/>
                <a:cs typeface="Arial MT"/>
              </a:rPr>
              <a:t>must </a:t>
            </a:r>
            <a:r>
              <a:rPr sz="1400" spc="30" dirty="0">
                <a:latin typeface="Arial MT"/>
                <a:cs typeface="Arial MT"/>
              </a:rPr>
              <a:t>be </a:t>
            </a:r>
            <a:r>
              <a:rPr sz="1400" spc="20" dirty="0">
                <a:latin typeface="Arial MT"/>
                <a:cs typeface="Arial MT"/>
              </a:rPr>
              <a:t>precisely </a:t>
            </a:r>
            <a:r>
              <a:rPr sz="1400" spc="5" dirty="0">
                <a:latin typeface="Arial MT"/>
                <a:cs typeface="Arial MT"/>
              </a:rPr>
              <a:t>formulated </a:t>
            </a:r>
            <a:r>
              <a:rPr sz="1400" dirty="0">
                <a:latin typeface="Arial MT"/>
                <a:cs typeface="Arial MT"/>
              </a:rPr>
              <a:t>in </a:t>
            </a:r>
            <a:r>
              <a:rPr sz="1400" spc="15" dirty="0">
                <a:latin typeface="Arial MT"/>
                <a:cs typeface="Arial MT"/>
              </a:rPr>
              <a:t>such </a:t>
            </a:r>
            <a:r>
              <a:rPr sz="1400" spc="20" dirty="0">
                <a:latin typeface="Arial MT"/>
                <a:cs typeface="Arial MT"/>
              </a:rPr>
              <a:t>a- </a:t>
            </a:r>
            <a:r>
              <a:rPr sz="1400" spc="-20" dirty="0">
                <a:latin typeface="Arial MT"/>
                <a:cs typeface="Arial MT"/>
              </a:rPr>
              <a:t>way that </a:t>
            </a:r>
            <a:r>
              <a:rPr sz="1400" spc="-10" dirty="0">
                <a:latin typeface="Arial MT"/>
                <a:cs typeface="Arial MT"/>
              </a:rPr>
              <a:t>anyone </a:t>
            </a:r>
            <a:r>
              <a:rPr sz="1400" spc="-5" dirty="0">
                <a:latin typeface="Arial MT"/>
                <a:cs typeface="Arial MT"/>
              </a:rPr>
              <a:t>would </a:t>
            </a:r>
            <a:r>
              <a:rPr sz="1400" spc="30" dirty="0">
                <a:latin typeface="Arial MT"/>
                <a:cs typeface="Arial MT"/>
              </a:rPr>
              <a:t>be </a:t>
            </a:r>
            <a:r>
              <a:rPr sz="1400" spc="5" dirty="0">
                <a:latin typeface="Arial MT"/>
                <a:cs typeface="Arial MT"/>
              </a:rPr>
              <a:t>able </a:t>
            </a:r>
            <a:r>
              <a:rPr sz="1400" dirty="0">
                <a:latin typeface="Arial MT"/>
                <a:cs typeface="Arial MT"/>
              </a:rPr>
              <a:t>to </a:t>
            </a:r>
            <a:r>
              <a:rPr sz="1400" spc="5" dirty="0">
                <a:latin typeface="Arial MT"/>
                <a:cs typeface="Arial MT"/>
              </a:rPr>
              <a:t> separate </a:t>
            </a:r>
            <a:r>
              <a:rPr sz="1400" spc="-10" dirty="0">
                <a:latin typeface="Arial MT"/>
                <a:cs typeface="Arial MT"/>
              </a:rPr>
              <a:t>the </a:t>
            </a:r>
            <a:r>
              <a:rPr sz="1400" spc="10" dirty="0">
                <a:latin typeface="Arial MT"/>
                <a:cs typeface="Arial MT"/>
              </a:rPr>
              <a:t>well-formed </a:t>
            </a:r>
            <a:r>
              <a:rPr sz="1400" spc="15" dirty="0">
                <a:latin typeface="Arial MT"/>
                <a:cs typeface="Arial MT"/>
              </a:rPr>
              <a:t>sentences </a:t>
            </a:r>
            <a:r>
              <a:rPr sz="1400" spc="25" dirty="0">
                <a:latin typeface="Arial MT"/>
                <a:cs typeface="Arial MT"/>
              </a:rPr>
              <a:t>from </a:t>
            </a:r>
            <a:r>
              <a:rPr sz="1400" spc="-15" dirty="0">
                <a:latin typeface="Arial MT"/>
                <a:cs typeface="Arial MT"/>
              </a:rPr>
              <a:t>the </a:t>
            </a:r>
            <a:r>
              <a:rPr sz="1400" spc="15" dirty="0">
                <a:latin typeface="Arial MT"/>
                <a:cs typeface="Arial MT"/>
              </a:rPr>
              <a:t>ill-formed </a:t>
            </a:r>
            <a:r>
              <a:rPr sz="1400" spc="20" dirty="0">
                <a:latin typeface="Arial MT"/>
                <a:cs typeface="Arial MT"/>
              </a:rPr>
              <a:t>ones, </a:t>
            </a:r>
            <a:r>
              <a:rPr sz="1400" spc="15" dirty="0">
                <a:latin typeface="Arial MT"/>
                <a:cs typeface="Arial MT"/>
              </a:rPr>
              <a:t>even </a:t>
            </a:r>
            <a:r>
              <a:rPr sz="1400" spc="-5" dirty="0">
                <a:latin typeface="Arial MT"/>
                <a:cs typeface="Arial MT"/>
              </a:rPr>
              <a:t>if </a:t>
            </a:r>
            <a:r>
              <a:rPr sz="1400" dirty="0">
                <a:latin typeface="Arial MT"/>
                <a:cs typeface="Arial MT"/>
              </a:rPr>
              <a:t>they </a:t>
            </a:r>
            <a:r>
              <a:rPr sz="1400" spc="15" dirty="0">
                <a:latin typeface="Arial MT"/>
                <a:cs typeface="Arial MT"/>
              </a:rPr>
              <a:t>did </a:t>
            </a:r>
            <a:r>
              <a:rPr sz="1400" spc="5" dirty="0">
                <a:latin typeface="Arial MT"/>
                <a:cs typeface="Arial MT"/>
              </a:rPr>
              <a:t>not </a:t>
            </a:r>
            <a:r>
              <a:rPr sz="1400" dirty="0">
                <a:latin typeface="Arial MT"/>
                <a:cs typeface="Arial MT"/>
              </a:rPr>
              <a:t>know </a:t>
            </a:r>
            <a:r>
              <a:rPr sz="1400" spc="15" dirty="0">
                <a:latin typeface="Arial MT"/>
                <a:cs typeface="Arial MT"/>
              </a:rPr>
              <a:t>a </a:t>
            </a:r>
            <a:r>
              <a:rPr sz="1400" spc="-5" dirty="0">
                <a:latin typeface="Arial MT"/>
                <a:cs typeface="Arial MT"/>
              </a:rPr>
              <a:t>word </a:t>
            </a:r>
            <a:r>
              <a:rPr sz="1400" spc="25" dirty="0">
                <a:latin typeface="Arial MT"/>
                <a:cs typeface="Arial MT"/>
              </a:rPr>
              <a:t>of </a:t>
            </a:r>
            <a:r>
              <a:rPr sz="1400" spc="-15" dirty="0">
                <a:latin typeface="Arial MT"/>
                <a:cs typeface="Arial MT"/>
              </a:rPr>
              <a:t>the 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language </a:t>
            </a:r>
            <a:r>
              <a:rPr sz="1400" spc="10" dirty="0">
                <a:latin typeface="Arial MT"/>
                <a:cs typeface="Arial MT"/>
              </a:rPr>
              <a:t>concerned. </a:t>
            </a:r>
            <a:r>
              <a:rPr sz="1400" spc="5" dirty="0">
                <a:latin typeface="Arial MT"/>
                <a:cs typeface="Arial MT"/>
              </a:rPr>
              <a:t>The </a:t>
            </a:r>
            <a:r>
              <a:rPr sz="1400" spc="-10" dirty="0">
                <a:latin typeface="Arial MT"/>
                <a:cs typeface="Arial MT"/>
              </a:rPr>
              <a:t>particular </a:t>
            </a:r>
            <a:r>
              <a:rPr sz="1400" dirty="0">
                <a:latin typeface="Arial MT"/>
                <a:cs typeface="Arial MT"/>
              </a:rPr>
              <a:t>type </a:t>
            </a:r>
            <a:r>
              <a:rPr sz="1400" spc="25" dirty="0">
                <a:latin typeface="Arial MT"/>
                <a:cs typeface="Arial MT"/>
              </a:rPr>
              <a:t>of </a:t>
            </a:r>
            <a:r>
              <a:rPr sz="1400" dirty="0">
                <a:latin typeface="Arial MT"/>
                <a:cs typeface="Arial MT"/>
              </a:rPr>
              <a:t>generative grammar </a:t>
            </a:r>
            <a:r>
              <a:rPr sz="1400" spc="20" dirty="0">
                <a:latin typeface="Arial MT"/>
                <a:cs typeface="Arial MT"/>
              </a:rPr>
              <a:t>proposed </a:t>
            </a:r>
            <a:r>
              <a:rPr sz="1400" spc="25" dirty="0">
                <a:latin typeface="Arial MT"/>
                <a:cs typeface="Arial MT"/>
              </a:rPr>
              <a:t>by </a:t>
            </a:r>
            <a:r>
              <a:rPr sz="1400" spc="15" dirty="0">
                <a:latin typeface="Arial MT"/>
                <a:cs typeface="Arial MT"/>
              </a:rPr>
              <a:t>Chomsky </a:t>
            </a:r>
            <a:r>
              <a:rPr sz="1400" spc="-20" dirty="0">
                <a:latin typeface="Arial MT"/>
                <a:cs typeface="Arial MT"/>
              </a:rPr>
              <a:t>was </a:t>
            </a:r>
            <a:r>
              <a:rPr sz="1400" spc="10" dirty="0">
                <a:latin typeface="Arial MT"/>
                <a:cs typeface="Arial MT"/>
              </a:rPr>
              <a:t>a </a:t>
            </a:r>
            <a:r>
              <a:rPr sz="1400" spc="20" dirty="0">
                <a:latin typeface="Arial MT"/>
                <a:cs typeface="Arial MT"/>
              </a:rPr>
              <a:t>so-called 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characteristics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spc="25" dirty="0">
                <a:latin typeface="Arial MT"/>
                <a:cs typeface="Arial MT"/>
              </a:rPr>
              <a:t>of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an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transformational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The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basic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one.</a:t>
            </a:r>
            <a:r>
              <a:rPr sz="1400" spc="-1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transformational-generative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grammar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(TGG).</a:t>
            </a:r>
            <a:endParaRPr sz="1400" dirty="0">
              <a:latin typeface="Arial MT"/>
              <a:cs typeface="Arial MT"/>
            </a:endParaRPr>
          </a:p>
          <a:p>
            <a:pPr marL="12700" algn="l" rtl="0">
              <a:lnSpc>
                <a:spcPts val="1664"/>
              </a:lnSpc>
              <a:spcBef>
                <a:spcPts val="45"/>
              </a:spcBef>
            </a:pPr>
            <a:r>
              <a:rPr sz="1400" spc="15" dirty="0">
                <a:latin typeface="Arial MT"/>
                <a:cs typeface="Arial MT"/>
              </a:rPr>
              <a:t>Chomsky</a:t>
            </a:r>
            <a:r>
              <a:rPr sz="1400" spc="-12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not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only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initiated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the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era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25" dirty="0">
                <a:latin typeface="Arial MT"/>
                <a:cs typeface="Arial MT"/>
              </a:rPr>
              <a:t>of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generative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grammars.</a:t>
            </a:r>
            <a:r>
              <a:rPr sz="1400" spc="-18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He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also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redirected</a:t>
            </a:r>
            <a:r>
              <a:rPr sz="1400" spc="-1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attention</a:t>
            </a:r>
            <a:r>
              <a:rPr sz="1400" spc="3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towards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language</a:t>
            </a:r>
            <a:endParaRPr sz="1400" dirty="0">
              <a:latin typeface="Arial MT"/>
              <a:cs typeface="Arial MT"/>
            </a:endParaRPr>
          </a:p>
          <a:p>
            <a:pPr marL="12700" algn="l" rtl="0">
              <a:lnSpc>
                <a:spcPts val="1664"/>
              </a:lnSpc>
            </a:pPr>
            <a:r>
              <a:rPr sz="1400" spc="-30" dirty="0">
                <a:latin typeface="Arial MT"/>
                <a:cs typeface="Arial MT"/>
              </a:rPr>
              <a:t>un</a:t>
            </a:r>
            <a:r>
              <a:rPr sz="1400" spc="-10" dirty="0">
                <a:latin typeface="Arial MT"/>
                <a:cs typeface="Arial MT"/>
              </a:rPr>
              <a:t>i</a:t>
            </a:r>
            <a:r>
              <a:rPr sz="1400" spc="-30" dirty="0">
                <a:latin typeface="Arial MT"/>
                <a:cs typeface="Arial MT"/>
              </a:rPr>
              <a:t>v</a:t>
            </a:r>
            <a:r>
              <a:rPr sz="1400" spc="45" dirty="0">
                <a:latin typeface="Arial MT"/>
                <a:cs typeface="Arial MT"/>
              </a:rPr>
              <a:t>e</a:t>
            </a:r>
            <a:r>
              <a:rPr sz="1400" spc="-20" dirty="0">
                <a:latin typeface="Arial MT"/>
                <a:cs typeface="Arial MT"/>
              </a:rPr>
              <a:t>r</a:t>
            </a:r>
            <a:r>
              <a:rPr sz="1400" spc="45" dirty="0">
                <a:latin typeface="Arial MT"/>
                <a:cs typeface="Arial MT"/>
              </a:rPr>
              <a:t>s</a:t>
            </a:r>
            <a:r>
              <a:rPr sz="1400" spc="-3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45" dirty="0">
                <a:latin typeface="Arial MT"/>
                <a:cs typeface="Arial MT"/>
              </a:rPr>
              <a:t>s</a:t>
            </a:r>
            <a:r>
              <a:rPr sz="1400" spc="5" dirty="0">
                <a:latin typeface="Arial MT"/>
                <a:cs typeface="Arial MT"/>
              </a:rPr>
              <a:t>.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40" dirty="0">
                <a:latin typeface="Arial MT"/>
                <a:cs typeface="Arial MT"/>
              </a:rPr>
              <a:t>H</a:t>
            </a:r>
            <a:r>
              <a:rPr sz="1400" spc="15" dirty="0">
                <a:latin typeface="Arial MT"/>
                <a:cs typeface="Arial MT"/>
              </a:rPr>
              <a:t>e </a:t>
            </a:r>
            <a:r>
              <a:rPr sz="1400" spc="45" dirty="0">
                <a:latin typeface="Arial MT"/>
                <a:cs typeface="Arial MT"/>
              </a:rPr>
              <a:t>po</a:t>
            </a:r>
            <a:r>
              <a:rPr sz="1400" spc="-15" dirty="0">
                <a:latin typeface="Arial MT"/>
                <a:cs typeface="Arial MT"/>
              </a:rPr>
              <a:t>i</a:t>
            </a:r>
            <a:r>
              <a:rPr sz="1400" spc="-30" dirty="0">
                <a:latin typeface="Arial MT"/>
                <a:cs typeface="Arial MT"/>
              </a:rPr>
              <a:t>n</a:t>
            </a:r>
            <a:r>
              <a:rPr sz="1400" spc="-20" dirty="0">
                <a:latin typeface="Arial MT"/>
                <a:cs typeface="Arial MT"/>
              </a:rPr>
              <a:t>t</a:t>
            </a:r>
            <a:r>
              <a:rPr sz="1400" spc="45" dirty="0">
                <a:latin typeface="Arial MT"/>
                <a:cs typeface="Arial MT"/>
              </a:rPr>
              <a:t>e</a:t>
            </a:r>
            <a:r>
              <a:rPr sz="1400" spc="15" dirty="0">
                <a:latin typeface="Arial MT"/>
                <a:cs typeface="Arial MT"/>
              </a:rPr>
              <a:t>d</a:t>
            </a:r>
            <a:r>
              <a:rPr sz="1400" spc="-135" dirty="0">
                <a:latin typeface="Arial MT"/>
                <a:cs typeface="Arial MT"/>
              </a:rPr>
              <a:t> </a:t>
            </a:r>
            <a:r>
              <a:rPr sz="1400" spc="45" dirty="0">
                <a:latin typeface="Arial MT"/>
                <a:cs typeface="Arial MT"/>
              </a:rPr>
              <a:t>o</a:t>
            </a:r>
            <a:r>
              <a:rPr sz="1400" spc="-30" dirty="0">
                <a:latin typeface="Arial MT"/>
                <a:cs typeface="Arial MT"/>
              </a:rPr>
              <a:t>u</a:t>
            </a:r>
            <a:r>
              <a:rPr sz="1400" spc="5" dirty="0">
                <a:latin typeface="Arial MT"/>
                <a:cs typeface="Arial MT"/>
              </a:rPr>
              <a:t>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</a:t>
            </a:r>
            <a:r>
              <a:rPr sz="1400" spc="-30" dirty="0">
                <a:latin typeface="Arial MT"/>
                <a:cs typeface="Arial MT"/>
              </a:rPr>
              <a:t>ha</a:t>
            </a:r>
            <a:r>
              <a:rPr sz="1400" spc="5" dirty="0">
                <a:latin typeface="Arial MT"/>
                <a:cs typeface="Arial MT"/>
              </a:rPr>
              <a:t>t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a</a:t>
            </a:r>
            <a:r>
              <a:rPr sz="1400" spc="10" dirty="0">
                <a:latin typeface="Arial MT"/>
                <a:cs typeface="Arial MT"/>
              </a:rPr>
              <a:t>s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a</a:t>
            </a:r>
            <a:r>
              <a:rPr sz="1400" spc="-15" dirty="0">
                <a:latin typeface="Arial MT"/>
                <a:cs typeface="Arial MT"/>
              </a:rPr>
              <a:t>l</a:t>
            </a:r>
            <a:r>
              <a:rPr sz="1400" spc="5" dirty="0">
                <a:latin typeface="Arial MT"/>
                <a:cs typeface="Arial MT"/>
              </a:rPr>
              <a:t>l</a:t>
            </a:r>
            <a:endParaRPr sz="1400" dirty="0">
              <a:latin typeface="Arial MT"/>
              <a:cs typeface="Arial MT"/>
            </a:endParaRPr>
          </a:p>
          <a:p>
            <a:pPr marL="12700" marR="313690" algn="l" rtl="0">
              <a:lnSpc>
                <a:spcPts val="1650"/>
              </a:lnSpc>
              <a:spcBef>
                <a:spcPts val="125"/>
              </a:spcBef>
            </a:pPr>
            <a:r>
              <a:rPr sz="1400" spc="-15" dirty="0">
                <a:latin typeface="Arial MT"/>
                <a:cs typeface="Arial MT"/>
              </a:rPr>
              <a:t>humans are </a:t>
            </a:r>
            <a:r>
              <a:rPr sz="1400" spc="-10" dirty="0">
                <a:latin typeface="Arial MT"/>
                <a:cs typeface="Arial MT"/>
              </a:rPr>
              <a:t>rather similar, </a:t>
            </a:r>
            <a:r>
              <a:rPr sz="1400" spc="-5" dirty="0">
                <a:latin typeface="Arial MT"/>
                <a:cs typeface="Arial MT"/>
              </a:rPr>
              <a:t>their </a:t>
            </a:r>
            <a:r>
              <a:rPr sz="1400" spc="-10" dirty="0">
                <a:latin typeface="Arial MT"/>
                <a:cs typeface="Arial MT"/>
              </a:rPr>
              <a:t>internalized </a:t>
            </a:r>
            <a:r>
              <a:rPr sz="1400" spc="-5" dirty="0">
                <a:latin typeface="Arial MT"/>
                <a:cs typeface="Arial MT"/>
              </a:rPr>
              <a:t>language </a:t>
            </a:r>
            <a:r>
              <a:rPr sz="1400" spc="10" dirty="0">
                <a:latin typeface="Arial MT"/>
                <a:cs typeface="Arial MT"/>
              </a:rPr>
              <a:t>mechanisms </a:t>
            </a:r>
            <a:r>
              <a:rPr sz="1400" spc="-15" dirty="0">
                <a:latin typeface="Arial MT"/>
                <a:cs typeface="Arial MT"/>
              </a:rPr>
              <a:t>are </a:t>
            </a:r>
            <a:r>
              <a:rPr sz="1400" spc="-5" dirty="0">
                <a:latin typeface="Arial MT"/>
                <a:cs typeface="Arial MT"/>
              </a:rPr>
              <a:t>likely to </a:t>
            </a:r>
            <a:r>
              <a:rPr sz="1400" spc="-20" dirty="0">
                <a:latin typeface="Arial MT"/>
                <a:cs typeface="Arial MT"/>
              </a:rPr>
              <a:t>have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important </a:t>
            </a:r>
            <a:r>
              <a:rPr sz="1400" spc="35" dirty="0">
                <a:latin typeface="Arial MT"/>
                <a:cs typeface="Arial MT"/>
              </a:rPr>
              <a:t>common </a:t>
            </a:r>
            <a:r>
              <a:rPr sz="1400" spc="-380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properties.</a:t>
            </a:r>
            <a:endParaRPr sz="1400" dirty="0">
              <a:latin typeface="Arial MT"/>
              <a:cs typeface="Arial MT"/>
            </a:endParaRPr>
          </a:p>
          <a:p>
            <a:pPr marL="12700" algn="l" rtl="0">
              <a:lnSpc>
                <a:spcPts val="1605"/>
              </a:lnSpc>
            </a:pPr>
            <a:r>
              <a:rPr sz="1400" spc="10" dirty="0">
                <a:latin typeface="Arial MT"/>
                <a:cs typeface="Arial MT"/>
              </a:rPr>
              <a:t>Chomsky's</a:t>
            </a:r>
            <a:r>
              <a:rPr sz="1400" spc="-125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position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not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only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unique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within</a:t>
            </a:r>
            <a:r>
              <a:rPr sz="1400" spc="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linguistics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at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the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present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time,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but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probably</a:t>
            </a:r>
            <a:r>
              <a:rPr sz="1400" spc="-200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unprecedented</a:t>
            </a:r>
            <a:endParaRPr sz="1400" dirty="0">
              <a:latin typeface="Arial MT"/>
              <a:cs typeface="Arial MT"/>
            </a:endParaRPr>
          </a:p>
          <a:p>
            <a:pPr marL="12700" marR="495300" algn="l" rtl="0">
              <a:lnSpc>
                <a:spcPts val="1650"/>
              </a:lnSpc>
              <a:spcBef>
                <a:spcPts val="130"/>
              </a:spcBef>
            </a:pPr>
            <a:r>
              <a:rPr sz="1400" dirty="0">
                <a:latin typeface="Arial MT"/>
                <a:cs typeface="Arial MT"/>
              </a:rPr>
              <a:t>in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the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whole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history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25" dirty="0">
                <a:latin typeface="Arial MT"/>
                <a:cs typeface="Arial MT"/>
              </a:rPr>
              <a:t>of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the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sub-</a:t>
            </a:r>
            <a:r>
              <a:rPr sz="1400" spc="-114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ject.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His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first</a:t>
            </a:r>
            <a:r>
              <a:rPr sz="1400" spc="-110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book,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published</a:t>
            </a:r>
            <a:r>
              <a:rPr sz="1400" spc="-1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35" dirty="0">
                <a:latin typeface="Arial MT"/>
                <a:cs typeface="Arial MT"/>
              </a:rPr>
              <a:t>1957,</a:t>
            </a:r>
            <a:r>
              <a:rPr sz="1400" spc="-18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short</a:t>
            </a:r>
            <a:r>
              <a:rPr sz="1400" spc="-114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and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relatively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nontechnical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though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was,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revolution-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ized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the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scientific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study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25" dirty="0">
                <a:latin typeface="Arial MT"/>
                <a:cs typeface="Arial MT"/>
              </a:rPr>
              <a:t>of</a:t>
            </a:r>
            <a:r>
              <a:rPr sz="1400" spc="-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language.</a:t>
            </a:r>
          </a:p>
          <a:p>
            <a:pPr marL="12700" marR="167640" algn="l" rtl="0">
              <a:lnSpc>
                <a:spcPts val="1650"/>
              </a:lnSpc>
              <a:spcBef>
                <a:spcPts val="80"/>
              </a:spcBef>
            </a:pPr>
            <a:r>
              <a:rPr sz="1400" spc="10" dirty="0">
                <a:latin typeface="Arial MT"/>
                <a:cs typeface="Arial MT"/>
              </a:rPr>
              <a:t>Chomsky's</a:t>
            </a:r>
            <a:r>
              <a:rPr sz="1400" spc="-125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position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not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only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unique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within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linguistics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at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the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present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time,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but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probably</a:t>
            </a:r>
            <a:r>
              <a:rPr sz="1400" spc="-200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unprecedented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 </a:t>
            </a:r>
            <a:r>
              <a:rPr sz="1400" spc="-10" dirty="0">
                <a:latin typeface="Arial MT"/>
                <a:cs typeface="Arial MT"/>
              </a:rPr>
              <a:t>the </a:t>
            </a:r>
            <a:r>
              <a:rPr sz="1400" spc="-5" dirty="0">
                <a:latin typeface="Arial MT"/>
                <a:cs typeface="Arial MT"/>
              </a:rPr>
              <a:t>whole </a:t>
            </a:r>
            <a:r>
              <a:rPr sz="1400" spc="5" dirty="0">
                <a:latin typeface="Arial MT"/>
                <a:cs typeface="Arial MT"/>
              </a:rPr>
              <a:t>history </a:t>
            </a:r>
            <a:r>
              <a:rPr sz="1400" spc="25" dirty="0">
                <a:latin typeface="Arial MT"/>
                <a:cs typeface="Arial MT"/>
              </a:rPr>
              <a:t>of </a:t>
            </a:r>
            <a:r>
              <a:rPr sz="1400" spc="-10" dirty="0">
                <a:latin typeface="Arial MT"/>
                <a:cs typeface="Arial MT"/>
              </a:rPr>
              <a:t>the </a:t>
            </a:r>
            <a:r>
              <a:rPr sz="1400" spc="5" dirty="0">
                <a:latin typeface="Arial MT"/>
                <a:cs typeface="Arial MT"/>
              </a:rPr>
              <a:t>sub- </a:t>
            </a:r>
            <a:r>
              <a:rPr sz="1400" spc="15" dirty="0">
                <a:latin typeface="Arial MT"/>
                <a:cs typeface="Arial MT"/>
              </a:rPr>
              <a:t>ject. </a:t>
            </a:r>
            <a:r>
              <a:rPr sz="1400" spc="-15" dirty="0">
                <a:latin typeface="Arial MT"/>
                <a:cs typeface="Arial MT"/>
              </a:rPr>
              <a:t>His </a:t>
            </a:r>
            <a:r>
              <a:rPr sz="1400" spc="10" dirty="0">
                <a:latin typeface="Arial MT"/>
                <a:cs typeface="Arial MT"/>
              </a:rPr>
              <a:t>first </a:t>
            </a:r>
            <a:r>
              <a:rPr sz="1400" spc="20" dirty="0">
                <a:latin typeface="Arial MT"/>
                <a:cs typeface="Arial MT"/>
              </a:rPr>
              <a:t>book, </a:t>
            </a:r>
            <a:r>
              <a:rPr sz="1400" spc="10" dirty="0">
                <a:latin typeface="Arial MT"/>
                <a:cs typeface="Arial MT"/>
              </a:rPr>
              <a:t>published </a:t>
            </a:r>
            <a:r>
              <a:rPr sz="1400" dirty="0">
                <a:latin typeface="Arial MT"/>
                <a:cs typeface="Arial MT"/>
              </a:rPr>
              <a:t>in </a:t>
            </a:r>
            <a:r>
              <a:rPr sz="1400" spc="35" dirty="0">
                <a:latin typeface="Arial MT"/>
                <a:cs typeface="Arial MT"/>
              </a:rPr>
              <a:t>1957, </a:t>
            </a:r>
            <a:r>
              <a:rPr sz="1400" spc="5" dirty="0">
                <a:latin typeface="Arial MT"/>
                <a:cs typeface="Arial MT"/>
              </a:rPr>
              <a:t>short </a:t>
            </a:r>
            <a:r>
              <a:rPr sz="1400" spc="-15" dirty="0">
                <a:latin typeface="Arial MT"/>
                <a:cs typeface="Arial MT"/>
              </a:rPr>
              <a:t>and </a:t>
            </a:r>
            <a:r>
              <a:rPr sz="1400" spc="-5" dirty="0">
                <a:latin typeface="Arial MT"/>
                <a:cs typeface="Arial MT"/>
              </a:rPr>
              <a:t>relatively </a:t>
            </a:r>
            <a:r>
              <a:rPr sz="1400" dirty="0">
                <a:latin typeface="Arial MT"/>
                <a:cs typeface="Arial MT"/>
              </a:rPr>
              <a:t>nontechnical </a:t>
            </a:r>
            <a:r>
              <a:rPr sz="1400" spc="5" dirty="0">
                <a:latin typeface="Arial MT"/>
                <a:cs typeface="Arial MT"/>
              </a:rPr>
              <a:t> though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was,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revolution-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ized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the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scientific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study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25" dirty="0">
                <a:latin typeface="Arial MT"/>
                <a:cs typeface="Arial MT"/>
              </a:rPr>
              <a:t>of</a:t>
            </a:r>
            <a:r>
              <a:rPr sz="1400" spc="-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language.</a:t>
            </a: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7117" y="5727750"/>
            <a:ext cx="225806" cy="20323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134484" y="5912830"/>
            <a:ext cx="56261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z="1400" spc="50" dirty="0">
                <a:latin typeface="Arial MT"/>
                <a:cs typeface="Arial MT"/>
              </a:rPr>
              <a:t>)</a:t>
            </a:r>
            <a:r>
              <a:rPr sz="1400" spc="-30" dirty="0">
                <a:latin typeface="Arial MT"/>
                <a:cs typeface="Arial MT"/>
              </a:rPr>
              <a:t>1</a:t>
            </a:r>
            <a:r>
              <a:rPr sz="1400" spc="15" dirty="0">
                <a:latin typeface="Arial MT"/>
                <a:cs typeface="Arial MT"/>
              </a:rPr>
              <a:t>1</a:t>
            </a:r>
            <a:r>
              <a:rPr sz="1400" spc="-135" dirty="0">
                <a:latin typeface="Arial MT"/>
                <a:cs typeface="Arial MT"/>
              </a:rPr>
              <a:t> </a:t>
            </a:r>
            <a:r>
              <a:rPr sz="1400" spc="-1105" dirty="0">
                <a:latin typeface="Arial MT"/>
                <a:cs typeface="Arial MT"/>
              </a:rPr>
              <a:t>ـ</a:t>
            </a:r>
            <a:r>
              <a:rPr sz="1400" spc="-1025" dirty="0">
                <a:latin typeface="Arial MT"/>
                <a:cs typeface="Arial MT"/>
              </a:rPr>
              <a:t>ـ</a:t>
            </a:r>
            <a:r>
              <a:rPr sz="1400" spc="-30" dirty="0">
                <a:latin typeface="Arial MT"/>
                <a:cs typeface="Arial MT"/>
              </a:rPr>
              <a:t>1</a:t>
            </a:r>
            <a:r>
              <a:rPr sz="1400" spc="5" dirty="0">
                <a:latin typeface="Arial MT"/>
                <a:cs typeface="Arial MT"/>
              </a:rPr>
              <a:t>(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50359" y="23431"/>
            <a:ext cx="49657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955" dirty="0">
                <a:latin typeface="Arial MT"/>
                <a:cs typeface="Arial MT"/>
              </a:rPr>
              <a:t>د</a:t>
            </a:r>
            <a:r>
              <a:rPr sz="1400" spc="-805" dirty="0">
                <a:latin typeface="Arial MT"/>
                <a:cs typeface="Arial MT"/>
              </a:rPr>
              <a:t>و</a:t>
            </a:r>
            <a:r>
              <a:rPr sz="1400" spc="-955" dirty="0">
                <a:latin typeface="Arial MT"/>
                <a:cs typeface="Arial MT"/>
              </a:rPr>
              <a:t>د</a:t>
            </a:r>
            <a:r>
              <a:rPr sz="1400" spc="-1105" dirty="0">
                <a:latin typeface="Arial MT"/>
                <a:cs typeface="Arial MT"/>
              </a:rPr>
              <a:t>ـــ</a:t>
            </a:r>
            <a:r>
              <a:rPr sz="1400" spc="-655" dirty="0">
                <a:latin typeface="Arial MT"/>
                <a:cs typeface="Arial MT"/>
              </a:rPr>
              <a:t>ح</a:t>
            </a:r>
            <a:r>
              <a:rPr sz="1400" spc="-840" dirty="0">
                <a:latin typeface="Arial MT"/>
                <a:cs typeface="Arial MT"/>
              </a:rPr>
              <a:t>م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57325" y="219709"/>
            <a:ext cx="6267450" cy="899794"/>
            <a:chOff x="1457325" y="219709"/>
            <a:chExt cx="6267450" cy="899794"/>
          </a:xfrm>
        </p:grpSpPr>
        <p:sp>
          <p:nvSpPr>
            <p:cNvPr id="5" name="object 5"/>
            <p:cNvSpPr/>
            <p:nvPr/>
          </p:nvSpPr>
          <p:spPr>
            <a:xfrm>
              <a:off x="4158614" y="236219"/>
              <a:ext cx="466725" cy="9525"/>
            </a:xfrm>
            <a:custGeom>
              <a:avLst/>
              <a:gdLst/>
              <a:ahLst/>
              <a:cxnLst/>
              <a:rect l="l" t="t" r="r" b="b"/>
              <a:pathLst>
                <a:path w="466725" h="9525">
                  <a:moveTo>
                    <a:pt x="4667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466725" y="9525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5425" y="257174"/>
              <a:ext cx="6191250" cy="523875"/>
            </a:xfrm>
            <a:custGeom>
              <a:avLst/>
              <a:gdLst/>
              <a:ahLst/>
              <a:cxnLst/>
              <a:rect l="l" t="t" r="r" b="b"/>
              <a:pathLst>
                <a:path w="6191250" h="523875">
                  <a:moveTo>
                    <a:pt x="6191250" y="0"/>
                  </a:moveTo>
                  <a:lnTo>
                    <a:pt x="0" y="0"/>
                  </a:lnTo>
                  <a:lnTo>
                    <a:pt x="0" y="523875"/>
                  </a:lnTo>
                  <a:lnTo>
                    <a:pt x="6191250" y="523875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78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6500" y="857186"/>
              <a:ext cx="3595751" cy="26193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57325" y="219709"/>
              <a:ext cx="6267450" cy="599440"/>
            </a:xfrm>
            <a:custGeom>
              <a:avLst/>
              <a:gdLst/>
              <a:ahLst/>
              <a:cxnLst/>
              <a:rect l="l" t="t" r="r" b="b"/>
              <a:pathLst>
                <a:path w="6267450" h="599440">
                  <a:moveTo>
                    <a:pt x="6203950" y="63500"/>
                  </a:moveTo>
                  <a:lnTo>
                    <a:pt x="6191250" y="63500"/>
                  </a:lnTo>
                  <a:lnTo>
                    <a:pt x="6191250" y="76200"/>
                  </a:lnTo>
                  <a:lnTo>
                    <a:pt x="6191250" y="523240"/>
                  </a:lnTo>
                  <a:lnTo>
                    <a:pt x="76200" y="523240"/>
                  </a:lnTo>
                  <a:lnTo>
                    <a:pt x="76200" y="76200"/>
                  </a:lnTo>
                  <a:lnTo>
                    <a:pt x="6191250" y="76200"/>
                  </a:lnTo>
                  <a:lnTo>
                    <a:pt x="6191250" y="63500"/>
                  </a:lnTo>
                  <a:lnTo>
                    <a:pt x="63500" y="63500"/>
                  </a:lnTo>
                  <a:lnTo>
                    <a:pt x="63500" y="76200"/>
                  </a:lnTo>
                  <a:lnTo>
                    <a:pt x="63500" y="523240"/>
                  </a:lnTo>
                  <a:lnTo>
                    <a:pt x="63500" y="535940"/>
                  </a:lnTo>
                  <a:lnTo>
                    <a:pt x="6203950" y="535940"/>
                  </a:lnTo>
                  <a:lnTo>
                    <a:pt x="6203950" y="523240"/>
                  </a:lnTo>
                  <a:lnTo>
                    <a:pt x="6203950" y="76200"/>
                  </a:lnTo>
                  <a:lnTo>
                    <a:pt x="6203950" y="75565"/>
                  </a:lnTo>
                  <a:lnTo>
                    <a:pt x="6203950" y="63500"/>
                  </a:lnTo>
                  <a:close/>
                </a:path>
                <a:path w="6267450" h="599440">
                  <a:moveTo>
                    <a:pt x="6242050" y="25400"/>
                  </a:moveTo>
                  <a:lnTo>
                    <a:pt x="6216650" y="25400"/>
                  </a:lnTo>
                  <a:lnTo>
                    <a:pt x="6216650" y="50800"/>
                  </a:lnTo>
                  <a:lnTo>
                    <a:pt x="6216650" y="548640"/>
                  </a:lnTo>
                  <a:lnTo>
                    <a:pt x="50800" y="548640"/>
                  </a:lnTo>
                  <a:lnTo>
                    <a:pt x="50800" y="50800"/>
                  </a:lnTo>
                  <a:lnTo>
                    <a:pt x="6216650" y="50800"/>
                  </a:lnTo>
                  <a:lnTo>
                    <a:pt x="6216650" y="25400"/>
                  </a:lnTo>
                  <a:lnTo>
                    <a:pt x="25400" y="25400"/>
                  </a:lnTo>
                  <a:lnTo>
                    <a:pt x="25400" y="50800"/>
                  </a:lnTo>
                  <a:lnTo>
                    <a:pt x="25400" y="548640"/>
                  </a:lnTo>
                  <a:lnTo>
                    <a:pt x="25400" y="574040"/>
                  </a:lnTo>
                  <a:lnTo>
                    <a:pt x="6242050" y="574040"/>
                  </a:lnTo>
                  <a:lnTo>
                    <a:pt x="6242050" y="548640"/>
                  </a:lnTo>
                  <a:lnTo>
                    <a:pt x="6242050" y="50800"/>
                  </a:lnTo>
                  <a:lnTo>
                    <a:pt x="6242050" y="50165"/>
                  </a:lnTo>
                  <a:lnTo>
                    <a:pt x="6242050" y="25400"/>
                  </a:lnTo>
                  <a:close/>
                </a:path>
                <a:path w="6267450" h="599440">
                  <a:moveTo>
                    <a:pt x="6267450" y="0"/>
                  </a:moveTo>
                  <a:lnTo>
                    <a:pt x="6254750" y="0"/>
                  </a:lnTo>
                  <a:lnTo>
                    <a:pt x="6254750" y="12700"/>
                  </a:lnTo>
                  <a:lnTo>
                    <a:pt x="6254750" y="586740"/>
                  </a:lnTo>
                  <a:lnTo>
                    <a:pt x="12700" y="586740"/>
                  </a:lnTo>
                  <a:lnTo>
                    <a:pt x="12700" y="12700"/>
                  </a:lnTo>
                  <a:lnTo>
                    <a:pt x="6254750" y="12700"/>
                  </a:lnTo>
                  <a:lnTo>
                    <a:pt x="62547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86740"/>
                  </a:lnTo>
                  <a:lnTo>
                    <a:pt x="0" y="599440"/>
                  </a:lnTo>
                  <a:lnTo>
                    <a:pt x="6267450" y="599440"/>
                  </a:lnTo>
                  <a:lnTo>
                    <a:pt x="6267450" y="586740"/>
                  </a:lnTo>
                  <a:lnTo>
                    <a:pt x="6267450" y="12700"/>
                  </a:lnTo>
                  <a:lnTo>
                    <a:pt x="6267450" y="12065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4150" y="380936"/>
              <a:ext cx="3643376" cy="34766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2432" y="1581467"/>
            <a:ext cx="8329930" cy="36810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94615">
              <a:lnSpc>
                <a:spcPct val="103600"/>
              </a:lnSpc>
              <a:spcBef>
                <a:spcPts val="60"/>
              </a:spcBef>
            </a:pPr>
            <a:r>
              <a:rPr sz="1550" spc="-5" dirty="0">
                <a:latin typeface="Arial MT"/>
                <a:cs typeface="Arial MT"/>
              </a:rPr>
              <a:t>Chomasky</a:t>
            </a:r>
            <a:r>
              <a:rPr sz="1550" dirty="0">
                <a:latin typeface="Arial MT"/>
                <a:cs typeface="Arial MT"/>
              </a:rPr>
              <a:t> has </a:t>
            </a:r>
            <a:r>
              <a:rPr sz="1550" spc="20" dirty="0">
                <a:latin typeface="Arial MT"/>
                <a:cs typeface="Arial MT"/>
              </a:rPr>
              <a:t>in </a:t>
            </a:r>
            <a:r>
              <a:rPr sz="1550" spc="-5" dirty="0">
                <a:latin typeface="Arial MT"/>
                <a:cs typeface="Arial MT"/>
              </a:rPr>
              <a:t>the </a:t>
            </a:r>
            <a:r>
              <a:rPr sz="1550" spc="10" dirty="0">
                <a:latin typeface="Arial MT"/>
                <a:cs typeface="Arial MT"/>
              </a:rPr>
              <a:t>opinion </a:t>
            </a:r>
            <a:r>
              <a:rPr sz="1550" spc="20" dirty="0">
                <a:latin typeface="Arial MT"/>
                <a:cs typeface="Arial MT"/>
              </a:rPr>
              <a:t>of </a:t>
            </a:r>
            <a:r>
              <a:rPr sz="1550" spc="-20" dirty="0">
                <a:latin typeface="Arial MT"/>
                <a:cs typeface="Arial MT"/>
              </a:rPr>
              <a:t>many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transformed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linguistics </a:t>
            </a:r>
            <a:r>
              <a:rPr sz="1550" spc="20" dirty="0">
                <a:latin typeface="Arial MT"/>
                <a:cs typeface="Arial MT"/>
              </a:rPr>
              <a:t>from </a:t>
            </a:r>
            <a:r>
              <a:rPr sz="1550" spc="15" dirty="0">
                <a:latin typeface="Arial MT"/>
                <a:cs typeface="Arial MT"/>
              </a:rPr>
              <a:t>a </a:t>
            </a:r>
            <a:r>
              <a:rPr sz="1550" spc="10" dirty="0">
                <a:latin typeface="Arial MT"/>
                <a:cs typeface="Arial MT"/>
              </a:rPr>
              <a:t>relatively obscure 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discipline </a:t>
            </a:r>
            <a:r>
              <a:rPr sz="1550" spc="20" dirty="0">
                <a:latin typeface="Arial MT"/>
                <a:cs typeface="Arial MT"/>
              </a:rPr>
              <a:t>of </a:t>
            </a:r>
            <a:r>
              <a:rPr sz="1550" spc="15" dirty="0">
                <a:latin typeface="Arial MT"/>
                <a:cs typeface="Arial MT"/>
              </a:rPr>
              <a:t>interest </a:t>
            </a:r>
            <a:r>
              <a:rPr sz="1550" spc="-20" dirty="0">
                <a:latin typeface="Arial MT"/>
                <a:cs typeface="Arial MT"/>
              </a:rPr>
              <a:t>mainly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to </a:t>
            </a:r>
            <a:r>
              <a:rPr sz="1550" dirty="0">
                <a:latin typeface="Arial MT"/>
                <a:cs typeface="Arial MT"/>
              </a:rPr>
              <a:t>PhD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students </a:t>
            </a:r>
            <a:r>
              <a:rPr sz="1550" spc="5" dirty="0">
                <a:latin typeface="Arial MT"/>
                <a:cs typeface="Arial MT"/>
              </a:rPr>
              <a:t>and </a:t>
            </a:r>
            <a:r>
              <a:rPr sz="1550" spc="-5" dirty="0">
                <a:latin typeface="Arial MT"/>
                <a:cs typeface="Arial MT"/>
              </a:rPr>
              <a:t>future</a:t>
            </a:r>
            <a:r>
              <a:rPr sz="155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missionaries </a:t>
            </a:r>
            <a:r>
              <a:rPr sz="1550" spc="5" dirty="0">
                <a:latin typeface="Arial MT"/>
                <a:cs typeface="Arial MT"/>
              </a:rPr>
              <a:t>into </a:t>
            </a:r>
            <a:r>
              <a:rPr sz="1550" spc="15" dirty="0">
                <a:latin typeface="Arial MT"/>
                <a:cs typeface="Arial MT"/>
              </a:rPr>
              <a:t>a </a:t>
            </a:r>
            <a:r>
              <a:rPr sz="1550" spc="-15" dirty="0">
                <a:latin typeface="Arial MT"/>
                <a:cs typeface="Arial MT"/>
              </a:rPr>
              <a:t>major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spc="25" dirty="0">
                <a:latin typeface="Arial MT"/>
                <a:cs typeface="Arial MT"/>
              </a:rPr>
              <a:t>Social </a:t>
            </a:r>
            <a:r>
              <a:rPr sz="1550" spc="30" dirty="0">
                <a:latin typeface="Arial MT"/>
                <a:cs typeface="Arial MT"/>
              </a:rPr>
              <a:t> </a:t>
            </a:r>
            <a:r>
              <a:rPr sz="1550" spc="25" dirty="0">
                <a:latin typeface="Arial MT"/>
                <a:cs typeface="Arial MT"/>
              </a:rPr>
              <a:t>science</a:t>
            </a:r>
            <a:r>
              <a:rPr sz="1550" spc="-25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of</a:t>
            </a:r>
            <a:r>
              <a:rPr sz="1550" spc="3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direct</a:t>
            </a:r>
            <a:r>
              <a:rPr sz="1550" spc="3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relevance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to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psychologists,</a:t>
            </a:r>
            <a:r>
              <a:rPr sz="1550" spc="75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sociologists,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anthropologists,</a:t>
            </a:r>
            <a:r>
              <a:rPr sz="1550" spc="260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philosophers</a:t>
            </a:r>
            <a:r>
              <a:rPr sz="1550" spc="2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and </a:t>
            </a:r>
            <a:r>
              <a:rPr sz="1550" spc="-41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others.</a:t>
            </a:r>
            <a:endParaRPr sz="1550">
              <a:latin typeface="Arial MT"/>
              <a:cs typeface="Arial MT"/>
            </a:endParaRPr>
          </a:p>
          <a:p>
            <a:pPr marL="12700" marR="398145">
              <a:lnSpc>
                <a:spcPts val="1950"/>
              </a:lnSpc>
              <a:spcBef>
                <a:spcPts val="5"/>
              </a:spcBef>
            </a:pPr>
            <a:r>
              <a:rPr sz="1550" spc="-10" dirty="0">
                <a:latin typeface="Arial MT"/>
                <a:cs typeface="Arial MT"/>
              </a:rPr>
              <a:t>Chomsky</a:t>
            </a:r>
            <a:r>
              <a:rPr sz="1550" spc="29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has</a:t>
            </a:r>
            <a:r>
              <a:rPr sz="1550" spc="6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shifted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attention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away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from</a:t>
            </a:r>
            <a:r>
              <a:rPr sz="1550" spc="6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detailed</a:t>
            </a:r>
            <a:r>
              <a:rPr sz="1550" spc="13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descriptions</a:t>
            </a:r>
            <a:r>
              <a:rPr sz="1550" spc="65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of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actual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utterances,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and </a:t>
            </a:r>
            <a:r>
              <a:rPr sz="1550" spc="-415" dirty="0">
                <a:latin typeface="Arial MT"/>
                <a:cs typeface="Arial MT"/>
              </a:rPr>
              <a:t> </a:t>
            </a:r>
            <a:r>
              <a:rPr sz="1550" spc="25" dirty="0">
                <a:latin typeface="Arial MT"/>
                <a:cs typeface="Arial MT"/>
              </a:rPr>
              <a:t>started</a:t>
            </a:r>
            <a:r>
              <a:rPr sz="1550" spc="-3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asking</a:t>
            </a:r>
            <a:r>
              <a:rPr sz="1550" spc="120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questions</a:t>
            </a:r>
            <a:r>
              <a:rPr sz="1550" spc="1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about</a:t>
            </a:r>
            <a:r>
              <a:rPr sz="1550" spc="105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the</a:t>
            </a:r>
            <a:r>
              <a:rPr sz="1550" spc="1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nature</a:t>
            </a:r>
            <a:r>
              <a:rPr sz="1550" spc="114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of</a:t>
            </a:r>
            <a:r>
              <a:rPr sz="1550" spc="30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the</a:t>
            </a:r>
            <a:r>
              <a:rPr sz="1550" spc="120" dirty="0">
                <a:latin typeface="Arial MT"/>
                <a:cs typeface="Arial MT"/>
              </a:rPr>
              <a:t> </a:t>
            </a:r>
            <a:r>
              <a:rPr sz="1550" spc="35" dirty="0">
                <a:latin typeface="Arial MT"/>
                <a:cs typeface="Arial MT"/>
              </a:rPr>
              <a:t>system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which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produces</a:t>
            </a:r>
            <a:r>
              <a:rPr sz="1550" spc="210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the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output.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ts val="1800"/>
              </a:lnSpc>
            </a:pPr>
            <a:r>
              <a:rPr sz="1550" spc="5" dirty="0">
                <a:latin typeface="Arial MT"/>
                <a:cs typeface="Arial MT"/>
              </a:rPr>
              <a:t>According</a:t>
            </a:r>
            <a:r>
              <a:rPr sz="1550" spc="20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to</a:t>
            </a:r>
            <a:r>
              <a:rPr sz="1550" spc="-25" dirty="0">
                <a:latin typeface="Arial MT"/>
                <a:cs typeface="Arial MT"/>
              </a:rPr>
              <a:t> </a:t>
            </a:r>
            <a:r>
              <a:rPr sz="1550" spc="-20" dirty="0">
                <a:latin typeface="Arial MT"/>
                <a:cs typeface="Arial MT"/>
              </a:rPr>
              <a:t>Chomsky,</a:t>
            </a:r>
            <a:r>
              <a:rPr sz="1550" spc="3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Bloomfieldian</a:t>
            </a:r>
            <a:r>
              <a:rPr sz="1550" spc="20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linguistics</a:t>
            </a:r>
            <a:r>
              <a:rPr sz="1550" spc="21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was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both</a:t>
            </a:r>
            <a:r>
              <a:rPr sz="1550" spc="13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far too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ambitious</a:t>
            </a:r>
            <a:r>
              <a:rPr sz="1550" spc="215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and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far</a:t>
            </a:r>
            <a:r>
              <a:rPr sz="1550" spc="25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too</a:t>
            </a:r>
            <a:endParaRPr sz="1550">
              <a:latin typeface="Arial MT"/>
              <a:cs typeface="Arial MT"/>
            </a:endParaRPr>
          </a:p>
          <a:p>
            <a:pPr marL="12700" marR="130810">
              <a:lnSpc>
                <a:spcPct val="103600"/>
              </a:lnSpc>
              <a:spcBef>
                <a:spcPts val="30"/>
              </a:spcBef>
            </a:pPr>
            <a:r>
              <a:rPr sz="1550" spc="-5" dirty="0">
                <a:latin typeface="Arial MT"/>
                <a:cs typeface="Arial MT"/>
              </a:rPr>
              <a:t>limited</a:t>
            </a:r>
            <a:r>
              <a:rPr sz="155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in scope. </a:t>
            </a:r>
            <a:r>
              <a:rPr sz="1550" spc="10" dirty="0">
                <a:latin typeface="Arial MT"/>
                <a:cs typeface="Arial MT"/>
              </a:rPr>
              <a:t>It </a:t>
            </a:r>
            <a:r>
              <a:rPr sz="1550" spc="15" dirty="0">
                <a:latin typeface="Arial MT"/>
                <a:cs typeface="Arial MT"/>
              </a:rPr>
              <a:t>was </a:t>
            </a:r>
            <a:r>
              <a:rPr sz="1550" spc="20" dirty="0">
                <a:latin typeface="Arial MT"/>
                <a:cs typeface="Arial MT"/>
              </a:rPr>
              <a:t>too </a:t>
            </a:r>
            <a:r>
              <a:rPr sz="1550" spc="-5" dirty="0">
                <a:latin typeface="Arial MT"/>
                <a:cs typeface="Arial MT"/>
              </a:rPr>
              <a:t>ambitious</a:t>
            </a:r>
            <a:r>
              <a:rPr sz="155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in </a:t>
            </a:r>
            <a:r>
              <a:rPr sz="1550" spc="5" dirty="0">
                <a:latin typeface="Arial MT"/>
                <a:cs typeface="Arial MT"/>
              </a:rPr>
              <a:t>that </a:t>
            </a:r>
            <a:r>
              <a:rPr sz="1550" spc="15" dirty="0">
                <a:latin typeface="Arial MT"/>
                <a:cs typeface="Arial MT"/>
              </a:rPr>
              <a:t>it was </a:t>
            </a:r>
            <a:r>
              <a:rPr sz="1550" spc="5" dirty="0">
                <a:latin typeface="Arial MT"/>
                <a:cs typeface="Arial MT"/>
              </a:rPr>
              <a:t>unrealistic </a:t>
            </a:r>
            <a:r>
              <a:rPr sz="1550" spc="15" dirty="0">
                <a:latin typeface="Arial MT"/>
                <a:cs typeface="Arial MT"/>
              </a:rPr>
              <a:t>to </a:t>
            </a:r>
            <a:r>
              <a:rPr sz="1550" spc="10" dirty="0">
                <a:latin typeface="Arial MT"/>
                <a:cs typeface="Arial MT"/>
              </a:rPr>
              <a:t>expect </a:t>
            </a:r>
            <a:r>
              <a:rPr sz="1550" spc="15" dirty="0">
                <a:latin typeface="Arial MT"/>
                <a:cs typeface="Arial MT"/>
              </a:rPr>
              <a:t>to </a:t>
            </a:r>
            <a:r>
              <a:rPr sz="1550" spc="-10" dirty="0">
                <a:latin typeface="Arial MT"/>
                <a:cs typeface="Arial MT"/>
              </a:rPr>
              <a:t>be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able</a:t>
            </a:r>
            <a:r>
              <a:rPr sz="1550" spc="409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to </a:t>
            </a:r>
            <a:r>
              <a:rPr sz="1550" spc="-5" dirty="0">
                <a:latin typeface="Arial MT"/>
                <a:cs typeface="Arial MT"/>
              </a:rPr>
              <a:t>lay </a:t>
            </a:r>
            <a:r>
              <a:rPr sz="1550" dirty="0">
                <a:latin typeface="Arial MT"/>
                <a:cs typeface="Arial MT"/>
              </a:rPr>
              <a:t> down </a:t>
            </a:r>
            <a:r>
              <a:rPr sz="1550" spc="10" dirty="0">
                <a:latin typeface="Arial MT"/>
                <a:cs typeface="Arial MT"/>
              </a:rPr>
              <a:t>foolproof </a:t>
            </a:r>
            <a:r>
              <a:rPr sz="1550" spc="-5" dirty="0">
                <a:latin typeface="Arial MT"/>
                <a:cs typeface="Arial MT"/>
              </a:rPr>
              <a:t>rules</a:t>
            </a:r>
            <a:r>
              <a:rPr sz="155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for </a:t>
            </a:r>
            <a:r>
              <a:rPr sz="1550" spc="15" dirty="0">
                <a:latin typeface="Arial MT"/>
                <a:cs typeface="Arial MT"/>
              </a:rPr>
              <a:t>extracting a perfect description </a:t>
            </a:r>
            <a:r>
              <a:rPr sz="1550" spc="20" dirty="0">
                <a:latin typeface="Arial MT"/>
                <a:cs typeface="Arial MT"/>
              </a:rPr>
              <a:t>of </a:t>
            </a:r>
            <a:r>
              <a:rPr sz="1550" spc="15" dirty="0">
                <a:latin typeface="Arial MT"/>
                <a:cs typeface="Arial MT"/>
              </a:rPr>
              <a:t>a </a:t>
            </a:r>
            <a:r>
              <a:rPr sz="1550" spc="-15" dirty="0">
                <a:latin typeface="Arial MT"/>
                <a:cs typeface="Arial MT"/>
              </a:rPr>
              <a:t>language</a:t>
            </a:r>
            <a:r>
              <a:rPr sz="1550" spc="40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from </a:t>
            </a:r>
            <a:r>
              <a:rPr sz="1550" spc="15" dirty="0">
                <a:latin typeface="Arial MT"/>
                <a:cs typeface="Arial MT"/>
              </a:rPr>
              <a:t>a </a:t>
            </a:r>
            <a:r>
              <a:rPr sz="1550" dirty="0">
                <a:latin typeface="Arial MT"/>
                <a:cs typeface="Arial MT"/>
              </a:rPr>
              <a:t>mass</a:t>
            </a:r>
            <a:r>
              <a:rPr sz="1550" spc="43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of </a:t>
            </a:r>
            <a:r>
              <a:rPr sz="1550" spc="10" dirty="0">
                <a:latin typeface="Arial MT"/>
                <a:cs typeface="Arial MT"/>
              </a:rPr>
              <a:t>data. </a:t>
            </a:r>
            <a:r>
              <a:rPr sz="1550" spc="-42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It</a:t>
            </a:r>
            <a:r>
              <a:rPr sz="1550" spc="3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was</a:t>
            </a:r>
            <a:r>
              <a:rPr sz="1550" spc="65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too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limited</a:t>
            </a:r>
            <a:r>
              <a:rPr sz="1550" spc="21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because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it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concentrated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spc="25" dirty="0">
                <a:latin typeface="Arial MT"/>
                <a:cs typeface="Arial MT"/>
              </a:rPr>
              <a:t>on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describing</a:t>
            </a:r>
            <a:r>
              <a:rPr sz="1550" spc="135" dirty="0">
                <a:latin typeface="Arial MT"/>
                <a:cs typeface="Arial MT"/>
              </a:rPr>
              <a:t> </a:t>
            </a:r>
            <a:r>
              <a:rPr sz="1550" spc="25" dirty="0">
                <a:latin typeface="Arial MT"/>
                <a:cs typeface="Arial MT"/>
              </a:rPr>
              <a:t>sets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of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utterances</a:t>
            </a:r>
            <a:r>
              <a:rPr sz="1550" spc="14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which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happened </a:t>
            </a:r>
            <a:r>
              <a:rPr sz="1550" spc="-42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to</a:t>
            </a:r>
            <a:r>
              <a:rPr sz="1550" spc="3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have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been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spoken.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550" spc="5" dirty="0">
                <a:latin typeface="Arial MT"/>
                <a:cs typeface="Arial MT"/>
              </a:rPr>
              <a:t>linguistics</a:t>
            </a:r>
            <a:r>
              <a:rPr sz="1550" spc="14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also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became</a:t>
            </a:r>
            <a:r>
              <a:rPr sz="1550" spc="204" dirty="0">
                <a:latin typeface="Arial MT"/>
                <a:cs typeface="Arial MT"/>
              </a:rPr>
              <a:t> </a:t>
            </a:r>
            <a:r>
              <a:rPr sz="1550" spc="25" dirty="0">
                <a:latin typeface="Arial MT"/>
                <a:cs typeface="Arial MT"/>
              </a:rPr>
              <a:t>very</a:t>
            </a:r>
            <a:r>
              <a:rPr sz="1550" spc="-5" dirty="0">
                <a:latin typeface="Arial MT"/>
                <a:cs typeface="Arial MT"/>
              </a:rPr>
              <a:t> narrow.</a:t>
            </a:r>
            <a:r>
              <a:rPr sz="1550" spc="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Trivial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spc="-20" dirty="0">
                <a:latin typeface="Arial MT"/>
                <a:cs typeface="Arial MT"/>
              </a:rPr>
              <a:t>problems</a:t>
            </a:r>
            <a:r>
              <a:rPr sz="1550" spc="29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of</a:t>
            </a:r>
            <a:r>
              <a:rPr sz="1550" spc="3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analysis</a:t>
            </a:r>
            <a:r>
              <a:rPr sz="1550" spc="60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became</a:t>
            </a:r>
            <a:r>
              <a:rPr sz="1550" spc="204" dirty="0">
                <a:latin typeface="Arial MT"/>
                <a:cs typeface="Arial MT"/>
              </a:rPr>
              <a:t> </a:t>
            </a:r>
            <a:r>
              <a:rPr sz="1550" spc="-15" dirty="0">
                <a:latin typeface="Arial MT"/>
                <a:cs typeface="Arial MT"/>
              </a:rPr>
              <a:t>major</a:t>
            </a:r>
            <a:r>
              <a:rPr sz="1550" spc="18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controversial</a:t>
            </a:r>
            <a:endParaRPr sz="1550">
              <a:latin typeface="Arial MT"/>
              <a:cs typeface="Arial MT"/>
            </a:endParaRPr>
          </a:p>
          <a:p>
            <a:pPr marL="12700" marR="53975">
              <a:lnSpc>
                <a:spcPct val="103000"/>
              </a:lnSpc>
              <a:spcBef>
                <a:spcPts val="40"/>
              </a:spcBef>
            </a:pPr>
            <a:r>
              <a:rPr sz="1550" spc="25" dirty="0">
                <a:latin typeface="Arial MT"/>
                <a:cs typeface="Arial MT"/>
              </a:rPr>
              <a:t>issues,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and</a:t>
            </a:r>
            <a:r>
              <a:rPr sz="1550" spc="114" dirty="0">
                <a:latin typeface="Arial MT"/>
                <a:cs typeface="Arial MT"/>
              </a:rPr>
              <a:t> </a:t>
            </a:r>
            <a:r>
              <a:rPr sz="1550" spc="-15" dirty="0">
                <a:latin typeface="Arial MT"/>
                <a:cs typeface="Arial MT"/>
              </a:rPr>
              <a:t>no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one</a:t>
            </a:r>
            <a:r>
              <a:rPr sz="1550" spc="114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who</a:t>
            </a:r>
            <a:r>
              <a:rPr sz="1550" spc="11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was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not</a:t>
            </a:r>
            <a:r>
              <a:rPr sz="1550" spc="2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a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linguist</a:t>
            </a:r>
            <a:r>
              <a:rPr sz="1550" spc="1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could</a:t>
            </a:r>
            <a:r>
              <a:rPr sz="1550" spc="120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understand</a:t>
            </a:r>
            <a:r>
              <a:rPr sz="1550" spc="270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the</a:t>
            </a:r>
            <a:r>
              <a:rPr sz="1550" spc="11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issues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involved.</a:t>
            </a:r>
            <a:r>
              <a:rPr sz="1550" spc="22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By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around 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spc="30" dirty="0">
                <a:latin typeface="Arial MT"/>
                <a:cs typeface="Arial MT"/>
              </a:rPr>
              <a:t>1950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linguistics</a:t>
            </a:r>
            <a:r>
              <a:rPr sz="1550" spc="1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had</a:t>
            </a:r>
            <a:r>
              <a:rPr sz="1550" spc="120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lost</a:t>
            </a:r>
            <a:r>
              <a:rPr sz="1550" spc="3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touch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with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other</a:t>
            </a:r>
            <a:r>
              <a:rPr sz="1550" spc="9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disciplines</a:t>
            </a:r>
            <a:r>
              <a:rPr sz="1550" spc="1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and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become</a:t>
            </a:r>
            <a:r>
              <a:rPr sz="1550" spc="195" dirty="0">
                <a:latin typeface="Arial MT"/>
                <a:cs typeface="Arial MT"/>
              </a:rPr>
              <a:t> </a:t>
            </a:r>
            <a:r>
              <a:rPr sz="1550" spc="25" dirty="0">
                <a:latin typeface="Arial MT"/>
                <a:cs typeface="Arial MT"/>
              </a:rPr>
              <a:t>an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abstruse</a:t>
            </a:r>
            <a:r>
              <a:rPr sz="1550" spc="1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subject</a:t>
            </a:r>
            <a:r>
              <a:rPr sz="1550" spc="11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of</a:t>
            </a:r>
            <a:r>
              <a:rPr sz="1550" spc="3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little </a:t>
            </a:r>
            <a:r>
              <a:rPr sz="1550" spc="-41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interest</a:t>
            </a:r>
            <a:r>
              <a:rPr sz="1550" spc="2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to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anyone</a:t>
            </a:r>
            <a:r>
              <a:rPr sz="1550" spc="114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outside.</a:t>
            </a:r>
            <a:endParaRPr sz="155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7117" y="5727750"/>
            <a:ext cx="225806" cy="20323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124705" y="5912830"/>
            <a:ext cx="57277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z="1400" spc="55" dirty="0">
                <a:latin typeface="Arial MT"/>
                <a:cs typeface="Arial MT"/>
              </a:rPr>
              <a:t>)</a:t>
            </a:r>
            <a:r>
              <a:rPr sz="1400" spc="45" dirty="0">
                <a:latin typeface="Arial MT"/>
                <a:cs typeface="Arial MT"/>
              </a:rPr>
              <a:t>1</a:t>
            </a:r>
            <a:r>
              <a:rPr sz="1400" spc="15" dirty="0">
                <a:latin typeface="Arial MT"/>
                <a:cs typeface="Arial MT"/>
              </a:rPr>
              <a:t>0</a:t>
            </a:r>
            <a:r>
              <a:rPr sz="1400" spc="-135" dirty="0">
                <a:latin typeface="Arial MT"/>
                <a:cs typeface="Arial MT"/>
              </a:rPr>
              <a:t> </a:t>
            </a:r>
            <a:r>
              <a:rPr sz="1400" spc="-1105" dirty="0">
                <a:latin typeface="Arial MT"/>
                <a:cs typeface="Arial MT"/>
              </a:rPr>
              <a:t>ـ</a:t>
            </a:r>
            <a:r>
              <a:rPr sz="1400" spc="-1025" dirty="0">
                <a:latin typeface="Arial MT"/>
                <a:cs typeface="Arial MT"/>
              </a:rPr>
              <a:t>ـ</a:t>
            </a:r>
            <a:r>
              <a:rPr sz="1400" spc="-30" dirty="0">
                <a:latin typeface="Arial MT"/>
                <a:cs typeface="Arial MT"/>
              </a:rPr>
              <a:t>1</a:t>
            </a:r>
            <a:r>
              <a:rPr sz="1400" spc="5" dirty="0">
                <a:latin typeface="Arial MT"/>
                <a:cs typeface="Arial MT"/>
              </a:rPr>
              <a:t>(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50359" y="23431"/>
            <a:ext cx="49657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u="sng" spc="-9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د</a:t>
            </a:r>
            <a:r>
              <a:rPr sz="1400" u="sng" spc="-8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و</a:t>
            </a:r>
            <a:r>
              <a:rPr sz="1400" u="sng" spc="-9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د</a:t>
            </a:r>
            <a:r>
              <a:rPr sz="1400" u="sng" spc="-11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ـــ</a:t>
            </a:r>
            <a:r>
              <a:rPr sz="1400" u="sng" spc="-6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ح</a:t>
            </a:r>
            <a:r>
              <a:rPr sz="1400" u="sng" spc="-8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م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1795780"/>
            <a:ext cx="8382000" cy="86305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7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 the  name of Allah </a:t>
            </a:r>
            <a:r>
              <a:rPr lang="en-US" sz="27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most  G</a:t>
            </a:r>
            <a:r>
              <a:rPr lang="en-US" sz="27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racious most Merciful </a:t>
            </a:r>
            <a:endParaRPr sz="27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7117" y="5727750"/>
            <a:ext cx="225806" cy="20323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pc="50" dirty="0"/>
              <a:t>)</a:t>
            </a:r>
            <a:fld id="{81D60167-4931-47E6-BA6A-407CBD079E47}" type="slidenum">
              <a:rPr spc="15" dirty="0"/>
              <a:t>2</a:t>
            </a:fld>
            <a:r>
              <a:rPr spc="-135" dirty="0"/>
              <a:t> </a:t>
            </a:r>
            <a:r>
              <a:rPr spc="-1105" dirty="0"/>
              <a:t>ـ</a:t>
            </a:r>
            <a:r>
              <a:rPr spc="-1025" dirty="0"/>
              <a:t>ـ</a:t>
            </a:r>
            <a:r>
              <a:rPr spc="-30" dirty="0"/>
              <a:t>1</a:t>
            </a:r>
            <a:r>
              <a:rPr spc="5" dirty="0"/>
              <a:t>(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50359" y="23431"/>
            <a:ext cx="49657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u="sng" spc="-9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د</a:t>
            </a:r>
            <a:r>
              <a:rPr sz="1400" u="sng" spc="-8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و</a:t>
            </a:r>
            <a:r>
              <a:rPr sz="1400" u="sng" spc="-9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د</a:t>
            </a:r>
            <a:r>
              <a:rPr sz="1400" u="sng" spc="-11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ـــ</a:t>
            </a:r>
            <a:r>
              <a:rPr sz="1400" u="sng" spc="-6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ح</a:t>
            </a:r>
            <a:r>
              <a:rPr sz="1400" u="sng" spc="-8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م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1987" y="1871027"/>
            <a:ext cx="39020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spc="5" dirty="0"/>
              <a:t> </a:t>
            </a:r>
            <a:r>
              <a:rPr spc="-5" dirty="0"/>
              <a:t>name(s)</a:t>
            </a:r>
            <a:r>
              <a:rPr spc="-50" dirty="0"/>
              <a:t> </a:t>
            </a:r>
            <a:r>
              <a:rPr spc="-25" dirty="0"/>
              <a:t>of</a:t>
            </a:r>
            <a:r>
              <a:rPr spc="20" dirty="0"/>
              <a:t> </a:t>
            </a:r>
            <a:r>
              <a:rPr spc="-10" dirty="0"/>
              <a:t>the</a:t>
            </a:r>
            <a:r>
              <a:rPr spc="15" dirty="0"/>
              <a:t> </a:t>
            </a:r>
            <a:r>
              <a:rPr spc="-5" dirty="0"/>
              <a:t>school: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1987" y="2605341"/>
            <a:ext cx="6487160" cy="151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125" indent="-353060" algn="l" rtl="0">
              <a:lnSpc>
                <a:spcPts val="2865"/>
              </a:lnSpc>
              <a:spcBef>
                <a:spcPts val="100"/>
              </a:spcBef>
              <a:buClr>
                <a:srgbClr val="FF0000"/>
              </a:buClr>
              <a:buFont typeface="Arial"/>
              <a:buAutoNum type="arabicPlain"/>
              <a:tabLst>
                <a:tab pos="365760" algn="l"/>
              </a:tabLst>
            </a:pPr>
            <a:r>
              <a:rPr sz="2400" spc="-25" dirty="0">
                <a:latin typeface="Arial MT"/>
                <a:cs typeface="Arial MT"/>
              </a:rPr>
              <a:t>Generative</a:t>
            </a:r>
            <a:r>
              <a:rPr sz="2400" spc="2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linguistics.</a:t>
            </a:r>
            <a:endParaRPr sz="2400" dirty="0">
              <a:latin typeface="Arial MT"/>
              <a:cs typeface="Arial MT"/>
            </a:endParaRPr>
          </a:p>
          <a:p>
            <a:pPr marL="365125" indent="-353060" algn="l" rtl="0">
              <a:lnSpc>
                <a:spcPts val="2865"/>
              </a:lnSpc>
              <a:buClr>
                <a:srgbClr val="FF0000"/>
              </a:buClr>
              <a:buFont typeface="Arial"/>
              <a:buAutoNum type="arabicPlain"/>
              <a:tabLst>
                <a:tab pos="365760" algn="l"/>
              </a:tabLst>
            </a:pPr>
            <a:r>
              <a:rPr sz="2400" spc="-25" dirty="0">
                <a:latin typeface="Arial MT"/>
                <a:cs typeface="Arial MT"/>
              </a:rPr>
              <a:t>Generative</a:t>
            </a:r>
            <a:r>
              <a:rPr sz="2400" spc="210" dirty="0">
                <a:latin typeface="Arial MT"/>
                <a:cs typeface="Arial MT"/>
              </a:rPr>
              <a:t> </a:t>
            </a:r>
            <a:r>
              <a:rPr sz="2400" spc="-30" dirty="0" smtClean="0">
                <a:latin typeface="Arial MT"/>
                <a:cs typeface="Arial MT"/>
              </a:rPr>
              <a:t>grammar</a:t>
            </a:r>
            <a:endParaRPr sz="2400" dirty="0">
              <a:latin typeface="Arial MT"/>
              <a:cs typeface="Arial MT"/>
            </a:endParaRPr>
          </a:p>
          <a:p>
            <a:pPr marL="365125" indent="-353060" algn="l" rtl="0">
              <a:lnSpc>
                <a:spcPts val="2865"/>
              </a:lnSpc>
              <a:spcBef>
                <a:spcPts val="50"/>
              </a:spcBef>
              <a:buClr>
                <a:srgbClr val="FF0000"/>
              </a:buClr>
              <a:buFont typeface="Arial"/>
              <a:buAutoNum type="arabicPlain"/>
              <a:tabLst>
                <a:tab pos="365760" algn="l"/>
              </a:tabLst>
            </a:pPr>
            <a:r>
              <a:rPr sz="2400" spc="-20" dirty="0">
                <a:latin typeface="Arial MT"/>
                <a:cs typeface="Arial MT"/>
              </a:rPr>
              <a:t>Transformational</a:t>
            </a:r>
            <a:r>
              <a:rPr sz="2400" spc="140" dirty="0">
                <a:latin typeface="Arial MT"/>
                <a:cs typeface="Arial MT"/>
              </a:rPr>
              <a:t> </a:t>
            </a:r>
            <a:r>
              <a:rPr sz="2400" spc="-30" dirty="0">
                <a:latin typeface="Arial MT"/>
                <a:cs typeface="Arial MT"/>
              </a:rPr>
              <a:t>grammar.</a:t>
            </a:r>
            <a:endParaRPr sz="2400" dirty="0">
              <a:latin typeface="Arial MT"/>
              <a:cs typeface="Arial MT"/>
            </a:endParaRPr>
          </a:p>
          <a:p>
            <a:pPr marL="365125" indent="-353060" algn="l" rtl="0">
              <a:lnSpc>
                <a:spcPts val="2865"/>
              </a:lnSpc>
              <a:buClr>
                <a:srgbClr val="FF0000"/>
              </a:buClr>
              <a:buFont typeface="Arial"/>
              <a:buAutoNum type="arabicPlain"/>
              <a:tabLst>
                <a:tab pos="365760" algn="l"/>
              </a:tabLst>
            </a:pPr>
            <a:r>
              <a:rPr sz="2400" spc="-20" dirty="0">
                <a:latin typeface="Arial MT"/>
                <a:cs typeface="Arial MT"/>
              </a:rPr>
              <a:t>Transformational</a:t>
            </a:r>
            <a:r>
              <a:rPr sz="2400" spc="145" dirty="0">
                <a:latin typeface="Arial MT"/>
                <a:cs typeface="Arial MT"/>
              </a:rPr>
              <a:t> </a:t>
            </a:r>
            <a:r>
              <a:rPr sz="2400" spc="-30" dirty="0">
                <a:latin typeface="Arial MT"/>
                <a:cs typeface="Arial MT"/>
              </a:rPr>
              <a:t>generative</a:t>
            </a:r>
            <a:r>
              <a:rPr sz="2400" spc="240" dirty="0">
                <a:latin typeface="Arial MT"/>
                <a:cs typeface="Arial MT"/>
              </a:rPr>
              <a:t> </a:t>
            </a:r>
            <a:r>
              <a:rPr sz="2400" spc="-30" dirty="0">
                <a:latin typeface="Arial MT"/>
                <a:cs typeface="Arial MT"/>
              </a:rPr>
              <a:t>grammar.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dirty="0" smtClean="0">
                <a:latin typeface="Arial MT"/>
                <a:cs typeface="Arial MT"/>
              </a:rPr>
              <a:t>TGG</a:t>
            </a:r>
            <a:endParaRPr sz="2400" dirty="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7117" y="295909"/>
            <a:ext cx="6908165" cy="5635625"/>
            <a:chOff x="817117" y="295909"/>
            <a:chExt cx="6908165" cy="56356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117" y="5727750"/>
              <a:ext cx="225806" cy="2032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95424" y="333374"/>
              <a:ext cx="6191250" cy="523875"/>
            </a:xfrm>
            <a:custGeom>
              <a:avLst/>
              <a:gdLst/>
              <a:ahLst/>
              <a:cxnLst/>
              <a:rect l="l" t="t" r="r" b="b"/>
              <a:pathLst>
                <a:path w="6191250" h="523875">
                  <a:moveTo>
                    <a:pt x="6191250" y="0"/>
                  </a:moveTo>
                  <a:lnTo>
                    <a:pt x="0" y="0"/>
                  </a:lnTo>
                  <a:lnTo>
                    <a:pt x="0" y="523875"/>
                  </a:lnTo>
                  <a:lnTo>
                    <a:pt x="6191250" y="523875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78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7325" y="295909"/>
              <a:ext cx="6267450" cy="599440"/>
            </a:xfrm>
            <a:custGeom>
              <a:avLst/>
              <a:gdLst/>
              <a:ahLst/>
              <a:cxnLst/>
              <a:rect l="l" t="t" r="r" b="b"/>
              <a:pathLst>
                <a:path w="6267450" h="599440">
                  <a:moveTo>
                    <a:pt x="6203950" y="63500"/>
                  </a:moveTo>
                  <a:lnTo>
                    <a:pt x="6191250" y="63500"/>
                  </a:lnTo>
                  <a:lnTo>
                    <a:pt x="6191250" y="76200"/>
                  </a:lnTo>
                  <a:lnTo>
                    <a:pt x="6191250" y="523240"/>
                  </a:lnTo>
                  <a:lnTo>
                    <a:pt x="76200" y="523240"/>
                  </a:lnTo>
                  <a:lnTo>
                    <a:pt x="76200" y="76200"/>
                  </a:lnTo>
                  <a:lnTo>
                    <a:pt x="6191250" y="76200"/>
                  </a:lnTo>
                  <a:lnTo>
                    <a:pt x="6191250" y="63500"/>
                  </a:lnTo>
                  <a:lnTo>
                    <a:pt x="63500" y="63500"/>
                  </a:lnTo>
                  <a:lnTo>
                    <a:pt x="63500" y="76200"/>
                  </a:lnTo>
                  <a:lnTo>
                    <a:pt x="63500" y="523240"/>
                  </a:lnTo>
                  <a:lnTo>
                    <a:pt x="63500" y="535940"/>
                  </a:lnTo>
                  <a:lnTo>
                    <a:pt x="6203950" y="535940"/>
                  </a:lnTo>
                  <a:lnTo>
                    <a:pt x="6203950" y="523240"/>
                  </a:lnTo>
                  <a:lnTo>
                    <a:pt x="6203950" y="76200"/>
                  </a:lnTo>
                  <a:lnTo>
                    <a:pt x="6203950" y="75565"/>
                  </a:lnTo>
                  <a:lnTo>
                    <a:pt x="6203950" y="63500"/>
                  </a:lnTo>
                  <a:close/>
                </a:path>
                <a:path w="6267450" h="599440">
                  <a:moveTo>
                    <a:pt x="6242050" y="25400"/>
                  </a:moveTo>
                  <a:lnTo>
                    <a:pt x="6216650" y="25400"/>
                  </a:lnTo>
                  <a:lnTo>
                    <a:pt x="6216650" y="50800"/>
                  </a:lnTo>
                  <a:lnTo>
                    <a:pt x="6216650" y="548640"/>
                  </a:lnTo>
                  <a:lnTo>
                    <a:pt x="50800" y="548640"/>
                  </a:lnTo>
                  <a:lnTo>
                    <a:pt x="50800" y="50800"/>
                  </a:lnTo>
                  <a:lnTo>
                    <a:pt x="6216650" y="50800"/>
                  </a:lnTo>
                  <a:lnTo>
                    <a:pt x="6216650" y="25400"/>
                  </a:lnTo>
                  <a:lnTo>
                    <a:pt x="25400" y="25400"/>
                  </a:lnTo>
                  <a:lnTo>
                    <a:pt x="25400" y="50800"/>
                  </a:lnTo>
                  <a:lnTo>
                    <a:pt x="25400" y="548640"/>
                  </a:lnTo>
                  <a:lnTo>
                    <a:pt x="25400" y="574040"/>
                  </a:lnTo>
                  <a:lnTo>
                    <a:pt x="6242050" y="574040"/>
                  </a:lnTo>
                  <a:lnTo>
                    <a:pt x="6242050" y="548640"/>
                  </a:lnTo>
                  <a:lnTo>
                    <a:pt x="6242050" y="50800"/>
                  </a:lnTo>
                  <a:lnTo>
                    <a:pt x="6242050" y="50165"/>
                  </a:lnTo>
                  <a:lnTo>
                    <a:pt x="6242050" y="25400"/>
                  </a:lnTo>
                  <a:close/>
                </a:path>
                <a:path w="6267450" h="599440">
                  <a:moveTo>
                    <a:pt x="6267450" y="0"/>
                  </a:moveTo>
                  <a:lnTo>
                    <a:pt x="6254750" y="0"/>
                  </a:lnTo>
                  <a:lnTo>
                    <a:pt x="6254750" y="12700"/>
                  </a:lnTo>
                  <a:lnTo>
                    <a:pt x="6254750" y="586740"/>
                  </a:lnTo>
                  <a:lnTo>
                    <a:pt x="12700" y="586740"/>
                  </a:lnTo>
                  <a:lnTo>
                    <a:pt x="12700" y="12700"/>
                  </a:lnTo>
                  <a:lnTo>
                    <a:pt x="6254750" y="12700"/>
                  </a:lnTo>
                  <a:lnTo>
                    <a:pt x="62547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86740"/>
                  </a:lnTo>
                  <a:lnTo>
                    <a:pt x="0" y="599440"/>
                  </a:lnTo>
                  <a:lnTo>
                    <a:pt x="6267450" y="599440"/>
                  </a:lnTo>
                  <a:lnTo>
                    <a:pt x="6267450" y="586740"/>
                  </a:lnTo>
                  <a:lnTo>
                    <a:pt x="6267450" y="12700"/>
                  </a:lnTo>
                  <a:lnTo>
                    <a:pt x="6267450" y="12065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4150" y="457136"/>
              <a:ext cx="3643376" cy="3476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2700" y="1076261"/>
              <a:ext cx="3586226" cy="25241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pc="50" dirty="0"/>
              <a:t>)</a:t>
            </a:r>
            <a:fld id="{81D60167-4931-47E6-BA6A-407CBD079E47}" type="slidenum">
              <a:rPr spc="15" dirty="0"/>
              <a:t>3</a:t>
            </a:fld>
            <a:r>
              <a:rPr spc="-135" dirty="0"/>
              <a:t> </a:t>
            </a:r>
            <a:r>
              <a:rPr spc="-1105" dirty="0"/>
              <a:t>ـ</a:t>
            </a:r>
            <a:r>
              <a:rPr spc="-1025" dirty="0"/>
              <a:t>ـ</a:t>
            </a:r>
            <a:r>
              <a:rPr spc="-30" dirty="0"/>
              <a:t>1</a:t>
            </a:r>
            <a:r>
              <a:rPr spc="5" dirty="0"/>
              <a:t>(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0359" y="23431"/>
            <a:ext cx="49657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u="sng" spc="-9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د</a:t>
            </a:r>
            <a:r>
              <a:rPr sz="1400" u="sng" spc="-8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و</a:t>
            </a:r>
            <a:r>
              <a:rPr sz="1400" u="sng" spc="-9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د</a:t>
            </a:r>
            <a:r>
              <a:rPr sz="1400" u="sng" spc="-11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ـــ</a:t>
            </a:r>
            <a:r>
              <a:rPr sz="1400" u="sng" spc="-6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ح</a:t>
            </a:r>
            <a:r>
              <a:rPr sz="1400" u="sng" spc="-8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م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775" y="2327211"/>
            <a:ext cx="61004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</a:t>
            </a:r>
            <a:r>
              <a:rPr sz="24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founder(s)</a:t>
            </a:r>
            <a:r>
              <a:rPr sz="2400" b="1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and</a:t>
            </a:r>
            <a:r>
              <a:rPr sz="24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pioneers</a:t>
            </a:r>
            <a:r>
              <a:rPr sz="24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of</a:t>
            </a:r>
            <a:r>
              <a:rPr sz="24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</a:t>
            </a:r>
            <a:r>
              <a:rPr sz="24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school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775" y="3004502"/>
            <a:ext cx="217233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25" dirty="0">
                <a:solidFill>
                  <a:srgbClr val="FF0000"/>
                </a:solidFill>
                <a:latin typeface="Arial MT"/>
                <a:cs typeface="Arial MT"/>
              </a:rPr>
              <a:t>1-</a:t>
            </a:r>
            <a:r>
              <a:rPr sz="275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750" spc="-20" dirty="0">
                <a:latin typeface="Arial MT"/>
                <a:cs typeface="Arial MT"/>
              </a:rPr>
              <a:t>Chomasky.</a:t>
            </a:r>
            <a:endParaRPr sz="275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7117" y="571500"/>
            <a:ext cx="6908165" cy="5360035"/>
            <a:chOff x="817117" y="571500"/>
            <a:chExt cx="6908165" cy="53600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17" y="5727750"/>
              <a:ext cx="225806" cy="2032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95424" y="609600"/>
              <a:ext cx="6191250" cy="523875"/>
            </a:xfrm>
            <a:custGeom>
              <a:avLst/>
              <a:gdLst/>
              <a:ahLst/>
              <a:cxnLst/>
              <a:rect l="l" t="t" r="r" b="b"/>
              <a:pathLst>
                <a:path w="6191250" h="523875">
                  <a:moveTo>
                    <a:pt x="6191250" y="0"/>
                  </a:moveTo>
                  <a:lnTo>
                    <a:pt x="0" y="0"/>
                  </a:lnTo>
                  <a:lnTo>
                    <a:pt x="0" y="523875"/>
                  </a:lnTo>
                  <a:lnTo>
                    <a:pt x="6191250" y="523875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78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57325" y="571499"/>
              <a:ext cx="6267450" cy="600710"/>
            </a:xfrm>
            <a:custGeom>
              <a:avLst/>
              <a:gdLst/>
              <a:ahLst/>
              <a:cxnLst/>
              <a:rect l="l" t="t" r="r" b="b"/>
              <a:pathLst>
                <a:path w="6267450" h="600710">
                  <a:moveTo>
                    <a:pt x="6203950" y="63500"/>
                  </a:moveTo>
                  <a:lnTo>
                    <a:pt x="63500" y="63500"/>
                  </a:lnTo>
                  <a:lnTo>
                    <a:pt x="63500" y="76200"/>
                  </a:lnTo>
                  <a:lnTo>
                    <a:pt x="63500" y="524510"/>
                  </a:lnTo>
                  <a:lnTo>
                    <a:pt x="63500" y="537210"/>
                  </a:lnTo>
                  <a:lnTo>
                    <a:pt x="6203950" y="537210"/>
                  </a:lnTo>
                  <a:lnTo>
                    <a:pt x="6203950" y="524510"/>
                  </a:lnTo>
                  <a:lnTo>
                    <a:pt x="76200" y="524510"/>
                  </a:lnTo>
                  <a:lnTo>
                    <a:pt x="76200" y="76200"/>
                  </a:lnTo>
                  <a:lnTo>
                    <a:pt x="6191250" y="76200"/>
                  </a:lnTo>
                  <a:lnTo>
                    <a:pt x="6191250" y="523875"/>
                  </a:lnTo>
                  <a:lnTo>
                    <a:pt x="6203950" y="523875"/>
                  </a:lnTo>
                  <a:lnTo>
                    <a:pt x="6203950" y="76200"/>
                  </a:lnTo>
                  <a:lnTo>
                    <a:pt x="6203950" y="63500"/>
                  </a:lnTo>
                  <a:close/>
                </a:path>
                <a:path w="6267450" h="600710">
                  <a:moveTo>
                    <a:pt x="6242050" y="25400"/>
                  </a:moveTo>
                  <a:lnTo>
                    <a:pt x="25400" y="25400"/>
                  </a:lnTo>
                  <a:lnTo>
                    <a:pt x="25400" y="50800"/>
                  </a:lnTo>
                  <a:lnTo>
                    <a:pt x="25400" y="549910"/>
                  </a:lnTo>
                  <a:lnTo>
                    <a:pt x="25400" y="575310"/>
                  </a:lnTo>
                  <a:lnTo>
                    <a:pt x="6242050" y="575310"/>
                  </a:lnTo>
                  <a:lnTo>
                    <a:pt x="6242050" y="549910"/>
                  </a:lnTo>
                  <a:lnTo>
                    <a:pt x="50800" y="549910"/>
                  </a:lnTo>
                  <a:lnTo>
                    <a:pt x="50800" y="50800"/>
                  </a:lnTo>
                  <a:lnTo>
                    <a:pt x="6216650" y="50800"/>
                  </a:lnTo>
                  <a:lnTo>
                    <a:pt x="6216650" y="549275"/>
                  </a:lnTo>
                  <a:lnTo>
                    <a:pt x="6242050" y="549275"/>
                  </a:lnTo>
                  <a:lnTo>
                    <a:pt x="6242050" y="50800"/>
                  </a:lnTo>
                  <a:lnTo>
                    <a:pt x="6242050" y="25400"/>
                  </a:lnTo>
                  <a:close/>
                </a:path>
                <a:path w="6267450" h="600710">
                  <a:moveTo>
                    <a:pt x="62674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588010"/>
                  </a:lnTo>
                  <a:lnTo>
                    <a:pt x="0" y="600710"/>
                  </a:lnTo>
                  <a:lnTo>
                    <a:pt x="6267450" y="600710"/>
                  </a:lnTo>
                  <a:lnTo>
                    <a:pt x="6267450" y="588010"/>
                  </a:lnTo>
                  <a:lnTo>
                    <a:pt x="12700" y="588010"/>
                  </a:lnTo>
                  <a:lnTo>
                    <a:pt x="12700" y="12700"/>
                  </a:lnTo>
                  <a:lnTo>
                    <a:pt x="6254750" y="12700"/>
                  </a:lnTo>
                  <a:lnTo>
                    <a:pt x="6254750" y="587375"/>
                  </a:lnTo>
                  <a:lnTo>
                    <a:pt x="6267450" y="587375"/>
                  </a:lnTo>
                  <a:lnTo>
                    <a:pt x="6267450" y="1270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4150" y="723836"/>
              <a:ext cx="3643376" cy="3476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1775" y="1542986"/>
              <a:ext cx="3586226" cy="2524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pc="50" dirty="0"/>
              <a:t>)</a:t>
            </a:r>
            <a:fld id="{81D60167-4931-47E6-BA6A-407CBD079E47}" type="slidenum">
              <a:rPr spc="15" dirty="0"/>
              <a:t>4</a:t>
            </a:fld>
            <a:r>
              <a:rPr spc="-135" dirty="0"/>
              <a:t> </a:t>
            </a:r>
            <a:r>
              <a:rPr spc="-1105" dirty="0"/>
              <a:t>ـ</a:t>
            </a:r>
            <a:r>
              <a:rPr spc="-1025" dirty="0"/>
              <a:t>ـ</a:t>
            </a:r>
            <a:r>
              <a:rPr spc="-30" dirty="0"/>
              <a:t>1</a:t>
            </a:r>
            <a:r>
              <a:rPr spc="5" dirty="0"/>
              <a:t>(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50359" y="23431"/>
            <a:ext cx="49657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u="sng" spc="-9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د</a:t>
            </a:r>
            <a:r>
              <a:rPr sz="1400" u="sng" spc="-8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و</a:t>
            </a:r>
            <a:r>
              <a:rPr sz="1400" u="sng" spc="-9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د</a:t>
            </a:r>
            <a:r>
              <a:rPr sz="1400" u="sng" spc="-11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ـــ</a:t>
            </a:r>
            <a:r>
              <a:rPr sz="1400" u="sng" spc="-6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ح</a:t>
            </a:r>
            <a:r>
              <a:rPr sz="1400" u="sng" spc="-8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م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1320" y="1582674"/>
            <a:ext cx="167132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</a:t>
            </a:r>
            <a:r>
              <a:rPr spc="-45" dirty="0"/>
              <a:t> </a:t>
            </a:r>
            <a:r>
              <a:rPr spc="15" dirty="0" smtClean="0"/>
              <a:t>aim:</a:t>
            </a:r>
            <a:endParaRPr spc="15" dirty="0"/>
          </a:p>
        </p:txBody>
      </p:sp>
      <p:sp>
        <p:nvSpPr>
          <p:cNvPr id="5" name="object 5"/>
          <p:cNvSpPr txBox="1"/>
          <p:nvPr/>
        </p:nvSpPr>
        <p:spPr>
          <a:xfrm>
            <a:off x="8515731" y="2317432"/>
            <a:ext cx="249554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45" dirty="0">
                <a:solidFill>
                  <a:srgbClr val="FF0000"/>
                </a:solidFill>
                <a:latin typeface="Arial"/>
                <a:cs typeface="Arial"/>
              </a:rPr>
              <a:t>.1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320" y="2317432"/>
            <a:ext cx="700659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25"/>
              </a:spcBef>
            </a:pP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0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125" dirty="0">
                <a:latin typeface="Arial"/>
                <a:cs typeface="Arial"/>
              </a:rPr>
              <a:t>T</a:t>
            </a:r>
            <a:r>
              <a:rPr sz="2000" b="1" spc="50" dirty="0">
                <a:latin typeface="Arial"/>
                <a:cs typeface="Arial"/>
              </a:rPr>
              <a:t>h</a:t>
            </a:r>
            <a:r>
              <a:rPr sz="2000" b="1" spc="15" dirty="0">
                <a:latin typeface="Arial"/>
                <a:cs typeface="Arial"/>
              </a:rPr>
              <a:t>e</a:t>
            </a:r>
            <a:r>
              <a:rPr sz="2000" b="1" spc="-260" dirty="0">
                <a:latin typeface="Arial"/>
                <a:cs typeface="Arial"/>
              </a:rPr>
              <a:t> </a:t>
            </a:r>
            <a:r>
              <a:rPr sz="2000" b="1" spc="165" dirty="0">
                <a:latin typeface="Arial"/>
                <a:cs typeface="Arial"/>
              </a:rPr>
              <a:t>m</a:t>
            </a:r>
            <a:r>
              <a:rPr sz="2000" b="1" spc="15" dirty="0">
                <a:latin typeface="Arial"/>
                <a:cs typeface="Arial"/>
              </a:rPr>
              <a:t>a</a:t>
            </a:r>
            <a:r>
              <a:rPr sz="2000" b="1" spc="40" dirty="0">
                <a:latin typeface="Arial"/>
                <a:cs typeface="Arial"/>
              </a:rPr>
              <a:t>i</a:t>
            </a:r>
            <a:r>
              <a:rPr sz="2000" b="1" spc="15" dirty="0">
                <a:latin typeface="Arial"/>
                <a:cs typeface="Arial"/>
              </a:rPr>
              <a:t>n</a:t>
            </a:r>
            <a:r>
              <a:rPr sz="2000" b="1" spc="-29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task</a:t>
            </a:r>
            <a:r>
              <a:rPr sz="2000" b="1" spc="-180" dirty="0">
                <a:latin typeface="Arial"/>
                <a:cs typeface="Arial"/>
              </a:rPr>
              <a:t> </a:t>
            </a:r>
            <a:r>
              <a:rPr sz="2000" b="1" spc="50" dirty="0">
                <a:latin typeface="Arial"/>
                <a:cs typeface="Arial"/>
              </a:rPr>
              <a:t>o</a:t>
            </a:r>
            <a:r>
              <a:rPr sz="2000" b="1" spc="5" dirty="0">
                <a:latin typeface="Arial"/>
                <a:cs typeface="Arial"/>
              </a:rPr>
              <a:t>f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40" dirty="0">
                <a:latin typeface="Arial"/>
                <a:cs typeface="Arial"/>
              </a:rPr>
              <a:t>li</a:t>
            </a:r>
            <a:r>
              <a:rPr sz="2000" b="1" spc="50" dirty="0">
                <a:latin typeface="Arial"/>
                <a:cs typeface="Arial"/>
              </a:rPr>
              <a:t>ng</a:t>
            </a:r>
            <a:r>
              <a:rPr sz="2000" b="1" spc="-25" dirty="0">
                <a:latin typeface="Arial"/>
                <a:cs typeface="Arial"/>
              </a:rPr>
              <a:t>u</a:t>
            </a:r>
            <a:r>
              <a:rPr sz="2000" b="1" spc="40" dirty="0">
                <a:latin typeface="Arial"/>
                <a:cs typeface="Arial"/>
              </a:rPr>
              <a:t>i</a:t>
            </a:r>
            <a:r>
              <a:rPr sz="2000" b="1" spc="15" dirty="0">
                <a:latin typeface="Arial"/>
                <a:cs typeface="Arial"/>
              </a:rPr>
              <a:t>s</a:t>
            </a:r>
            <a:r>
              <a:rPr sz="2000" b="1" spc="-70" dirty="0">
                <a:latin typeface="Arial"/>
                <a:cs typeface="Arial"/>
              </a:rPr>
              <a:t>t</a:t>
            </a:r>
            <a:r>
              <a:rPr sz="2000" b="1" spc="40" dirty="0">
                <a:latin typeface="Arial"/>
                <a:cs typeface="Arial"/>
              </a:rPr>
              <a:t>i</a:t>
            </a:r>
            <a:r>
              <a:rPr sz="2000" b="1" spc="15" dirty="0">
                <a:latin typeface="Arial"/>
                <a:cs typeface="Arial"/>
              </a:rPr>
              <a:t>cs</a:t>
            </a:r>
            <a:r>
              <a:rPr sz="2000" b="1" spc="-335" dirty="0">
                <a:latin typeface="Arial"/>
                <a:cs typeface="Arial"/>
              </a:rPr>
              <a:t> </a:t>
            </a:r>
            <a:r>
              <a:rPr sz="2000" b="1" spc="40" dirty="0">
                <a:latin typeface="Arial"/>
                <a:cs typeface="Arial"/>
              </a:rPr>
              <a:t>i</a:t>
            </a:r>
            <a:r>
              <a:rPr sz="2000" b="1" spc="15" dirty="0">
                <a:latin typeface="Arial"/>
                <a:cs typeface="Arial"/>
              </a:rPr>
              <a:t>s</a:t>
            </a:r>
            <a:r>
              <a:rPr sz="2000" b="1" spc="-18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to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50" dirty="0">
                <a:latin typeface="Arial"/>
                <a:cs typeface="Arial"/>
              </a:rPr>
              <a:t>d</a:t>
            </a:r>
            <a:r>
              <a:rPr sz="2000" b="1" spc="40" dirty="0">
                <a:latin typeface="Arial"/>
                <a:cs typeface="Arial"/>
              </a:rPr>
              <a:t>i</a:t>
            </a:r>
            <a:r>
              <a:rPr sz="2000" b="1" spc="10" dirty="0">
                <a:latin typeface="Arial"/>
                <a:cs typeface="Arial"/>
              </a:rPr>
              <a:t>sc</a:t>
            </a:r>
            <a:r>
              <a:rPr sz="2000" b="1" spc="45" dirty="0">
                <a:latin typeface="Arial"/>
                <a:cs typeface="Arial"/>
              </a:rPr>
              <a:t>r</a:t>
            </a:r>
            <a:r>
              <a:rPr sz="2000" b="1" spc="40" dirty="0">
                <a:latin typeface="Arial"/>
                <a:cs typeface="Arial"/>
              </a:rPr>
              <a:t>i</a:t>
            </a:r>
            <a:r>
              <a:rPr sz="2000" b="1" spc="-25" dirty="0">
                <a:latin typeface="Arial"/>
                <a:cs typeface="Arial"/>
              </a:rPr>
              <a:t>b</a:t>
            </a:r>
            <a:r>
              <a:rPr sz="2000" b="1" spc="15" dirty="0">
                <a:latin typeface="Arial"/>
                <a:cs typeface="Arial"/>
              </a:rPr>
              <a:t>e</a:t>
            </a:r>
            <a:r>
              <a:rPr sz="2000" b="1" spc="-26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spc="50" dirty="0">
                <a:latin typeface="Arial"/>
                <a:cs typeface="Arial"/>
              </a:rPr>
              <a:t>h</a:t>
            </a:r>
            <a:r>
              <a:rPr sz="2000" b="1" spc="15" dirty="0">
                <a:latin typeface="Arial"/>
                <a:cs typeface="Arial"/>
              </a:rPr>
              <a:t>e</a:t>
            </a:r>
            <a:r>
              <a:rPr sz="2000" b="1" spc="-185" dirty="0">
                <a:latin typeface="Arial"/>
                <a:cs typeface="Arial"/>
              </a:rPr>
              <a:t> </a:t>
            </a:r>
            <a:r>
              <a:rPr sz="2000" b="1" spc="40" dirty="0">
                <a:latin typeface="Arial"/>
                <a:cs typeface="Arial"/>
              </a:rPr>
              <a:t>i</a:t>
            </a:r>
            <a:r>
              <a:rPr sz="2000" b="1" spc="50" dirty="0">
                <a:latin typeface="Arial"/>
                <a:cs typeface="Arial"/>
              </a:rPr>
              <a:t>n</a:t>
            </a:r>
            <a:r>
              <a:rPr sz="2000" b="1" spc="10" dirty="0">
                <a:latin typeface="Arial"/>
                <a:cs typeface="Arial"/>
              </a:rPr>
              <a:t>te</a:t>
            </a:r>
            <a:r>
              <a:rPr sz="2000" b="1" spc="45" dirty="0">
                <a:latin typeface="Arial"/>
                <a:cs typeface="Arial"/>
              </a:rPr>
              <a:t>r</a:t>
            </a:r>
            <a:r>
              <a:rPr sz="2000" b="1" spc="50" dirty="0">
                <a:latin typeface="Arial"/>
                <a:cs typeface="Arial"/>
              </a:rPr>
              <a:t>n</a:t>
            </a:r>
            <a:r>
              <a:rPr sz="2000" b="1" spc="15" dirty="0">
                <a:latin typeface="Arial"/>
                <a:cs typeface="Arial"/>
              </a:rPr>
              <a:t>a</a:t>
            </a:r>
            <a:r>
              <a:rPr sz="2000" b="1" spc="-35" dirty="0">
                <a:latin typeface="Arial"/>
                <a:cs typeface="Arial"/>
              </a:rPr>
              <a:t>li</a:t>
            </a:r>
            <a:r>
              <a:rPr sz="2000" b="1" spc="45" dirty="0">
                <a:latin typeface="Arial"/>
                <a:cs typeface="Arial"/>
              </a:rPr>
              <a:t>z</a:t>
            </a:r>
            <a:r>
              <a:rPr sz="2000" b="1" spc="10" dirty="0">
                <a:latin typeface="Arial"/>
                <a:cs typeface="Arial"/>
              </a:rPr>
              <a:t>e  system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w</a:t>
            </a:r>
            <a:r>
              <a:rPr sz="2000" b="1" spc="50" dirty="0">
                <a:latin typeface="Arial"/>
                <a:cs typeface="Arial"/>
              </a:rPr>
              <a:t>h</a:t>
            </a:r>
            <a:r>
              <a:rPr sz="2000" b="1" spc="40" dirty="0">
                <a:latin typeface="Arial"/>
                <a:cs typeface="Arial"/>
              </a:rPr>
              <a:t>i</a:t>
            </a:r>
            <a:r>
              <a:rPr sz="2000" b="1" spc="15" dirty="0">
                <a:latin typeface="Arial"/>
                <a:cs typeface="Arial"/>
              </a:rPr>
              <a:t>ch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spc="50" dirty="0">
                <a:latin typeface="Arial"/>
                <a:cs typeface="Arial"/>
              </a:rPr>
              <a:t>p</a:t>
            </a:r>
            <a:r>
              <a:rPr sz="2000" b="1" spc="45" dirty="0">
                <a:latin typeface="Arial"/>
                <a:cs typeface="Arial"/>
              </a:rPr>
              <a:t>r</a:t>
            </a:r>
            <a:r>
              <a:rPr sz="2000" b="1" spc="50" dirty="0">
                <a:latin typeface="Arial"/>
                <a:cs typeface="Arial"/>
              </a:rPr>
              <a:t>o</a:t>
            </a:r>
            <a:r>
              <a:rPr sz="2000" b="1" spc="-25" dirty="0">
                <a:latin typeface="Arial"/>
                <a:cs typeface="Arial"/>
              </a:rPr>
              <a:t>d</a:t>
            </a:r>
            <a:r>
              <a:rPr sz="2000" b="1" spc="50" dirty="0">
                <a:latin typeface="Arial"/>
                <a:cs typeface="Arial"/>
              </a:rPr>
              <a:t>u</a:t>
            </a:r>
            <a:r>
              <a:rPr sz="2000" b="1" spc="-60" dirty="0">
                <a:latin typeface="Arial"/>
                <a:cs typeface="Arial"/>
              </a:rPr>
              <a:t>c</a:t>
            </a:r>
            <a:r>
              <a:rPr sz="2000" b="1" spc="15" dirty="0">
                <a:latin typeface="Arial"/>
                <a:cs typeface="Arial"/>
              </a:rPr>
              <a:t>es</a:t>
            </a:r>
            <a:r>
              <a:rPr sz="2000" b="1" spc="-18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spc="50" dirty="0">
                <a:latin typeface="Arial"/>
                <a:cs typeface="Arial"/>
              </a:rPr>
              <a:t>h</a:t>
            </a:r>
            <a:r>
              <a:rPr sz="2000" b="1" spc="15" dirty="0">
                <a:latin typeface="Arial"/>
                <a:cs typeface="Arial"/>
              </a:rPr>
              <a:t>ese</a:t>
            </a:r>
            <a:r>
              <a:rPr sz="2000" b="1" spc="-180" dirty="0">
                <a:latin typeface="Arial"/>
                <a:cs typeface="Arial"/>
              </a:rPr>
              <a:t> </a:t>
            </a:r>
            <a:r>
              <a:rPr sz="2000" b="1" spc="50" dirty="0">
                <a:latin typeface="Arial"/>
                <a:cs typeface="Arial"/>
              </a:rPr>
              <a:t>u</a:t>
            </a:r>
            <a:r>
              <a:rPr sz="2000" b="1" spc="10" dirty="0">
                <a:latin typeface="Arial"/>
                <a:cs typeface="Arial"/>
              </a:rPr>
              <a:t>tte</a:t>
            </a:r>
            <a:r>
              <a:rPr sz="2000" b="1" spc="50" dirty="0">
                <a:latin typeface="Arial"/>
                <a:cs typeface="Arial"/>
              </a:rPr>
              <a:t>r</a:t>
            </a:r>
            <a:r>
              <a:rPr sz="2000" b="1" spc="15" dirty="0">
                <a:latin typeface="Arial"/>
                <a:cs typeface="Arial"/>
              </a:rPr>
              <a:t>a</a:t>
            </a:r>
            <a:r>
              <a:rPr sz="2000" b="1" spc="50" dirty="0">
                <a:latin typeface="Arial"/>
                <a:cs typeface="Arial"/>
              </a:rPr>
              <a:t>n</a:t>
            </a:r>
            <a:r>
              <a:rPr sz="2000" b="1" spc="10" dirty="0">
                <a:latin typeface="Arial"/>
                <a:cs typeface="Arial"/>
              </a:rPr>
              <a:t>ces.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320" y="3233102"/>
            <a:ext cx="791845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25"/>
              </a:spcBef>
            </a:pP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2-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One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30" dirty="0">
                <a:latin typeface="Arial"/>
                <a:cs typeface="Arial"/>
              </a:rPr>
              <a:t>of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the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aim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according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to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spc="30" dirty="0">
                <a:latin typeface="Arial"/>
                <a:cs typeface="Arial"/>
              </a:rPr>
              <a:t>chomasky</a:t>
            </a:r>
            <a:r>
              <a:rPr sz="2000" b="1" spc="-185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is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to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discover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universal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grammar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7117" y="5727750"/>
            <a:ext cx="225806" cy="20323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457325" y="571500"/>
            <a:ext cx="6267450" cy="600710"/>
            <a:chOff x="1457325" y="571500"/>
            <a:chExt cx="6267450" cy="600710"/>
          </a:xfrm>
        </p:grpSpPr>
        <p:sp>
          <p:nvSpPr>
            <p:cNvPr id="10" name="object 10"/>
            <p:cNvSpPr/>
            <p:nvPr/>
          </p:nvSpPr>
          <p:spPr>
            <a:xfrm>
              <a:off x="1495425" y="609600"/>
              <a:ext cx="6191250" cy="523875"/>
            </a:xfrm>
            <a:custGeom>
              <a:avLst/>
              <a:gdLst/>
              <a:ahLst/>
              <a:cxnLst/>
              <a:rect l="l" t="t" r="r" b="b"/>
              <a:pathLst>
                <a:path w="6191250" h="523875">
                  <a:moveTo>
                    <a:pt x="6191250" y="0"/>
                  </a:moveTo>
                  <a:lnTo>
                    <a:pt x="0" y="0"/>
                  </a:lnTo>
                  <a:lnTo>
                    <a:pt x="0" y="523875"/>
                  </a:lnTo>
                  <a:lnTo>
                    <a:pt x="6191250" y="523875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78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57325" y="571499"/>
              <a:ext cx="6267450" cy="600710"/>
            </a:xfrm>
            <a:custGeom>
              <a:avLst/>
              <a:gdLst/>
              <a:ahLst/>
              <a:cxnLst/>
              <a:rect l="l" t="t" r="r" b="b"/>
              <a:pathLst>
                <a:path w="6267450" h="600710">
                  <a:moveTo>
                    <a:pt x="6203950" y="63500"/>
                  </a:moveTo>
                  <a:lnTo>
                    <a:pt x="63500" y="63500"/>
                  </a:lnTo>
                  <a:lnTo>
                    <a:pt x="63500" y="76200"/>
                  </a:lnTo>
                  <a:lnTo>
                    <a:pt x="63500" y="524510"/>
                  </a:lnTo>
                  <a:lnTo>
                    <a:pt x="63500" y="537210"/>
                  </a:lnTo>
                  <a:lnTo>
                    <a:pt x="6203950" y="537210"/>
                  </a:lnTo>
                  <a:lnTo>
                    <a:pt x="6203950" y="524510"/>
                  </a:lnTo>
                  <a:lnTo>
                    <a:pt x="76200" y="524510"/>
                  </a:lnTo>
                  <a:lnTo>
                    <a:pt x="76200" y="76200"/>
                  </a:lnTo>
                  <a:lnTo>
                    <a:pt x="6191250" y="76200"/>
                  </a:lnTo>
                  <a:lnTo>
                    <a:pt x="6191250" y="523875"/>
                  </a:lnTo>
                  <a:lnTo>
                    <a:pt x="6203950" y="523875"/>
                  </a:lnTo>
                  <a:lnTo>
                    <a:pt x="6203950" y="76200"/>
                  </a:lnTo>
                  <a:lnTo>
                    <a:pt x="6203950" y="63500"/>
                  </a:lnTo>
                  <a:close/>
                </a:path>
                <a:path w="6267450" h="600710">
                  <a:moveTo>
                    <a:pt x="6242050" y="25400"/>
                  </a:moveTo>
                  <a:lnTo>
                    <a:pt x="25400" y="25400"/>
                  </a:lnTo>
                  <a:lnTo>
                    <a:pt x="25400" y="50800"/>
                  </a:lnTo>
                  <a:lnTo>
                    <a:pt x="25400" y="549910"/>
                  </a:lnTo>
                  <a:lnTo>
                    <a:pt x="25400" y="575310"/>
                  </a:lnTo>
                  <a:lnTo>
                    <a:pt x="6242050" y="575310"/>
                  </a:lnTo>
                  <a:lnTo>
                    <a:pt x="6242050" y="549910"/>
                  </a:lnTo>
                  <a:lnTo>
                    <a:pt x="50800" y="549910"/>
                  </a:lnTo>
                  <a:lnTo>
                    <a:pt x="50800" y="50800"/>
                  </a:lnTo>
                  <a:lnTo>
                    <a:pt x="6216650" y="50800"/>
                  </a:lnTo>
                  <a:lnTo>
                    <a:pt x="6216650" y="549275"/>
                  </a:lnTo>
                  <a:lnTo>
                    <a:pt x="6242050" y="549275"/>
                  </a:lnTo>
                  <a:lnTo>
                    <a:pt x="6242050" y="50800"/>
                  </a:lnTo>
                  <a:lnTo>
                    <a:pt x="6242050" y="25400"/>
                  </a:lnTo>
                  <a:close/>
                </a:path>
                <a:path w="6267450" h="600710">
                  <a:moveTo>
                    <a:pt x="62674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588010"/>
                  </a:lnTo>
                  <a:lnTo>
                    <a:pt x="0" y="600710"/>
                  </a:lnTo>
                  <a:lnTo>
                    <a:pt x="6267450" y="600710"/>
                  </a:lnTo>
                  <a:lnTo>
                    <a:pt x="6267450" y="588010"/>
                  </a:lnTo>
                  <a:lnTo>
                    <a:pt x="12700" y="588010"/>
                  </a:lnTo>
                  <a:lnTo>
                    <a:pt x="12700" y="12700"/>
                  </a:lnTo>
                  <a:lnTo>
                    <a:pt x="6254750" y="12700"/>
                  </a:lnTo>
                  <a:lnTo>
                    <a:pt x="6254750" y="587375"/>
                  </a:lnTo>
                  <a:lnTo>
                    <a:pt x="6267450" y="587375"/>
                  </a:lnTo>
                  <a:lnTo>
                    <a:pt x="6267450" y="1270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4150" y="723836"/>
              <a:ext cx="3643376" cy="34766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600325" y="1362011"/>
            <a:ext cx="3586479" cy="262255"/>
            <a:chOff x="2600325" y="1362011"/>
            <a:chExt cx="3586479" cy="26225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0325" y="1362011"/>
              <a:ext cx="1442974" cy="26193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9075" y="1362011"/>
              <a:ext cx="2157476" cy="261937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pc="50" dirty="0"/>
              <a:t>)</a:t>
            </a:r>
            <a:fld id="{81D60167-4931-47E6-BA6A-407CBD079E47}" type="slidenum">
              <a:rPr spc="15" dirty="0"/>
              <a:t>5</a:t>
            </a:fld>
            <a:r>
              <a:rPr spc="-135" dirty="0"/>
              <a:t> </a:t>
            </a:r>
            <a:r>
              <a:rPr spc="-1105" dirty="0"/>
              <a:t>ـ</a:t>
            </a:r>
            <a:r>
              <a:rPr spc="-1025" dirty="0"/>
              <a:t>ـ</a:t>
            </a:r>
            <a:r>
              <a:rPr spc="-30" dirty="0"/>
              <a:t>1</a:t>
            </a:r>
            <a:r>
              <a:rPr spc="5" dirty="0"/>
              <a:t>(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0359" y="23431"/>
            <a:ext cx="49657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u="sng" spc="-9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د</a:t>
            </a:r>
            <a:r>
              <a:rPr sz="1400" u="sng" spc="-8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و</a:t>
            </a:r>
            <a:r>
              <a:rPr sz="1400" u="sng" spc="-9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د</a:t>
            </a:r>
            <a:r>
              <a:rPr sz="1400" u="sng" spc="-11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ـــ</a:t>
            </a:r>
            <a:r>
              <a:rPr sz="1400" u="sng" spc="-6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ح</a:t>
            </a:r>
            <a:r>
              <a:rPr sz="1400" u="sng" spc="-8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م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432" y="1654492"/>
            <a:ext cx="8238490" cy="3323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none" spc="10" dirty="0"/>
              <a:t>Contribution:</a:t>
            </a:r>
            <a:endParaRPr sz="1800" dirty="0"/>
          </a:p>
          <a:p>
            <a:pPr marL="12700" marR="5080" rtl="0">
              <a:lnSpc>
                <a:spcPct val="100099"/>
              </a:lnSpc>
              <a:spcBef>
                <a:spcPts val="15"/>
              </a:spcBef>
            </a:pPr>
            <a:r>
              <a:rPr sz="1800" u="none" spc="-15" dirty="0"/>
              <a:t>1-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A grammar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which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consists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of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a </a:t>
            </a:r>
            <a:r>
              <a:rPr sz="1800" b="0" u="none" spc="-10" dirty="0">
                <a:solidFill>
                  <a:srgbClr val="000000"/>
                </a:solidFill>
                <a:latin typeface="Arial MT"/>
                <a:cs typeface="Arial MT"/>
              </a:rPr>
              <a:t>set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of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statements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or </a:t>
            </a:r>
            <a:r>
              <a:rPr sz="1800" b="0" u="none" spc="10" dirty="0">
                <a:solidFill>
                  <a:srgbClr val="000000"/>
                </a:solidFill>
                <a:latin typeface="Arial MT"/>
                <a:cs typeface="Arial MT"/>
              </a:rPr>
              <a:t>rules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which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specify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which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sequences</a:t>
            </a:r>
            <a:r>
              <a:rPr sz="1800" b="0" u="none" spc="-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sz="1800" b="0" u="none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20" dirty="0">
                <a:solidFill>
                  <a:srgbClr val="000000"/>
                </a:solidFill>
                <a:latin typeface="Arial MT"/>
                <a:cs typeface="Arial MT"/>
              </a:rPr>
              <a:t>language</a:t>
            </a:r>
            <a:r>
              <a:rPr sz="1800" b="0" u="none" spc="-1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possible,</a:t>
            </a:r>
            <a:r>
              <a:rPr sz="1800" b="0" u="none" spc="-1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and</a:t>
            </a:r>
            <a:r>
              <a:rPr sz="1800" b="0" u="none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which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impossible,</a:t>
            </a:r>
            <a:r>
              <a:rPr sz="1800" b="0" u="none" spc="-114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is</a:t>
            </a:r>
            <a:r>
              <a:rPr sz="1800" b="0" u="none" spc="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a </a:t>
            </a:r>
            <a:r>
              <a:rPr sz="1800" b="0" u="none" spc="-10" dirty="0">
                <a:solidFill>
                  <a:srgbClr val="000000"/>
                </a:solidFill>
                <a:latin typeface="Arial MT"/>
                <a:cs typeface="Arial MT"/>
              </a:rPr>
              <a:t>generative</a:t>
            </a:r>
            <a:r>
              <a:rPr sz="1800" b="0" u="none" spc="8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grammar. </a:t>
            </a:r>
            <a:r>
              <a:rPr sz="1800" b="0" u="none" spc="-484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20" dirty="0">
                <a:solidFill>
                  <a:srgbClr val="000000"/>
                </a:solidFill>
                <a:latin typeface="Arial MT"/>
                <a:cs typeface="Arial MT"/>
              </a:rPr>
              <a:t>Chomsky,</a:t>
            </a:r>
            <a:r>
              <a:rPr sz="1800" b="0" u="none" spc="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therefore,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10" dirty="0">
                <a:solidFill>
                  <a:srgbClr val="000000"/>
                </a:solidFill>
                <a:latin typeface="Arial MT"/>
                <a:cs typeface="Arial MT"/>
              </a:rPr>
              <a:t>initiated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20" dirty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sz="1800" b="0" u="none" spc="-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10" dirty="0">
                <a:solidFill>
                  <a:srgbClr val="000000"/>
                </a:solidFill>
                <a:latin typeface="Arial MT"/>
                <a:cs typeface="Arial MT"/>
              </a:rPr>
              <a:t>era</a:t>
            </a:r>
            <a:r>
              <a:rPr sz="1800" b="0" u="none" spc="8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sz="1800" b="0" u="none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10" dirty="0">
                <a:solidFill>
                  <a:srgbClr val="000000"/>
                </a:solidFill>
                <a:latin typeface="Arial MT"/>
                <a:cs typeface="Arial MT"/>
              </a:rPr>
              <a:t>generative</a:t>
            </a:r>
            <a:r>
              <a:rPr sz="1800" b="0" u="none" spc="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10" dirty="0">
                <a:solidFill>
                  <a:srgbClr val="000000"/>
                </a:solidFill>
                <a:latin typeface="Arial MT"/>
                <a:cs typeface="Arial MT"/>
              </a:rPr>
              <a:t>linguistics.</a:t>
            </a:r>
            <a:r>
              <a:rPr sz="1800" b="0" u="none" spc="-1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30" dirty="0">
                <a:solidFill>
                  <a:srgbClr val="000000"/>
                </a:solidFill>
                <a:latin typeface="Arial MT"/>
                <a:cs typeface="Arial MT"/>
              </a:rPr>
              <a:t>In</a:t>
            </a:r>
            <a:r>
              <a:rPr sz="1800" b="0" u="none" spc="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his</a:t>
            </a:r>
            <a:r>
              <a:rPr sz="1800" b="0" u="none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words,</a:t>
            </a:r>
            <a:r>
              <a:rPr sz="1800" b="0" u="none" spc="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a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grammar will </a:t>
            </a:r>
            <a:r>
              <a:rPr sz="1800" b="0" u="none" spc="20" dirty="0">
                <a:solidFill>
                  <a:srgbClr val="000000"/>
                </a:solidFill>
                <a:latin typeface="Arial MT"/>
                <a:cs typeface="Arial MT"/>
              </a:rPr>
              <a:t>be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´a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device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which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generates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all </a:t>
            </a:r>
            <a:r>
              <a:rPr sz="1800" b="0" u="none" spc="20" dirty="0">
                <a:solidFill>
                  <a:srgbClr val="000000"/>
                </a:solidFill>
                <a:latin typeface="Arial MT"/>
                <a:cs typeface="Arial MT"/>
              </a:rPr>
              <a:t>the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grammatical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sequences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of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a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20" dirty="0">
                <a:solidFill>
                  <a:srgbClr val="000000"/>
                </a:solidFill>
                <a:latin typeface="Arial MT"/>
                <a:cs typeface="Arial MT"/>
              </a:rPr>
              <a:t>language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and </a:t>
            </a:r>
            <a:r>
              <a:rPr sz="1800" b="0" u="none" spc="15" dirty="0">
                <a:solidFill>
                  <a:srgbClr val="000000"/>
                </a:solidFill>
                <a:latin typeface="Arial MT"/>
                <a:cs typeface="Arial MT"/>
              </a:rPr>
              <a:t>none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of </a:t>
            </a:r>
            <a:r>
              <a:rPr sz="1800" b="0" u="none" spc="20" dirty="0">
                <a:solidFill>
                  <a:srgbClr val="000000"/>
                </a:solidFill>
                <a:latin typeface="Arial MT"/>
                <a:cs typeface="Arial MT"/>
              </a:rPr>
              <a:t>the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ungrammatical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ones'. </a:t>
            </a:r>
            <a:r>
              <a:rPr sz="1800" b="0" u="none" spc="10" dirty="0">
                <a:solidFill>
                  <a:srgbClr val="000000"/>
                </a:solidFill>
                <a:latin typeface="Arial MT"/>
                <a:cs typeface="Arial MT"/>
              </a:rPr>
              <a:t>Such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a grammar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is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perfectly </a:t>
            </a:r>
            <a:r>
              <a:rPr sz="1800" b="0" u="none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explicit,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in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that </a:t>
            </a:r>
            <a:r>
              <a:rPr sz="1800" b="0" u="none" spc="10" dirty="0">
                <a:solidFill>
                  <a:srgbClr val="000000"/>
                </a:solidFill>
                <a:latin typeface="Arial MT"/>
                <a:cs typeface="Arial MT"/>
              </a:rPr>
              <a:t>nothing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is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left </a:t>
            </a:r>
            <a:r>
              <a:rPr sz="1800" b="0" u="none" spc="10" dirty="0">
                <a:solidFill>
                  <a:srgbClr val="000000"/>
                </a:solidFill>
                <a:latin typeface="Arial MT"/>
                <a:cs typeface="Arial MT"/>
              </a:rPr>
              <a:t>to </a:t>
            </a:r>
            <a:r>
              <a:rPr sz="1800" b="0" u="none" spc="20" dirty="0">
                <a:solidFill>
                  <a:srgbClr val="000000"/>
                </a:solidFill>
                <a:latin typeface="Arial MT"/>
                <a:cs typeface="Arial MT"/>
              </a:rPr>
              <a:t>the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imagination. The </a:t>
            </a:r>
            <a:r>
              <a:rPr sz="1800" b="0" u="none" spc="10" dirty="0">
                <a:solidFill>
                  <a:srgbClr val="000000"/>
                </a:solidFill>
                <a:latin typeface="Arial MT"/>
                <a:cs typeface="Arial MT"/>
              </a:rPr>
              <a:t>rules must </a:t>
            </a:r>
            <a:r>
              <a:rPr sz="1800" b="0" u="none" spc="20" dirty="0">
                <a:solidFill>
                  <a:srgbClr val="000000"/>
                </a:solidFill>
                <a:latin typeface="Arial MT"/>
                <a:cs typeface="Arial MT"/>
              </a:rPr>
              <a:t>be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precisely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 formulated</a:t>
            </a:r>
            <a:r>
              <a:rPr sz="1800" b="0" u="none" spc="-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in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10" dirty="0">
                <a:solidFill>
                  <a:srgbClr val="000000"/>
                </a:solidFill>
                <a:latin typeface="Arial MT"/>
                <a:cs typeface="Arial MT"/>
              </a:rPr>
              <a:t>such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25" dirty="0">
                <a:solidFill>
                  <a:srgbClr val="000000"/>
                </a:solidFill>
                <a:latin typeface="Arial MT"/>
                <a:cs typeface="Arial MT"/>
              </a:rPr>
              <a:t>a-</a:t>
            </a:r>
            <a:r>
              <a:rPr sz="1800" b="0" u="none" spc="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20" dirty="0">
                <a:solidFill>
                  <a:srgbClr val="000000"/>
                </a:solidFill>
                <a:latin typeface="Arial MT"/>
                <a:cs typeface="Arial MT"/>
              </a:rPr>
              <a:t>way</a:t>
            </a:r>
            <a:r>
              <a:rPr sz="1800" b="0" u="none" spc="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that</a:t>
            </a:r>
            <a:r>
              <a:rPr sz="1800" b="0" u="none" spc="-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anyone</a:t>
            </a:r>
            <a:r>
              <a:rPr sz="1800" b="0" u="none" spc="-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would</a:t>
            </a:r>
            <a:r>
              <a:rPr sz="1800" b="0" u="none" spc="-8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20" dirty="0">
                <a:solidFill>
                  <a:srgbClr val="000000"/>
                </a:solidFill>
                <a:latin typeface="Arial MT"/>
                <a:cs typeface="Arial MT"/>
              </a:rPr>
              <a:t>be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15" dirty="0">
                <a:solidFill>
                  <a:srgbClr val="000000"/>
                </a:solidFill>
                <a:latin typeface="Arial MT"/>
                <a:cs typeface="Arial MT"/>
              </a:rPr>
              <a:t>able</a:t>
            </a:r>
            <a:r>
              <a:rPr sz="1800" b="0" u="none" spc="-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10" dirty="0">
                <a:solidFill>
                  <a:srgbClr val="000000"/>
                </a:solidFill>
                <a:latin typeface="Arial MT"/>
                <a:cs typeface="Arial MT"/>
              </a:rPr>
              <a:t>to</a:t>
            </a:r>
            <a:r>
              <a:rPr sz="1800" b="0" u="none" spc="-8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separate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20" dirty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sz="1800" b="0" u="none" spc="-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well-formed </a:t>
            </a:r>
            <a:r>
              <a:rPr sz="1800" b="0" u="none" spc="-484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sentences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from </a:t>
            </a:r>
            <a:r>
              <a:rPr sz="1800" b="0" u="none" spc="20" dirty="0">
                <a:solidFill>
                  <a:srgbClr val="000000"/>
                </a:solidFill>
                <a:latin typeface="Arial MT"/>
                <a:cs typeface="Arial MT"/>
              </a:rPr>
              <a:t>the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ill-formed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ones, </a:t>
            </a:r>
            <a:r>
              <a:rPr sz="1800" b="0" u="none" spc="-35" dirty="0">
                <a:solidFill>
                  <a:srgbClr val="000000"/>
                </a:solidFill>
                <a:latin typeface="Arial MT"/>
                <a:cs typeface="Arial MT"/>
              </a:rPr>
              <a:t>even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if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they did not know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a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word of </a:t>
            </a:r>
            <a:r>
              <a:rPr sz="1800" b="0" u="none" spc="20" dirty="0">
                <a:solidFill>
                  <a:srgbClr val="000000"/>
                </a:solidFill>
                <a:latin typeface="Arial MT"/>
                <a:cs typeface="Arial MT"/>
              </a:rPr>
              <a:t>the </a:t>
            </a:r>
            <a:r>
              <a:rPr sz="1800" b="0" u="none" spc="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20" dirty="0">
                <a:solidFill>
                  <a:srgbClr val="000000"/>
                </a:solidFill>
                <a:latin typeface="Arial MT"/>
                <a:cs typeface="Arial MT"/>
              </a:rPr>
              <a:t>language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concerned.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The 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particular </a:t>
            </a:r>
            <a:r>
              <a:rPr sz="1800" b="0" u="none" spc="15" dirty="0">
                <a:solidFill>
                  <a:srgbClr val="000000"/>
                </a:solidFill>
                <a:latin typeface="Arial MT"/>
                <a:cs typeface="Arial MT"/>
              </a:rPr>
              <a:t>type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of </a:t>
            </a:r>
            <a:r>
              <a:rPr sz="1800" b="0" u="none" spc="-10" dirty="0">
                <a:solidFill>
                  <a:srgbClr val="000000"/>
                </a:solidFill>
                <a:latin typeface="Arial MT"/>
                <a:cs typeface="Arial MT"/>
              </a:rPr>
              <a:t>generative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grammar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proposed </a:t>
            </a:r>
            <a:r>
              <a:rPr sz="1800" b="0" u="none" spc="20" dirty="0">
                <a:solidFill>
                  <a:srgbClr val="000000"/>
                </a:solidFill>
                <a:latin typeface="Arial MT"/>
                <a:cs typeface="Arial MT"/>
              </a:rPr>
              <a:t>by </a:t>
            </a:r>
            <a:r>
              <a:rPr sz="1800" b="0" u="none" spc="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Chomsky</a:t>
            </a:r>
            <a:r>
              <a:rPr sz="1800" b="0" u="none" spc="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20" dirty="0">
                <a:solidFill>
                  <a:srgbClr val="000000"/>
                </a:solidFill>
                <a:latin typeface="Arial MT"/>
                <a:cs typeface="Arial MT"/>
              </a:rPr>
              <a:t>was</a:t>
            </a:r>
            <a:r>
              <a:rPr sz="1800" b="0" u="none" spc="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sz="1800" b="0" u="none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so-called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characteristics</a:t>
            </a:r>
            <a:r>
              <a:rPr sz="1800" b="0" u="none" spc="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sz="1800" b="0" u="none" spc="-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15" dirty="0">
                <a:solidFill>
                  <a:srgbClr val="000000"/>
                </a:solidFill>
                <a:latin typeface="Arial MT"/>
                <a:cs typeface="Arial MT"/>
              </a:rPr>
              <a:t>an</a:t>
            </a:r>
            <a:r>
              <a:rPr sz="1800" b="0" u="none" spc="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transformational</a:t>
            </a:r>
            <a:r>
              <a:rPr sz="1800" b="0" u="none" spc="-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basic</a:t>
            </a:r>
            <a:r>
              <a:rPr sz="1800" b="0" u="none" spc="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one.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spc="-5" dirty="0">
                <a:solidFill>
                  <a:srgbClr val="000000"/>
                </a:solidFill>
                <a:latin typeface="Arial MT"/>
                <a:cs typeface="Arial MT"/>
              </a:rPr>
              <a:t>transformational-generative grammar</a:t>
            </a:r>
            <a:r>
              <a:rPr sz="1800" b="0" u="none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 MT"/>
                <a:cs typeface="Arial MT"/>
              </a:rPr>
              <a:t>(TGG)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117" y="5727750"/>
            <a:ext cx="225806" cy="20323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457325" y="571500"/>
            <a:ext cx="6267450" cy="600710"/>
            <a:chOff x="1457325" y="571500"/>
            <a:chExt cx="6267450" cy="600710"/>
          </a:xfrm>
        </p:grpSpPr>
        <p:sp>
          <p:nvSpPr>
            <p:cNvPr id="6" name="object 6"/>
            <p:cNvSpPr/>
            <p:nvPr/>
          </p:nvSpPr>
          <p:spPr>
            <a:xfrm>
              <a:off x="1495425" y="609600"/>
              <a:ext cx="6191250" cy="523875"/>
            </a:xfrm>
            <a:custGeom>
              <a:avLst/>
              <a:gdLst/>
              <a:ahLst/>
              <a:cxnLst/>
              <a:rect l="l" t="t" r="r" b="b"/>
              <a:pathLst>
                <a:path w="6191250" h="523875">
                  <a:moveTo>
                    <a:pt x="6191250" y="0"/>
                  </a:moveTo>
                  <a:lnTo>
                    <a:pt x="0" y="0"/>
                  </a:lnTo>
                  <a:lnTo>
                    <a:pt x="0" y="523875"/>
                  </a:lnTo>
                  <a:lnTo>
                    <a:pt x="6191250" y="523875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78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7325" y="571499"/>
              <a:ext cx="6267450" cy="600710"/>
            </a:xfrm>
            <a:custGeom>
              <a:avLst/>
              <a:gdLst/>
              <a:ahLst/>
              <a:cxnLst/>
              <a:rect l="l" t="t" r="r" b="b"/>
              <a:pathLst>
                <a:path w="6267450" h="600710">
                  <a:moveTo>
                    <a:pt x="6203950" y="63500"/>
                  </a:moveTo>
                  <a:lnTo>
                    <a:pt x="63500" y="63500"/>
                  </a:lnTo>
                  <a:lnTo>
                    <a:pt x="63500" y="76200"/>
                  </a:lnTo>
                  <a:lnTo>
                    <a:pt x="63500" y="524510"/>
                  </a:lnTo>
                  <a:lnTo>
                    <a:pt x="63500" y="537210"/>
                  </a:lnTo>
                  <a:lnTo>
                    <a:pt x="6203950" y="537210"/>
                  </a:lnTo>
                  <a:lnTo>
                    <a:pt x="6203950" y="524510"/>
                  </a:lnTo>
                  <a:lnTo>
                    <a:pt x="76200" y="524510"/>
                  </a:lnTo>
                  <a:lnTo>
                    <a:pt x="76200" y="76200"/>
                  </a:lnTo>
                  <a:lnTo>
                    <a:pt x="6191250" y="76200"/>
                  </a:lnTo>
                  <a:lnTo>
                    <a:pt x="6191250" y="523875"/>
                  </a:lnTo>
                  <a:lnTo>
                    <a:pt x="6203950" y="523875"/>
                  </a:lnTo>
                  <a:lnTo>
                    <a:pt x="6203950" y="76200"/>
                  </a:lnTo>
                  <a:lnTo>
                    <a:pt x="6203950" y="63500"/>
                  </a:lnTo>
                  <a:close/>
                </a:path>
                <a:path w="6267450" h="600710">
                  <a:moveTo>
                    <a:pt x="6242050" y="25400"/>
                  </a:moveTo>
                  <a:lnTo>
                    <a:pt x="25400" y="25400"/>
                  </a:lnTo>
                  <a:lnTo>
                    <a:pt x="25400" y="50800"/>
                  </a:lnTo>
                  <a:lnTo>
                    <a:pt x="25400" y="549910"/>
                  </a:lnTo>
                  <a:lnTo>
                    <a:pt x="25400" y="575310"/>
                  </a:lnTo>
                  <a:lnTo>
                    <a:pt x="6242050" y="575310"/>
                  </a:lnTo>
                  <a:lnTo>
                    <a:pt x="6242050" y="549910"/>
                  </a:lnTo>
                  <a:lnTo>
                    <a:pt x="50800" y="549910"/>
                  </a:lnTo>
                  <a:lnTo>
                    <a:pt x="50800" y="50800"/>
                  </a:lnTo>
                  <a:lnTo>
                    <a:pt x="6216650" y="50800"/>
                  </a:lnTo>
                  <a:lnTo>
                    <a:pt x="6216650" y="549275"/>
                  </a:lnTo>
                  <a:lnTo>
                    <a:pt x="6242050" y="549275"/>
                  </a:lnTo>
                  <a:lnTo>
                    <a:pt x="6242050" y="50800"/>
                  </a:lnTo>
                  <a:lnTo>
                    <a:pt x="6242050" y="25400"/>
                  </a:lnTo>
                  <a:close/>
                </a:path>
                <a:path w="6267450" h="600710">
                  <a:moveTo>
                    <a:pt x="62674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588010"/>
                  </a:lnTo>
                  <a:lnTo>
                    <a:pt x="0" y="600710"/>
                  </a:lnTo>
                  <a:lnTo>
                    <a:pt x="6267450" y="600710"/>
                  </a:lnTo>
                  <a:lnTo>
                    <a:pt x="6267450" y="588010"/>
                  </a:lnTo>
                  <a:lnTo>
                    <a:pt x="12700" y="588010"/>
                  </a:lnTo>
                  <a:lnTo>
                    <a:pt x="12700" y="12700"/>
                  </a:lnTo>
                  <a:lnTo>
                    <a:pt x="6254750" y="12700"/>
                  </a:lnTo>
                  <a:lnTo>
                    <a:pt x="6254750" y="587375"/>
                  </a:lnTo>
                  <a:lnTo>
                    <a:pt x="6267450" y="587375"/>
                  </a:lnTo>
                  <a:lnTo>
                    <a:pt x="6267450" y="1270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4150" y="723836"/>
              <a:ext cx="3643376" cy="34766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00" y="1295336"/>
            <a:ext cx="3586226" cy="25241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4229734" y="5912830"/>
            <a:ext cx="505460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pc="50" dirty="0"/>
              <a:t>)</a:t>
            </a:r>
            <a:fld id="{81D60167-4931-47E6-BA6A-407CBD079E47}" type="slidenum">
              <a:rPr spc="15"/>
              <a:t>6</a:t>
            </a:fld>
            <a:r>
              <a:rPr spc="-135" dirty="0"/>
              <a:t> </a:t>
            </a:r>
            <a:r>
              <a:rPr spc="-1105" dirty="0" smtClean="0"/>
              <a:t>ـ</a:t>
            </a:r>
            <a:r>
              <a:rPr spc="-1025" dirty="0" smtClean="0"/>
              <a:t>ـ</a:t>
            </a:r>
            <a:r>
              <a:rPr spc="5" dirty="0" smtClean="0"/>
              <a:t>(</a:t>
            </a:r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50359" y="23431"/>
            <a:ext cx="49657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u="sng" spc="-9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د</a:t>
            </a:r>
            <a:r>
              <a:rPr sz="1400" u="sng" spc="-8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و</a:t>
            </a:r>
            <a:r>
              <a:rPr sz="1400" u="sng" spc="-9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د</a:t>
            </a:r>
            <a:r>
              <a:rPr sz="1400" u="sng" spc="-11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ـــ</a:t>
            </a:r>
            <a:r>
              <a:rPr sz="1400" u="sng" spc="-6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ح</a:t>
            </a:r>
            <a:r>
              <a:rPr sz="1400" u="sng" spc="-8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م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432" y="1998027"/>
            <a:ext cx="8131175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l" rtl="0">
              <a:lnSpc>
                <a:spcPct val="103000"/>
              </a:lnSpc>
              <a:spcBef>
                <a:spcPts val="70"/>
              </a:spcBef>
            </a:pPr>
            <a:r>
              <a:rPr sz="1550" b="1" spc="20" dirty="0">
                <a:solidFill>
                  <a:srgbClr val="FF0000"/>
                </a:solidFill>
                <a:latin typeface="Arial"/>
                <a:cs typeface="Arial"/>
              </a:rPr>
              <a:t>2- </a:t>
            </a:r>
            <a:r>
              <a:rPr sz="1550" spc="-10" dirty="0">
                <a:latin typeface="Arial MT"/>
                <a:cs typeface="Arial MT"/>
              </a:rPr>
              <a:t>Chomsky</a:t>
            </a:r>
            <a:r>
              <a:rPr sz="1550" spc="29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not</a:t>
            </a:r>
            <a:r>
              <a:rPr sz="1550" spc="3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only</a:t>
            </a:r>
            <a:r>
              <a:rPr sz="1550" spc="14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initiated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the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era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of</a:t>
            </a:r>
            <a:r>
              <a:rPr sz="1550" spc="3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generative</a:t>
            </a:r>
            <a:r>
              <a:rPr sz="1550" spc="12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grammars.</a:t>
            </a:r>
            <a:r>
              <a:rPr sz="1550" spc="360" dirty="0">
                <a:latin typeface="Arial MT"/>
                <a:cs typeface="Arial MT"/>
              </a:rPr>
              <a:t> </a:t>
            </a:r>
            <a:r>
              <a:rPr sz="1550" spc="-30" dirty="0">
                <a:latin typeface="Arial MT"/>
                <a:cs typeface="Arial MT"/>
              </a:rPr>
              <a:t>He</a:t>
            </a:r>
            <a:r>
              <a:rPr sz="1550" spc="12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also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redirected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attention </a:t>
            </a:r>
            <a:r>
              <a:rPr sz="1550" spc="-41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towards </a:t>
            </a:r>
            <a:r>
              <a:rPr sz="1550" spc="-15" dirty="0">
                <a:latin typeface="Arial MT"/>
                <a:cs typeface="Arial MT"/>
              </a:rPr>
              <a:t>language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universals. </a:t>
            </a:r>
            <a:r>
              <a:rPr sz="1550" spc="-30" dirty="0">
                <a:latin typeface="Arial MT"/>
                <a:cs typeface="Arial MT"/>
              </a:rPr>
              <a:t>He</a:t>
            </a:r>
            <a:r>
              <a:rPr sz="1550" spc="-25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pointed </a:t>
            </a:r>
            <a:r>
              <a:rPr sz="1550" dirty="0">
                <a:latin typeface="Arial MT"/>
                <a:cs typeface="Arial MT"/>
              </a:rPr>
              <a:t>out that </a:t>
            </a:r>
            <a:r>
              <a:rPr sz="1550" spc="20" dirty="0">
                <a:latin typeface="Arial MT"/>
                <a:cs typeface="Arial MT"/>
              </a:rPr>
              <a:t>as </a:t>
            </a:r>
            <a:r>
              <a:rPr sz="1550" spc="-5" dirty="0">
                <a:latin typeface="Arial MT"/>
                <a:cs typeface="Arial MT"/>
              </a:rPr>
              <a:t>all </a:t>
            </a:r>
            <a:r>
              <a:rPr sz="1550" spc="-30" dirty="0">
                <a:latin typeface="Arial MT"/>
                <a:cs typeface="Arial MT"/>
              </a:rPr>
              <a:t>humans</a:t>
            </a:r>
            <a:r>
              <a:rPr sz="1550" spc="-2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are </a:t>
            </a:r>
            <a:r>
              <a:rPr sz="1550" spc="10" dirty="0">
                <a:latin typeface="Arial MT"/>
                <a:cs typeface="Arial MT"/>
              </a:rPr>
              <a:t>rather </a:t>
            </a:r>
            <a:r>
              <a:rPr sz="1550" spc="-10" dirty="0">
                <a:latin typeface="Arial MT"/>
                <a:cs typeface="Arial MT"/>
              </a:rPr>
              <a:t>similar,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their 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internalized</a:t>
            </a:r>
            <a:r>
              <a:rPr sz="1550" spc="275" dirty="0">
                <a:latin typeface="Arial MT"/>
                <a:cs typeface="Arial MT"/>
              </a:rPr>
              <a:t> </a:t>
            </a:r>
            <a:r>
              <a:rPr sz="1550" spc="-15" dirty="0">
                <a:latin typeface="Arial MT"/>
                <a:cs typeface="Arial MT"/>
              </a:rPr>
              <a:t>language</a:t>
            </a:r>
            <a:r>
              <a:rPr sz="1550" spc="270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mechanisms</a:t>
            </a:r>
            <a:r>
              <a:rPr sz="1550" spc="36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are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likely</a:t>
            </a:r>
            <a:r>
              <a:rPr sz="1550" spc="13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to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have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important</a:t>
            </a:r>
            <a:r>
              <a:rPr sz="1550" spc="26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common</a:t>
            </a:r>
            <a:r>
              <a:rPr sz="1550" spc="27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properties</a:t>
            </a:r>
            <a:endParaRPr sz="155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7117" y="5727750"/>
            <a:ext cx="225806" cy="20323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1725" y="1257236"/>
            <a:ext cx="3595751" cy="25241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457325" y="419100"/>
            <a:ext cx="6267450" cy="600710"/>
            <a:chOff x="1457325" y="419100"/>
            <a:chExt cx="6267450" cy="600710"/>
          </a:xfrm>
        </p:grpSpPr>
        <p:sp>
          <p:nvSpPr>
            <p:cNvPr id="8" name="object 8"/>
            <p:cNvSpPr/>
            <p:nvPr/>
          </p:nvSpPr>
          <p:spPr>
            <a:xfrm>
              <a:off x="1495425" y="457200"/>
              <a:ext cx="6191250" cy="523875"/>
            </a:xfrm>
            <a:custGeom>
              <a:avLst/>
              <a:gdLst/>
              <a:ahLst/>
              <a:cxnLst/>
              <a:rect l="l" t="t" r="r" b="b"/>
              <a:pathLst>
                <a:path w="6191250" h="523875">
                  <a:moveTo>
                    <a:pt x="6191250" y="0"/>
                  </a:moveTo>
                  <a:lnTo>
                    <a:pt x="0" y="0"/>
                  </a:lnTo>
                  <a:lnTo>
                    <a:pt x="0" y="523875"/>
                  </a:lnTo>
                  <a:lnTo>
                    <a:pt x="6191250" y="523875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78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7325" y="419099"/>
              <a:ext cx="6267450" cy="600710"/>
            </a:xfrm>
            <a:custGeom>
              <a:avLst/>
              <a:gdLst/>
              <a:ahLst/>
              <a:cxnLst/>
              <a:rect l="l" t="t" r="r" b="b"/>
              <a:pathLst>
                <a:path w="6267450" h="600710">
                  <a:moveTo>
                    <a:pt x="6203950" y="63500"/>
                  </a:moveTo>
                  <a:lnTo>
                    <a:pt x="63500" y="63500"/>
                  </a:lnTo>
                  <a:lnTo>
                    <a:pt x="63500" y="76200"/>
                  </a:lnTo>
                  <a:lnTo>
                    <a:pt x="63500" y="524510"/>
                  </a:lnTo>
                  <a:lnTo>
                    <a:pt x="63500" y="537210"/>
                  </a:lnTo>
                  <a:lnTo>
                    <a:pt x="6203950" y="537210"/>
                  </a:lnTo>
                  <a:lnTo>
                    <a:pt x="6203950" y="524510"/>
                  </a:lnTo>
                  <a:lnTo>
                    <a:pt x="76200" y="524510"/>
                  </a:lnTo>
                  <a:lnTo>
                    <a:pt x="76200" y="76200"/>
                  </a:lnTo>
                  <a:lnTo>
                    <a:pt x="6191250" y="76200"/>
                  </a:lnTo>
                  <a:lnTo>
                    <a:pt x="6191250" y="523875"/>
                  </a:lnTo>
                  <a:lnTo>
                    <a:pt x="6203950" y="523875"/>
                  </a:lnTo>
                  <a:lnTo>
                    <a:pt x="6203950" y="76200"/>
                  </a:lnTo>
                  <a:lnTo>
                    <a:pt x="6203950" y="63500"/>
                  </a:lnTo>
                  <a:close/>
                </a:path>
                <a:path w="6267450" h="600710">
                  <a:moveTo>
                    <a:pt x="6242050" y="25400"/>
                  </a:moveTo>
                  <a:lnTo>
                    <a:pt x="25400" y="25400"/>
                  </a:lnTo>
                  <a:lnTo>
                    <a:pt x="25400" y="50800"/>
                  </a:lnTo>
                  <a:lnTo>
                    <a:pt x="25400" y="549910"/>
                  </a:lnTo>
                  <a:lnTo>
                    <a:pt x="25400" y="575310"/>
                  </a:lnTo>
                  <a:lnTo>
                    <a:pt x="6242050" y="575310"/>
                  </a:lnTo>
                  <a:lnTo>
                    <a:pt x="6242050" y="549910"/>
                  </a:lnTo>
                  <a:lnTo>
                    <a:pt x="50800" y="549910"/>
                  </a:lnTo>
                  <a:lnTo>
                    <a:pt x="50800" y="50800"/>
                  </a:lnTo>
                  <a:lnTo>
                    <a:pt x="6216650" y="50800"/>
                  </a:lnTo>
                  <a:lnTo>
                    <a:pt x="6216650" y="549275"/>
                  </a:lnTo>
                  <a:lnTo>
                    <a:pt x="6242050" y="549275"/>
                  </a:lnTo>
                  <a:lnTo>
                    <a:pt x="6242050" y="50800"/>
                  </a:lnTo>
                  <a:lnTo>
                    <a:pt x="6242050" y="25400"/>
                  </a:lnTo>
                  <a:close/>
                </a:path>
                <a:path w="6267450" h="600710">
                  <a:moveTo>
                    <a:pt x="62674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588010"/>
                  </a:lnTo>
                  <a:lnTo>
                    <a:pt x="0" y="600710"/>
                  </a:lnTo>
                  <a:lnTo>
                    <a:pt x="6267450" y="600710"/>
                  </a:lnTo>
                  <a:lnTo>
                    <a:pt x="6267450" y="588010"/>
                  </a:lnTo>
                  <a:lnTo>
                    <a:pt x="12700" y="588010"/>
                  </a:lnTo>
                  <a:lnTo>
                    <a:pt x="12700" y="12700"/>
                  </a:lnTo>
                  <a:lnTo>
                    <a:pt x="6254750" y="12700"/>
                  </a:lnTo>
                  <a:lnTo>
                    <a:pt x="6254750" y="587375"/>
                  </a:lnTo>
                  <a:lnTo>
                    <a:pt x="6267450" y="587375"/>
                  </a:lnTo>
                  <a:lnTo>
                    <a:pt x="6267450" y="1270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4150" y="580961"/>
              <a:ext cx="3643376" cy="34766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pc="50" dirty="0"/>
              <a:t>)</a:t>
            </a:r>
            <a:fld id="{81D60167-4931-47E6-BA6A-407CBD079E47}" type="slidenum">
              <a:rPr spc="15" dirty="0"/>
              <a:t>7</a:t>
            </a:fld>
            <a:r>
              <a:rPr spc="-135" dirty="0"/>
              <a:t> </a:t>
            </a:r>
            <a:r>
              <a:rPr spc="-1105" dirty="0"/>
              <a:t>ـ</a:t>
            </a:r>
            <a:r>
              <a:rPr spc="-1025" dirty="0"/>
              <a:t>ـ</a:t>
            </a:r>
            <a:r>
              <a:rPr spc="-30" dirty="0"/>
              <a:t>1</a:t>
            </a:r>
            <a:r>
              <a:rPr spc="5" dirty="0"/>
              <a:t>(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50359" y="23431"/>
            <a:ext cx="49657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u="sng" spc="-9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د</a:t>
            </a:r>
            <a:r>
              <a:rPr sz="1400" u="sng" spc="-8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و</a:t>
            </a:r>
            <a:r>
              <a:rPr sz="1400" u="sng" spc="-9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د</a:t>
            </a:r>
            <a:r>
              <a:rPr sz="1400" u="sng" spc="-11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ـــ</a:t>
            </a:r>
            <a:r>
              <a:rPr sz="1400" u="sng" spc="-6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ح</a:t>
            </a:r>
            <a:r>
              <a:rPr sz="1400" u="sng" spc="-8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م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2432" y="1988502"/>
            <a:ext cx="29591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15" dirty="0"/>
              <a:t>Concepts</a:t>
            </a:r>
            <a:r>
              <a:rPr u="none" spc="75" dirty="0"/>
              <a:t> </a:t>
            </a:r>
            <a:r>
              <a:rPr u="none" spc="-15" dirty="0"/>
              <a:t>and</a:t>
            </a:r>
            <a:r>
              <a:rPr u="none" spc="-50" dirty="0"/>
              <a:t> </a:t>
            </a:r>
            <a:r>
              <a:rPr u="none" spc="5" dirty="0"/>
              <a:t>terms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2432" y="2722499"/>
            <a:ext cx="5085080" cy="1861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5760" indent="-353060" algn="l" rtl="0">
              <a:lnSpc>
                <a:spcPts val="2870"/>
              </a:lnSpc>
              <a:spcBef>
                <a:spcPts val="105"/>
              </a:spcBef>
              <a:buClr>
                <a:srgbClr val="FF0000"/>
              </a:buClr>
              <a:buAutoNum type="arabicPlain"/>
              <a:tabLst>
                <a:tab pos="365760" algn="l"/>
              </a:tabLst>
            </a:pPr>
            <a:r>
              <a:rPr sz="2400" spc="-25" dirty="0" smtClean="0">
                <a:latin typeface="Arial MT"/>
                <a:cs typeface="Arial MT"/>
              </a:rPr>
              <a:t>competence</a:t>
            </a:r>
            <a:r>
              <a:rPr sz="2400" spc="210" dirty="0" smtClean="0">
                <a:latin typeface="Arial MT"/>
                <a:cs typeface="Arial MT"/>
              </a:rPr>
              <a:t> </a:t>
            </a:r>
            <a:r>
              <a:rPr sz="2400" spc="-15" dirty="0" smtClean="0">
                <a:latin typeface="Arial MT"/>
                <a:cs typeface="Arial MT"/>
              </a:rPr>
              <a:t>performance.</a:t>
            </a:r>
            <a:endParaRPr sz="2400" dirty="0">
              <a:latin typeface="Arial MT"/>
              <a:cs typeface="Arial MT"/>
            </a:endParaRPr>
          </a:p>
          <a:p>
            <a:pPr marL="365760" indent="-353060" algn="l" rtl="0">
              <a:lnSpc>
                <a:spcPts val="2870"/>
              </a:lnSpc>
              <a:buClr>
                <a:srgbClr val="FF0000"/>
              </a:buClr>
              <a:buAutoNum type="arabicPlain"/>
              <a:tabLst>
                <a:tab pos="365760" algn="l"/>
              </a:tabLst>
            </a:pPr>
            <a:r>
              <a:rPr sz="2400" spc="5" dirty="0">
                <a:latin typeface="Arial MT"/>
                <a:cs typeface="Arial MT"/>
              </a:rPr>
              <a:t>surface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structure.</a:t>
            </a:r>
          </a:p>
          <a:p>
            <a:pPr marL="365760" indent="-353060" algn="l" rtl="0">
              <a:lnSpc>
                <a:spcPts val="2870"/>
              </a:lnSpc>
              <a:spcBef>
                <a:spcPts val="45"/>
              </a:spcBef>
              <a:buClr>
                <a:srgbClr val="FF0000"/>
              </a:buClr>
              <a:buAutoNum type="arabicPlain"/>
              <a:tabLst>
                <a:tab pos="365760" algn="l"/>
              </a:tabLst>
            </a:pPr>
            <a:r>
              <a:rPr sz="2400" spc="-35" dirty="0">
                <a:latin typeface="Arial MT"/>
                <a:cs typeface="Arial MT"/>
              </a:rPr>
              <a:t>Deep</a:t>
            </a:r>
            <a:r>
              <a:rPr sz="2400" spc="14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and</a:t>
            </a:r>
            <a:r>
              <a:rPr sz="2400" spc="5" dirty="0">
                <a:latin typeface="Arial MT"/>
                <a:cs typeface="Arial MT"/>
              </a:rPr>
              <a:t> surface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structure.</a:t>
            </a:r>
          </a:p>
          <a:p>
            <a:pPr marL="12700" marR="5080" algn="l" rtl="0">
              <a:lnSpc>
                <a:spcPts val="2930"/>
              </a:lnSpc>
              <a:spcBef>
                <a:spcPts val="40"/>
              </a:spcBef>
              <a:buClr>
                <a:srgbClr val="FF0000"/>
              </a:buClr>
              <a:buAutoNum type="arabicPlain"/>
              <a:tabLst>
                <a:tab pos="365760" algn="l"/>
              </a:tabLst>
            </a:pPr>
            <a:r>
              <a:rPr sz="2400" spc="-30" dirty="0">
                <a:latin typeface="Arial MT"/>
                <a:cs typeface="Arial MT"/>
              </a:rPr>
              <a:t>Language</a:t>
            </a:r>
            <a:r>
              <a:rPr sz="2400" spc="22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acquisition</a:t>
            </a:r>
            <a:r>
              <a:rPr sz="2400" spc="14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device.(LAD)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Arial MT"/>
                <a:cs typeface="Arial MT"/>
              </a:rPr>
              <a:t>5-</a:t>
            </a:r>
            <a:r>
              <a:rPr sz="24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universal</a:t>
            </a:r>
            <a:r>
              <a:rPr sz="2400" spc="145" dirty="0">
                <a:latin typeface="Arial MT"/>
                <a:cs typeface="Arial MT"/>
              </a:rPr>
              <a:t> </a:t>
            </a:r>
            <a:r>
              <a:rPr sz="2400" spc="-35" dirty="0">
                <a:latin typeface="Arial MT"/>
                <a:cs typeface="Arial MT"/>
              </a:rPr>
              <a:t>grammar.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7117" y="5727750"/>
            <a:ext cx="225806" cy="2032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1725" y="1257236"/>
            <a:ext cx="3595751" cy="25241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457325" y="419100"/>
            <a:ext cx="6267450" cy="600710"/>
            <a:chOff x="1457325" y="419100"/>
            <a:chExt cx="6267450" cy="600710"/>
          </a:xfrm>
        </p:grpSpPr>
        <p:sp>
          <p:nvSpPr>
            <p:cNvPr id="9" name="object 9"/>
            <p:cNvSpPr/>
            <p:nvPr/>
          </p:nvSpPr>
          <p:spPr>
            <a:xfrm>
              <a:off x="1495425" y="457200"/>
              <a:ext cx="6191250" cy="523875"/>
            </a:xfrm>
            <a:custGeom>
              <a:avLst/>
              <a:gdLst/>
              <a:ahLst/>
              <a:cxnLst/>
              <a:rect l="l" t="t" r="r" b="b"/>
              <a:pathLst>
                <a:path w="6191250" h="523875">
                  <a:moveTo>
                    <a:pt x="6191250" y="0"/>
                  </a:moveTo>
                  <a:lnTo>
                    <a:pt x="0" y="0"/>
                  </a:lnTo>
                  <a:lnTo>
                    <a:pt x="0" y="523875"/>
                  </a:lnTo>
                  <a:lnTo>
                    <a:pt x="6191250" y="523875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78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57325" y="419099"/>
              <a:ext cx="6267450" cy="600710"/>
            </a:xfrm>
            <a:custGeom>
              <a:avLst/>
              <a:gdLst/>
              <a:ahLst/>
              <a:cxnLst/>
              <a:rect l="l" t="t" r="r" b="b"/>
              <a:pathLst>
                <a:path w="6267450" h="600710">
                  <a:moveTo>
                    <a:pt x="6203950" y="63500"/>
                  </a:moveTo>
                  <a:lnTo>
                    <a:pt x="63500" y="63500"/>
                  </a:lnTo>
                  <a:lnTo>
                    <a:pt x="63500" y="76200"/>
                  </a:lnTo>
                  <a:lnTo>
                    <a:pt x="63500" y="524510"/>
                  </a:lnTo>
                  <a:lnTo>
                    <a:pt x="63500" y="537210"/>
                  </a:lnTo>
                  <a:lnTo>
                    <a:pt x="6203950" y="537210"/>
                  </a:lnTo>
                  <a:lnTo>
                    <a:pt x="6203950" y="524510"/>
                  </a:lnTo>
                  <a:lnTo>
                    <a:pt x="76200" y="524510"/>
                  </a:lnTo>
                  <a:lnTo>
                    <a:pt x="76200" y="76200"/>
                  </a:lnTo>
                  <a:lnTo>
                    <a:pt x="6191250" y="76200"/>
                  </a:lnTo>
                  <a:lnTo>
                    <a:pt x="6191250" y="523875"/>
                  </a:lnTo>
                  <a:lnTo>
                    <a:pt x="6203950" y="523875"/>
                  </a:lnTo>
                  <a:lnTo>
                    <a:pt x="6203950" y="76200"/>
                  </a:lnTo>
                  <a:lnTo>
                    <a:pt x="6203950" y="63500"/>
                  </a:lnTo>
                  <a:close/>
                </a:path>
                <a:path w="6267450" h="600710">
                  <a:moveTo>
                    <a:pt x="6242050" y="25400"/>
                  </a:moveTo>
                  <a:lnTo>
                    <a:pt x="25400" y="25400"/>
                  </a:lnTo>
                  <a:lnTo>
                    <a:pt x="25400" y="50800"/>
                  </a:lnTo>
                  <a:lnTo>
                    <a:pt x="25400" y="549910"/>
                  </a:lnTo>
                  <a:lnTo>
                    <a:pt x="25400" y="575310"/>
                  </a:lnTo>
                  <a:lnTo>
                    <a:pt x="6242050" y="575310"/>
                  </a:lnTo>
                  <a:lnTo>
                    <a:pt x="6242050" y="549910"/>
                  </a:lnTo>
                  <a:lnTo>
                    <a:pt x="50800" y="549910"/>
                  </a:lnTo>
                  <a:lnTo>
                    <a:pt x="50800" y="50800"/>
                  </a:lnTo>
                  <a:lnTo>
                    <a:pt x="6216650" y="50800"/>
                  </a:lnTo>
                  <a:lnTo>
                    <a:pt x="6216650" y="549275"/>
                  </a:lnTo>
                  <a:lnTo>
                    <a:pt x="6242050" y="549275"/>
                  </a:lnTo>
                  <a:lnTo>
                    <a:pt x="6242050" y="50800"/>
                  </a:lnTo>
                  <a:lnTo>
                    <a:pt x="6242050" y="25400"/>
                  </a:lnTo>
                  <a:close/>
                </a:path>
                <a:path w="6267450" h="600710">
                  <a:moveTo>
                    <a:pt x="62674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588010"/>
                  </a:lnTo>
                  <a:lnTo>
                    <a:pt x="0" y="600710"/>
                  </a:lnTo>
                  <a:lnTo>
                    <a:pt x="6267450" y="600710"/>
                  </a:lnTo>
                  <a:lnTo>
                    <a:pt x="6267450" y="588010"/>
                  </a:lnTo>
                  <a:lnTo>
                    <a:pt x="12700" y="588010"/>
                  </a:lnTo>
                  <a:lnTo>
                    <a:pt x="12700" y="12700"/>
                  </a:lnTo>
                  <a:lnTo>
                    <a:pt x="6254750" y="12700"/>
                  </a:lnTo>
                  <a:lnTo>
                    <a:pt x="6254750" y="587375"/>
                  </a:lnTo>
                  <a:lnTo>
                    <a:pt x="6267450" y="587375"/>
                  </a:lnTo>
                  <a:lnTo>
                    <a:pt x="6267450" y="1270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4150" y="580961"/>
              <a:ext cx="3643376" cy="34766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pc="50" dirty="0"/>
              <a:t>)</a:t>
            </a:r>
            <a:fld id="{81D60167-4931-47E6-BA6A-407CBD079E47}" type="slidenum">
              <a:rPr spc="15" dirty="0"/>
              <a:t>8</a:t>
            </a:fld>
            <a:r>
              <a:rPr spc="-135" dirty="0"/>
              <a:t> </a:t>
            </a:r>
            <a:r>
              <a:rPr spc="-1105" dirty="0"/>
              <a:t>ـ</a:t>
            </a:r>
            <a:r>
              <a:rPr spc="-1025" dirty="0"/>
              <a:t>ـ</a:t>
            </a:r>
            <a:r>
              <a:rPr spc="-30" dirty="0"/>
              <a:t>1</a:t>
            </a:r>
            <a:r>
              <a:rPr spc="5" dirty="0"/>
              <a:t>(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50359" y="23431"/>
            <a:ext cx="49657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u="sng" spc="-9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د</a:t>
            </a:r>
            <a:r>
              <a:rPr sz="1400" u="sng" spc="-8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و</a:t>
            </a:r>
            <a:r>
              <a:rPr sz="1400" u="sng" spc="-9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د</a:t>
            </a:r>
            <a:r>
              <a:rPr sz="1400" u="sng" spc="-11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ـــ</a:t>
            </a:r>
            <a:r>
              <a:rPr sz="1400" u="sng" spc="-6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ح</a:t>
            </a:r>
            <a:r>
              <a:rPr sz="1400" u="sng" spc="-8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م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2432" y="1726247"/>
            <a:ext cx="15011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10" dirty="0"/>
              <a:t>Principles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0519" y="2460561"/>
            <a:ext cx="7599680" cy="2585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l" rtl="0">
              <a:lnSpc>
                <a:spcPct val="100400"/>
              </a:lnSpc>
              <a:spcBef>
                <a:spcPts val="90"/>
              </a:spcBef>
              <a:buClr>
                <a:srgbClr val="FF0000"/>
              </a:buClr>
              <a:buAutoNum type="arabicPlain"/>
              <a:tabLst>
                <a:tab pos="365760" algn="l"/>
              </a:tabLst>
            </a:pPr>
            <a:r>
              <a:rPr sz="2400" spc="-35" dirty="0">
                <a:latin typeface="Arial MT"/>
                <a:cs typeface="Arial MT"/>
              </a:rPr>
              <a:t>language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structure </a:t>
            </a:r>
            <a:r>
              <a:rPr sz="2400" spc="-5" dirty="0">
                <a:latin typeface="Arial MT"/>
                <a:cs typeface="Arial MT"/>
              </a:rPr>
              <a:t>is </a:t>
            </a:r>
            <a:r>
              <a:rPr sz="2400" spc="-20" dirty="0">
                <a:latin typeface="Arial MT"/>
                <a:cs typeface="Arial MT"/>
              </a:rPr>
              <a:t>universal </a:t>
            </a:r>
            <a:r>
              <a:rPr sz="2400" dirty="0">
                <a:latin typeface="Arial MT"/>
                <a:cs typeface="Arial MT"/>
              </a:rPr>
              <a:t>( </a:t>
            </a:r>
            <a:r>
              <a:rPr sz="2400" spc="-15" dirty="0">
                <a:latin typeface="Arial MT"/>
                <a:cs typeface="Arial MT"/>
              </a:rPr>
              <a:t>that </a:t>
            </a:r>
            <a:r>
              <a:rPr sz="2400" spc="-20" dirty="0">
                <a:latin typeface="Arial MT"/>
                <a:cs typeface="Arial MT"/>
              </a:rPr>
              <a:t>means </a:t>
            </a:r>
            <a:r>
              <a:rPr sz="2400" spc="-5" dirty="0">
                <a:latin typeface="Arial MT"/>
                <a:cs typeface="Arial MT"/>
              </a:rPr>
              <a:t>there </a:t>
            </a:r>
            <a:r>
              <a:rPr sz="2400" spc="-15" dirty="0">
                <a:latin typeface="Arial MT"/>
                <a:cs typeface="Arial MT"/>
              </a:rPr>
              <a:t>are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certain </a:t>
            </a:r>
            <a:r>
              <a:rPr sz="2400" spc="-10" dirty="0">
                <a:latin typeface="Arial MT"/>
                <a:cs typeface="Arial MT"/>
              </a:rPr>
              <a:t>similarities </a:t>
            </a:r>
            <a:r>
              <a:rPr sz="2400" dirty="0">
                <a:latin typeface="Arial MT"/>
                <a:cs typeface="Arial MT"/>
              </a:rPr>
              <a:t>in </a:t>
            </a:r>
            <a:r>
              <a:rPr sz="2400" spc="5" dirty="0">
                <a:latin typeface="Arial MT"/>
                <a:cs typeface="Arial MT"/>
              </a:rPr>
              <a:t>the structure </a:t>
            </a:r>
            <a:r>
              <a:rPr sz="2400" spc="-30" dirty="0">
                <a:latin typeface="Arial MT"/>
                <a:cs typeface="Arial MT"/>
              </a:rPr>
              <a:t>of </a:t>
            </a:r>
            <a:r>
              <a:rPr sz="2400" spc="5" dirty="0">
                <a:latin typeface="Arial MT"/>
                <a:cs typeface="Arial MT"/>
              </a:rPr>
              <a:t>the </a:t>
            </a:r>
            <a:r>
              <a:rPr sz="2400" spc="-35" dirty="0">
                <a:latin typeface="Arial MT"/>
                <a:cs typeface="Arial MT"/>
              </a:rPr>
              <a:t>languages</a:t>
            </a:r>
            <a:r>
              <a:rPr sz="2400" spc="5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 </a:t>
            </a:r>
            <a:r>
              <a:rPr sz="2400" spc="5" dirty="0">
                <a:latin typeface="Arial MT"/>
                <a:cs typeface="Arial MT"/>
              </a:rPr>
              <a:t> the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world.</a:t>
            </a:r>
            <a:endParaRPr sz="2400" dirty="0">
              <a:latin typeface="Arial MT"/>
              <a:cs typeface="Arial MT"/>
            </a:endParaRPr>
          </a:p>
          <a:p>
            <a:pPr marL="365760" indent="-353060" algn="l" rtl="0">
              <a:lnSpc>
                <a:spcPts val="2855"/>
              </a:lnSpc>
              <a:buClr>
                <a:srgbClr val="FF0000"/>
              </a:buClr>
              <a:buFont typeface="Arial"/>
              <a:buAutoNum type="arabicPlain"/>
              <a:tabLst>
                <a:tab pos="365760" algn="l"/>
                <a:tab pos="1736089" algn="l"/>
              </a:tabLst>
            </a:pPr>
            <a:r>
              <a:rPr sz="2400" spc="-20" dirty="0">
                <a:latin typeface="Arial MT"/>
                <a:cs typeface="Arial MT"/>
              </a:rPr>
              <a:t>creativity	</a:t>
            </a:r>
            <a:r>
              <a:rPr sz="2400" spc="-5" dirty="0">
                <a:latin typeface="Arial MT"/>
                <a:cs typeface="Arial MT"/>
              </a:rPr>
              <a:t>(one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30" dirty="0">
                <a:latin typeface="Arial MT"/>
                <a:cs typeface="Arial MT"/>
              </a:rPr>
              <a:t>of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the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30" dirty="0">
                <a:latin typeface="Arial MT"/>
                <a:cs typeface="Arial MT"/>
              </a:rPr>
              <a:t>language</a:t>
            </a:r>
            <a:r>
              <a:rPr sz="2400" spc="2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features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which</a:t>
            </a:r>
          </a:p>
          <a:p>
            <a:pPr marL="12700" algn="l" rtl="0">
              <a:lnSpc>
                <a:spcPts val="2870"/>
              </a:lnSpc>
              <a:spcBef>
                <a:spcPts val="45"/>
              </a:spcBef>
            </a:pPr>
            <a:r>
              <a:rPr sz="2400" spc="-15" dirty="0">
                <a:latin typeface="Arial MT"/>
                <a:cs typeface="Arial MT"/>
              </a:rPr>
              <a:t>distinguishes</a:t>
            </a:r>
            <a:r>
              <a:rPr sz="2400" spc="1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human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10" dirty="0">
                <a:latin typeface="Arial MT"/>
                <a:cs typeface="Arial MT"/>
              </a:rPr>
              <a:t>from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other</a:t>
            </a:r>
            <a:r>
              <a:rPr sz="2400" spc="11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species.</a:t>
            </a:r>
            <a:endParaRPr sz="2400" dirty="0">
              <a:latin typeface="Arial MT"/>
              <a:cs typeface="Arial MT"/>
            </a:endParaRPr>
          </a:p>
          <a:p>
            <a:pPr marL="12700" marR="146050" algn="l" rtl="0">
              <a:lnSpc>
                <a:spcPts val="2850"/>
              </a:lnSpc>
              <a:spcBef>
                <a:spcPts val="110"/>
              </a:spcBef>
              <a:buClr>
                <a:srgbClr val="FF0000"/>
              </a:buClr>
              <a:buFont typeface="Arial"/>
              <a:buAutoNum type="arabicPlain" startAt="3"/>
              <a:tabLst>
                <a:tab pos="365760" algn="l"/>
              </a:tabLst>
            </a:pPr>
            <a:r>
              <a:rPr sz="2400" dirty="0">
                <a:latin typeface="Arial MT"/>
                <a:cs typeface="Arial MT"/>
              </a:rPr>
              <a:t>In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the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structure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spc="-35" dirty="0">
                <a:latin typeface="Arial MT"/>
                <a:cs typeface="Arial MT"/>
              </a:rPr>
              <a:t>of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the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sentence</a:t>
            </a:r>
            <a:r>
              <a:rPr sz="2400" spc="9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there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are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40" dirty="0">
                <a:latin typeface="Arial MT"/>
                <a:cs typeface="Arial MT"/>
              </a:rPr>
              <a:t>always</a:t>
            </a:r>
            <a:r>
              <a:rPr sz="2400" spc="229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two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35" dirty="0">
                <a:latin typeface="Arial MT"/>
                <a:cs typeface="Arial MT"/>
              </a:rPr>
              <a:t>levels</a:t>
            </a:r>
            <a:r>
              <a:rPr sz="2400" spc="220" dirty="0">
                <a:latin typeface="Arial MT"/>
                <a:cs typeface="Arial MT"/>
              </a:rPr>
              <a:t> </a:t>
            </a:r>
            <a:r>
              <a:rPr sz="2400" spc="-45" dirty="0">
                <a:latin typeface="Arial MT"/>
                <a:cs typeface="Arial MT"/>
              </a:rPr>
              <a:t>deep</a:t>
            </a:r>
            <a:r>
              <a:rPr sz="2400" spc="1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structural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and</a:t>
            </a:r>
            <a:r>
              <a:rPr sz="2400" spc="9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surface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structural.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7117" y="5727750"/>
            <a:ext cx="225806" cy="2032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1725" y="1257236"/>
            <a:ext cx="3595751" cy="25241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457325" y="419100"/>
            <a:ext cx="6267450" cy="600710"/>
            <a:chOff x="1457325" y="419100"/>
            <a:chExt cx="6267450" cy="600710"/>
          </a:xfrm>
        </p:grpSpPr>
        <p:sp>
          <p:nvSpPr>
            <p:cNvPr id="9" name="object 9"/>
            <p:cNvSpPr/>
            <p:nvPr/>
          </p:nvSpPr>
          <p:spPr>
            <a:xfrm>
              <a:off x="1495425" y="457200"/>
              <a:ext cx="6191250" cy="523875"/>
            </a:xfrm>
            <a:custGeom>
              <a:avLst/>
              <a:gdLst/>
              <a:ahLst/>
              <a:cxnLst/>
              <a:rect l="l" t="t" r="r" b="b"/>
              <a:pathLst>
                <a:path w="6191250" h="523875">
                  <a:moveTo>
                    <a:pt x="6191250" y="0"/>
                  </a:moveTo>
                  <a:lnTo>
                    <a:pt x="0" y="0"/>
                  </a:lnTo>
                  <a:lnTo>
                    <a:pt x="0" y="523875"/>
                  </a:lnTo>
                  <a:lnTo>
                    <a:pt x="6191250" y="523875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78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57325" y="419099"/>
              <a:ext cx="6267450" cy="600710"/>
            </a:xfrm>
            <a:custGeom>
              <a:avLst/>
              <a:gdLst/>
              <a:ahLst/>
              <a:cxnLst/>
              <a:rect l="l" t="t" r="r" b="b"/>
              <a:pathLst>
                <a:path w="6267450" h="600710">
                  <a:moveTo>
                    <a:pt x="6203950" y="63500"/>
                  </a:moveTo>
                  <a:lnTo>
                    <a:pt x="63500" y="63500"/>
                  </a:lnTo>
                  <a:lnTo>
                    <a:pt x="63500" y="76200"/>
                  </a:lnTo>
                  <a:lnTo>
                    <a:pt x="63500" y="524510"/>
                  </a:lnTo>
                  <a:lnTo>
                    <a:pt x="63500" y="537210"/>
                  </a:lnTo>
                  <a:lnTo>
                    <a:pt x="6203950" y="537210"/>
                  </a:lnTo>
                  <a:lnTo>
                    <a:pt x="6203950" y="524510"/>
                  </a:lnTo>
                  <a:lnTo>
                    <a:pt x="76200" y="524510"/>
                  </a:lnTo>
                  <a:lnTo>
                    <a:pt x="76200" y="76200"/>
                  </a:lnTo>
                  <a:lnTo>
                    <a:pt x="6191250" y="76200"/>
                  </a:lnTo>
                  <a:lnTo>
                    <a:pt x="6191250" y="523875"/>
                  </a:lnTo>
                  <a:lnTo>
                    <a:pt x="6203950" y="523875"/>
                  </a:lnTo>
                  <a:lnTo>
                    <a:pt x="6203950" y="76200"/>
                  </a:lnTo>
                  <a:lnTo>
                    <a:pt x="6203950" y="63500"/>
                  </a:lnTo>
                  <a:close/>
                </a:path>
                <a:path w="6267450" h="600710">
                  <a:moveTo>
                    <a:pt x="6242050" y="25400"/>
                  </a:moveTo>
                  <a:lnTo>
                    <a:pt x="25400" y="25400"/>
                  </a:lnTo>
                  <a:lnTo>
                    <a:pt x="25400" y="50800"/>
                  </a:lnTo>
                  <a:lnTo>
                    <a:pt x="25400" y="549910"/>
                  </a:lnTo>
                  <a:lnTo>
                    <a:pt x="25400" y="575310"/>
                  </a:lnTo>
                  <a:lnTo>
                    <a:pt x="6242050" y="575310"/>
                  </a:lnTo>
                  <a:lnTo>
                    <a:pt x="6242050" y="549910"/>
                  </a:lnTo>
                  <a:lnTo>
                    <a:pt x="50800" y="549910"/>
                  </a:lnTo>
                  <a:lnTo>
                    <a:pt x="50800" y="50800"/>
                  </a:lnTo>
                  <a:lnTo>
                    <a:pt x="6216650" y="50800"/>
                  </a:lnTo>
                  <a:lnTo>
                    <a:pt x="6216650" y="549275"/>
                  </a:lnTo>
                  <a:lnTo>
                    <a:pt x="6242050" y="549275"/>
                  </a:lnTo>
                  <a:lnTo>
                    <a:pt x="6242050" y="50800"/>
                  </a:lnTo>
                  <a:lnTo>
                    <a:pt x="6242050" y="25400"/>
                  </a:lnTo>
                  <a:close/>
                </a:path>
                <a:path w="6267450" h="600710">
                  <a:moveTo>
                    <a:pt x="62674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588010"/>
                  </a:lnTo>
                  <a:lnTo>
                    <a:pt x="0" y="600710"/>
                  </a:lnTo>
                  <a:lnTo>
                    <a:pt x="6267450" y="600710"/>
                  </a:lnTo>
                  <a:lnTo>
                    <a:pt x="6267450" y="588010"/>
                  </a:lnTo>
                  <a:lnTo>
                    <a:pt x="12700" y="588010"/>
                  </a:lnTo>
                  <a:lnTo>
                    <a:pt x="12700" y="12700"/>
                  </a:lnTo>
                  <a:lnTo>
                    <a:pt x="6254750" y="12700"/>
                  </a:lnTo>
                  <a:lnTo>
                    <a:pt x="6254750" y="587375"/>
                  </a:lnTo>
                  <a:lnTo>
                    <a:pt x="6267450" y="587375"/>
                  </a:lnTo>
                  <a:lnTo>
                    <a:pt x="6267450" y="1270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4150" y="580961"/>
              <a:ext cx="3643376" cy="34766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pc="50" dirty="0"/>
              <a:t>)</a:t>
            </a:r>
            <a:fld id="{81D60167-4931-47E6-BA6A-407CBD079E47}" type="slidenum">
              <a:rPr spc="15" dirty="0"/>
              <a:t>9</a:t>
            </a:fld>
            <a:r>
              <a:rPr spc="-135" dirty="0"/>
              <a:t> </a:t>
            </a:r>
            <a:r>
              <a:rPr spc="-1105" dirty="0"/>
              <a:t>ـ</a:t>
            </a:r>
            <a:r>
              <a:rPr spc="-1025" dirty="0"/>
              <a:t>ـ</a:t>
            </a:r>
            <a:r>
              <a:rPr spc="-30" dirty="0"/>
              <a:t>1</a:t>
            </a:r>
            <a:r>
              <a:rPr spc="5" dirty="0"/>
              <a:t>(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856</Words>
  <Application>Microsoft Office PowerPoint</Application>
  <PresentationFormat>عرض على الشاشة (3:4)‏</PresentationFormat>
  <Paragraphs>68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Transformational Grammar </vt:lpstr>
      <vt:lpstr>In the  name of Allah most  Gracious most Merciful </vt:lpstr>
      <vt:lpstr>The name(s) of the school:</vt:lpstr>
      <vt:lpstr>عرض تقديمي في PowerPoint</vt:lpstr>
      <vt:lpstr>The aim:</vt:lpstr>
      <vt:lpstr>Contribution: 1- A grammar which consists of a set of statements or rules which specify which  sequences of language possible, and which impossible, is a generative grammar.  Chomsky, therefore, initiated the era of generative linguistics. In his words, a  grammar will be ´a device which generates all the grammatical sequences of a  language and none of the ungrammatical ones'. Such a grammar is perfectly  explicit, in that nothing is left to the imagination. The rules must be precisely  formulated in such a- way that anyone would be able to separate the well-formed  sentences from the ill-formed ones, even if they did not know a word of the  language concerned. The particular type of generative grammar proposed by  Chomsky was a so-called characteristics of an transformational The basic one.  transformational-generative grammar (TGG)</vt:lpstr>
      <vt:lpstr>عرض تقديمي في PowerPoint</vt:lpstr>
      <vt:lpstr>Concepts and terms</vt:lpstr>
      <vt:lpstr>Principles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Transformational Grammar</dc:title>
  <dc:creator>Dell</dc:creator>
  <cp:lastModifiedBy>Dell</cp:lastModifiedBy>
  <cp:revision>6</cp:revision>
  <dcterms:created xsi:type="dcterms:W3CDTF">2021-08-19T17:11:37Z</dcterms:created>
  <dcterms:modified xsi:type="dcterms:W3CDTF">2021-08-19T18:41:56Z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2020-09-14T00:00:00Z</vt:filetime>
  </property>
  <property fmtid="{D5CDD505-2E9C-101B-9397-08002B2CF9AE}" pid="3" name="LastSaved">
    <vt:filetime>2021-08-19T00:00:00Z</vt:filetime>
  </property>
</Properties>
</file>