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3" r:id="rId1"/>
  </p:sldMasterIdLst>
  <p:notesMasterIdLst>
    <p:notesMasterId r:id="rId9"/>
  </p:notesMasterIdLst>
  <p:sldIdLst>
    <p:sldId id="256" r:id="rId2"/>
    <p:sldId id="257" r:id="rId3"/>
    <p:sldId id="258" r:id="rId4"/>
    <p:sldId id="296" r:id="rId5"/>
    <p:sldId id="259" r:id="rId6"/>
    <p:sldId id="307" r:id="rId7"/>
    <p:sldId id="30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62" autoAdjust="0"/>
  </p:normalViewPr>
  <p:slideViewPr>
    <p:cSldViewPr>
      <p:cViewPr>
        <p:scale>
          <a:sx n="73" d="100"/>
          <a:sy n="73" d="100"/>
        </p:scale>
        <p:origin x="-121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0E8D93-8CFA-4C7C-B942-9736F0561FBB}" type="datetimeFigureOut">
              <a:rPr lang="ar-IQ" smtClean="0"/>
              <a:t>18/01/1443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F6A26D-DC50-4B49-9EC3-5B64F66CAFB2}" type="slidenum">
              <a:rPr lang="ar-IQ" smtClean="0"/>
              <a:t>‹#›</a:t>
            </a:fld>
            <a:endParaRPr lang="ar-IQ"/>
          </a:p>
        </p:txBody>
      </p:sp>
    </p:spTree>
    <p:extLst>
      <p:ext uri="{BB962C8B-B14F-4D97-AF65-F5344CB8AC3E}">
        <p14:creationId xmlns:p14="http://schemas.microsoft.com/office/powerpoint/2010/main" val="6290746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15961" y="4611328"/>
            <a:ext cx="7989723" cy="1317523"/>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08591" y="5820709"/>
            <a:ext cx="7975483" cy="914388"/>
          </a:xfrm>
        </p:spPr>
        <p:txBody>
          <a:bodyPr>
            <a:normAutofit/>
          </a:bodyPr>
          <a:lstStyle>
            <a:lvl1pPr marL="0" indent="0" algn="ctr">
              <a:buNone/>
              <a:defRPr sz="2800" b="0" i="0">
                <a:solidFill>
                  <a:srgbClr val="6699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AC8149D-1409-4B1C-BA90-37063B3B8419}" type="datetimeFigureOut">
              <a:rPr lang="ar-IQ" smtClean="0"/>
              <a:t>18/01/1443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08475"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448966" y="1508480"/>
            <a:ext cx="8246070" cy="1018035"/>
          </a:xfrm>
        </p:spPr>
        <p:txBody>
          <a:bodyPr>
            <a:normAutofit/>
          </a:bodyPr>
          <a:lstStyle>
            <a:lvl1pPr algn="ctr">
              <a:defRPr sz="3600" baseline="0">
                <a:solidFill>
                  <a:schemeClr val="tx2">
                    <a:lumMod val="60000"/>
                    <a:lumOff val="40000"/>
                  </a:schemeClr>
                </a:solidFill>
                <a:effectLst>
                  <a:outerShdw blurRad="50800" dist="38100" dir="2700000" algn="tl" rotWithShape="0">
                    <a:prstClr val="black">
                      <a:alpha val="40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8966" y="2585884"/>
            <a:ext cx="8246070" cy="3779224"/>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320" y="620707"/>
            <a:ext cx="6704649" cy="967132"/>
          </a:xfrm>
        </p:spPr>
        <p:txBody>
          <a:bodyPr>
            <a:normAutofit/>
          </a:bodyPr>
          <a:lstStyle>
            <a:lvl1pPr algn="l">
              <a:defRPr sz="3600">
                <a:solidFill>
                  <a:srgbClr val="6699FF"/>
                </a:solidFill>
                <a:effectLst>
                  <a:outerShdw blurRad="50800" dist="38100" dir="2700000" algn="tl" rotWithShape="0">
                    <a:prstClr val="black">
                      <a:alpha val="40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8320" y="1638741"/>
            <a:ext cx="6704649" cy="4681415"/>
          </a:xfrm>
        </p:spPr>
        <p:txBody>
          <a:bodyPr/>
          <a:lstStyle>
            <a:lvl1pPr>
              <a:defRPr sz="2800">
                <a:solidFill>
                  <a:srgbClr val="481B00"/>
                </a:solidFill>
              </a:defRPr>
            </a:lvl1pPr>
            <a:lvl2pPr>
              <a:defRPr>
                <a:solidFill>
                  <a:srgbClr val="481B00"/>
                </a:solidFill>
              </a:defRPr>
            </a:lvl2pPr>
            <a:lvl3pPr>
              <a:defRPr>
                <a:solidFill>
                  <a:srgbClr val="481B00"/>
                </a:solidFill>
              </a:defRPr>
            </a:lvl3pPr>
            <a:lvl4pPr>
              <a:defRPr>
                <a:solidFill>
                  <a:srgbClr val="481B00"/>
                </a:solidFill>
              </a:defRPr>
            </a:lvl4pPr>
            <a:lvl5pPr>
              <a:defRPr>
                <a:solidFill>
                  <a:srgbClr val="481B00"/>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AC8149D-1409-4B1C-BA90-37063B3B8419}" type="datetimeFigureOut">
              <a:rPr lang="ar-IQ" smtClean="0"/>
              <a:t>18/01/1443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5AC8149D-1409-4B1C-BA90-37063B3B8419}" type="datetimeFigureOut">
              <a:rPr lang="ar-IQ" smtClean="0"/>
              <a:t>18/01/1443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2692" y="1660044"/>
            <a:ext cx="8093365" cy="1018033"/>
          </a:xfrm>
        </p:spPr>
        <p:txBody>
          <a:bodyPr>
            <a:normAutofit/>
          </a:bodyPr>
          <a:lstStyle>
            <a:lvl1pPr algn="ctr">
              <a:defRPr sz="3600" baseline="0">
                <a:solidFill>
                  <a:srgbClr val="6699FF"/>
                </a:solidFill>
                <a:effectLst>
                  <a:outerShdw blurRad="50800" dist="38100" dir="2700000" algn="tl" rotWithShape="0">
                    <a:prstClr val="black">
                      <a:alpha val="40000"/>
                    </a:prstClr>
                  </a:outerShdw>
                </a:effectLst>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6879" y="2689144"/>
            <a:ext cx="4040188"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6879" y="3319007"/>
            <a:ext cx="4040188"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572001" y="2689144"/>
            <a:ext cx="4041775"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572001" y="3319007"/>
            <a:ext cx="4041775"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AC8149D-1409-4B1C-BA90-37063B3B8419}" type="datetimeFigureOut">
              <a:rPr lang="ar-IQ" smtClean="0"/>
              <a:t>18/01/1443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AC8149D-1409-4B1C-BA90-37063B3B8419}" type="datetimeFigureOut">
              <a:rPr lang="ar-IQ" smtClean="0"/>
              <a:t>18/01/1443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8149D-1409-4B1C-BA90-37063B3B8419}" type="datetimeFigureOut">
              <a:rPr lang="ar-IQ" smtClean="0"/>
              <a:t>18/01/1443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AC8149D-1409-4B1C-BA90-37063B3B8419}" type="datetimeFigureOut">
              <a:rPr lang="ar-IQ" smtClean="0"/>
              <a:t>18/01/1443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0D44E47-04F0-44C3-AF0D-BC468B46983B}" type="slidenum">
              <a:rPr lang="ar-IQ" smtClean="0"/>
              <a:t>‹#›</a:t>
            </a:fld>
            <a:endParaRPr lang="ar-IQ"/>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8149D-1409-4B1C-BA90-37063B3B8419}" type="datetimeFigureOut">
              <a:rPr lang="ar-IQ" smtClean="0"/>
              <a:t>18/01/1443</a:t>
            </a:fld>
            <a:endParaRPr lang="ar-IQ"/>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44E47-04F0-44C3-AF0D-BC468B46983B}" type="slidenum">
              <a:rPr lang="ar-IQ" smtClean="0"/>
              <a:t>‹#›</a:t>
            </a:fld>
            <a:endParaRPr lang="ar-IQ"/>
          </a:p>
        </p:txBody>
      </p:sp>
      <p:sp>
        <p:nvSpPr>
          <p:cNvPr id="7" name="TextBox 6">
            <a:extLst>
              <a:ext uri="{FF2B5EF4-FFF2-40B4-BE49-F238E27FC236}">
                <a16:creationId xmlns:a16="http://schemas.microsoft.com/office/drawing/2014/main" xmlns="" id="{11E867DF-3DCA-4725-94F0-F2B6BD747A82}"/>
              </a:ext>
            </a:extLst>
          </p:cNvPr>
          <p:cNvSpPr txBox="1"/>
          <p:nvPr/>
        </p:nvSpPr>
        <p:spPr>
          <a:xfrm>
            <a:off x="-9150" y="6951663"/>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6000" r="-2000" b="-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476672"/>
            <a:ext cx="7560840" cy="1152128"/>
          </a:xfrm>
        </p:spPr>
        <p:txBody>
          <a:bodyPr>
            <a:noAutofit/>
          </a:bodyPr>
          <a:lstStyle/>
          <a:p>
            <a:pPr algn="ctr"/>
            <a:r>
              <a:rPr lang="en-GB" sz="5400" dirty="0" smtClean="0">
                <a:latin typeface="Times New Roman" panose="02020603050405020304" pitchFamily="18" charset="0"/>
                <a:cs typeface="Times New Roman" panose="02020603050405020304" pitchFamily="18" charset="0"/>
              </a:rPr>
              <a:t>Developmental</a:t>
            </a:r>
            <a:br>
              <a:rPr lang="en-GB" sz="5400" dirty="0" smtClean="0">
                <a:latin typeface="Times New Roman" panose="02020603050405020304" pitchFamily="18" charset="0"/>
                <a:cs typeface="Times New Roman" panose="02020603050405020304" pitchFamily="18" charset="0"/>
              </a:rPr>
            </a:br>
            <a:r>
              <a:rPr lang="en-GB" sz="5400" dirty="0" smtClean="0">
                <a:latin typeface="Times New Roman" panose="02020603050405020304" pitchFamily="18" charset="0"/>
                <a:cs typeface="Times New Roman" panose="02020603050405020304" pitchFamily="18" charset="0"/>
              </a:rPr>
              <a:t>linguistics </a:t>
            </a:r>
            <a:endParaRPr lang="ar-IQ" sz="5400" dirty="0">
              <a:latin typeface="Times New Roman" panose="02020603050405020304" pitchFamily="18" charset="0"/>
              <a:cs typeface="Times New Roman" panose="02020603050405020304" pitchFamily="18" charset="0"/>
            </a:endParaRPr>
          </a:p>
        </p:txBody>
      </p:sp>
      <p:sp>
        <p:nvSpPr>
          <p:cNvPr id="9" name="عنصر نائب للنص 8"/>
          <p:cNvSpPr>
            <a:spLocks noGrp="1"/>
          </p:cNvSpPr>
          <p:nvPr>
            <p:ph type="body" idx="1"/>
          </p:nvPr>
        </p:nvSpPr>
        <p:spPr>
          <a:xfrm>
            <a:off x="611560" y="2780928"/>
            <a:ext cx="7772400" cy="3240360"/>
          </a:xfrm>
        </p:spPr>
        <p:txBody>
          <a:bodyPr>
            <a:noAutofit/>
          </a:bodyPr>
          <a:lstStyle/>
          <a:p>
            <a:pPr algn="ctr" rtl="0"/>
            <a:r>
              <a:rPr lang="en-GB" sz="3600" dirty="0" smtClean="0">
                <a:solidFill>
                  <a:schemeClr val="tx1"/>
                </a:solidFill>
                <a:latin typeface="Times New Roman" panose="02020603050405020304" pitchFamily="18" charset="0"/>
                <a:cs typeface="Times New Roman" panose="02020603050405020304" pitchFamily="18" charset="0"/>
              </a:rPr>
              <a:t>Supervised by</a:t>
            </a:r>
          </a:p>
          <a:p>
            <a:pPr algn="ctr" rtl="0"/>
            <a:r>
              <a:rPr lang="en-GB" sz="3600" dirty="0" err="1" smtClean="0">
                <a:solidFill>
                  <a:schemeClr val="tx1"/>
                </a:solidFill>
                <a:latin typeface="Times New Roman" panose="02020603050405020304" pitchFamily="18" charset="0"/>
                <a:cs typeface="Times New Roman" panose="02020603050405020304" pitchFamily="18" charset="0"/>
              </a:rPr>
              <a:t>Dr.</a:t>
            </a:r>
            <a:r>
              <a:rPr lang="en-GB" sz="3600" dirty="0" smtClean="0">
                <a:solidFill>
                  <a:schemeClr val="tx1"/>
                </a:solidFill>
                <a:latin typeface="Times New Roman" panose="02020603050405020304" pitchFamily="18" charset="0"/>
                <a:cs typeface="Times New Roman" panose="02020603050405020304" pitchFamily="18" charset="0"/>
              </a:rPr>
              <a:t> Mohammed Mahdi Sharif </a:t>
            </a:r>
          </a:p>
          <a:p>
            <a:pPr algn="ctr" rtl="0"/>
            <a:r>
              <a:rPr lang="en-GB" sz="3600" dirty="0" smtClean="0">
                <a:solidFill>
                  <a:schemeClr val="tx1"/>
                </a:solidFill>
                <a:latin typeface="Times New Roman" panose="02020603050405020304" pitchFamily="18" charset="0"/>
                <a:cs typeface="Times New Roman" panose="02020603050405020304" pitchFamily="18" charset="0"/>
              </a:rPr>
              <a:t>By</a:t>
            </a:r>
          </a:p>
          <a:p>
            <a:pPr algn="ctr" rtl="0"/>
            <a:r>
              <a:rPr lang="en-GB" sz="3600" dirty="0" err="1" smtClean="0">
                <a:solidFill>
                  <a:schemeClr val="tx1"/>
                </a:solidFill>
                <a:latin typeface="Times New Roman" panose="02020603050405020304" pitchFamily="18" charset="0"/>
                <a:cs typeface="Times New Roman" panose="02020603050405020304" pitchFamily="18" charset="0"/>
              </a:rPr>
              <a:t>Zahraa</a:t>
            </a:r>
            <a:r>
              <a:rPr lang="en-GB" sz="3600" dirty="0" smtClean="0">
                <a:solidFill>
                  <a:schemeClr val="tx1"/>
                </a:solidFill>
                <a:latin typeface="Times New Roman" panose="02020603050405020304" pitchFamily="18" charset="0"/>
                <a:cs typeface="Times New Roman" panose="02020603050405020304" pitchFamily="18" charset="0"/>
              </a:rPr>
              <a:t> </a:t>
            </a:r>
            <a:r>
              <a:rPr lang="en-GB" sz="3600" dirty="0" err="1" smtClean="0">
                <a:solidFill>
                  <a:schemeClr val="tx1"/>
                </a:solidFill>
                <a:latin typeface="Times New Roman" panose="02020603050405020304" pitchFamily="18" charset="0"/>
                <a:cs typeface="Times New Roman" panose="02020603050405020304" pitchFamily="18" charset="0"/>
              </a:rPr>
              <a:t>Haider</a:t>
            </a:r>
            <a:r>
              <a:rPr lang="en-GB" sz="3600" dirty="0" smtClean="0">
                <a:solidFill>
                  <a:schemeClr val="tx1"/>
                </a:solidFill>
                <a:latin typeface="Times New Roman" panose="02020603050405020304" pitchFamily="18" charset="0"/>
                <a:cs typeface="Times New Roman" panose="02020603050405020304" pitchFamily="18" charset="0"/>
              </a:rPr>
              <a:t> </a:t>
            </a:r>
            <a:r>
              <a:rPr lang="en-GB" sz="3600" dirty="0" err="1" smtClean="0">
                <a:solidFill>
                  <a:schemeClr val="tx1"/>
                </a:solidFill>
                <a:latin typeface="Times New Roman" panose="02020603050405020304" pitchFamily="18" charset="0"/>
                <a:cs typeface="Times New Roman" panose="02020603050405020304" pitchFamily="18" charset="0"/>
              </a:rPr>
              <a:t>Omran</a:t>
            </a:r>
            <a:r>
              <a:rPr lang="en-GB" sz="3600" dirty="0" smtClean="0">
                <a:solidFill>
                  <a:schemeClr val="tx1"/>
                </a:solidFill>
                <a:latin typeface="Times New Roman" panose="02020603050405020304" pitchFamily="18" charset="0"/>
                <a:cs typeface="Times New Roman" panose="02020603050405020304" pitchFamily="18" charset="0"/>
              </a:rPr>
              <a:t> </a:t>
            </a:r>
          </a:p>
          <a:p>
            <a:pPr algn="ctr" rtl="0"/>
            <a:r>
              <a:rPr lang="en-GB" sz="3600" dirty="0" smtClean="0">
                <a:solidFill>
                  <a:schemeClr val="tx1"/>
                </a:solidFill>
                <a:latin typeface="Times New Roman" panose="02020603050405020304" pitchFamily="18" charset="0"/>
                <a:cs typeface="Times New Roman" panose="02020603050405020304" pitchFamily="18" charset="0"/>
              </a:rPr>
              <a:t>Group 1 </a:t>
            </a:r>
            <a:endParaRPr lang="en-GB" sz="36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83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92696"/>
          </a:xfrm>
        </p:spPr>
        <p:style>
          <a:lnRef idx="1">
            <a:schemeClr val="dk1"/>
          </a:lnRef>
          <a:fillRef idx="2">
            <a:schemeClr val="dk1"/>
          </a:fillRef>
          <a:effectRef idx="1">
            <a:schemeClr val="dk1"/>
          </a:effectRef>
          <a:fontRef idx="minor">
            <a:schemeClr val="dk1"/>
          </a:fontRef>
        </p:style>
        <p:txBody>
          <a:bodyPr>
            <a:normAutofit/>
          </a:bodyPr>
          <a:lstStyle/>
          <a:p>
            <a:r>
              <a:rPr lang="en-GB" dirty="0" smtClean="0">
                <a:solidFill>
                  <a:srgbClr val="FF0066"/>
                </a:solidFill>
                <a:latin typeface="Times New Roman" panose="02020603050405020304" pitchFamily="18" charset="0"/>
                <a:cs typeface="Times New Roman" panose="02020603050405020304" pitchFamily="18" charset="0"/>
              </a:rPr>
              <a:t>WHAT IS </a:t>
            </a:r>
            <a:r>
              <a:rPr lang="en-GB" dirty="0" smtClean="0">
                <a:solidFill>
                  <a:srgbClr val="FF0066"/>
                </a:solidFill>
                <a:latin typeface="Times New Roman" panose="02020603050405020304" pitchFamily="18" charset="0"/>
                <a:cs typeface="Times New Roman" panose="02020603050405020304" pitchFamily="18" charset="0"/>
              </a:rPr>
              <a:t>Developmental Linguistics </a:t>
            </a:r>
            <a:r>
              <a:rPr lang="en-GB" dirty="0" smtClean="0"/>
              <a:t>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60620597"/>
              </p:ext>
            </p:extLst>
          </p:nvPr>
        </p:nvGraphicFramePr>
        <p:xfrm>
          <a:off x="457200" y="3096260"/>
          <a:ext cx="8229600" cy="2194560"/>
        </p:xfrm>
        <a:graphic>
          <a:graphicData uri="http://schemas.openxmlformats.org/drawingml/2006/table">
            <a:tbl>
              <a:tblPr/>
              <a:tblGrid>
                <a:gridCol w="8229600"/>
              </a:tblGrid>
              <a:tr h="0">
                <a:tc>
                  <a:txBody>
                    <a:bodyPr/>
                    <a:lstStyle/>
                    <a:p>
                      <a:pPr algn="just" rtl="0"/>
                      <a:r>
                        <a:rPr lang="en-US" dirty="0">
                          <a:effectLst/>
                          <a:latin typeface="georgia"/>
                        </a:rPr>
                        <a:t/>
                      </a:r>
                      <a:br>
                        <a:rPr lang="en-US" dirty="0">
                          <a:effectLst/>
                          <a:latin typeface="georgia"/>
                        </a:rPr>
                      </a:br>
                      <a:r>
                        <a:rPr lang="en-US" dirty="0">
                          <a:effectLst/>
                          <a:latin typeface="georgia"/>
                        </a:rPr>
                        <a:t>Developmental linguistics provides a reaction against the otherwise enormously influential distinction, drawn by Ferdinand de Saussure (1857 - 1913), between synchronic and diachronic approaches to </a:t>
                      </a:r>
                      <a:r>
                        <a:rPr lang="en-US" dirty="0" smtClean="0">
                          <a:effectLst/>
                          <a:latin typeface="georgia"/>
                        </a:rPr>
                        <a:t>language</a:t>
                      </a:r>
                    </a:p>
                    <a:p>
                      <a:pPr algn="just" rtl="0"/>
                      <a:r>
                        <a:rPr lang="en-US" b="0" i="0" dirty="0" smtClean="0">
                          <a:solidFill>
                            <a:srgbClr val="000000"/>
                          </a:solidFill>
                          <a:effectLst/>
                          <a:latin typeface="georgia"/>
                        </a:rPr>
                        <a:t>In the 19th century, linguistic science was predominantly diachronic in orientation: concerned with explaining how languages evolve over time. A synchronic approach, on the other hand, stresses that for the native speakers of a language, the history of the language is irrelevant.</a:t>
                      </a:r>
                      <a:endParaRPr lang="en-US" dirty="0">
                        <a:effectLst/>
                        <a:latin typeface="georgia"/>
                      </a:endParaRPr>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70568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48966" y="332656"/>
            <a:ext cx="8246070" cy="6032452"/>
          </a:xfrm>
        </p:spPr>
        <p:txBody>
          <a:bodyPr>
            <a:normAutofit/>
          </a:bodyPr>
          <a:lstStyle/>
          <a:p>
            <a:pPr marL="0" lvl="0" indent="0" algn="l" rtl="0">
              <a:buNone/>
            </a:pPr>
            <a:r>
              <a:rPr lang="en-US" dirty="0">
                <a:solidFill>
                  <a:schemeClr val="tx1"/>
                </a:solidFill>
                <a:cs typeface="+mj-cs"/>
              </a:rPr>
              <a:t>In the 1970s and 1980s, </a:t>
            </a:r>
            <a:r>
              <a:rPr lang="en-US" dirty="0" err="1">
                <a:solidFill>
                  <a:schemeClr val="tx1"/>
                </a:solidFill>
                <a:cs typeface="+mj-cs"/>
              </a:rPr>
              <a:t>developmentalists</a:t>
            </a:r>
            <a:r>
              <a:rPr lang="en-US" dirty="0">
                <a:solidFill>
                  <a:schemeClr val="tx1"/>
                </a:solidFill>
                <a:cs typeface="+mj-cs"/>
              </a:rPr>
              <a:t> began to challenge the heavy bias towards synchronic linguistics</a:t>
            </a:r>
            <a:r>
              <a:rPr lang="en-US" dirty="0" smtClean="0">
                <a:solidFill>
                  <a:schemeClr val="tx1"/>
                </a:solidFill>
                <a:cs typeface="+mj-cs"/>
              </a:rPr>
              <a:t>,</a:t>
            </a:r>
          </a:p>
          <a:p>
            <a:pPr marL="0" lvl="0" indent="0" algn="l" rtl="0">
              <a:buNone/>
            </a:pPr>
            <a:endParaRPr lang="en-US" dirty="0">
              <a:solidFill>
                <a:schemeClr val="tx1"/>
              </a:solidFill>
              <a:cs typeface="+mj-cs"/>
            </a:endParaRPr>
          </a:p>
          <a:p>
            <a:pPr marL="0" lvl="0" indent="0" algn="l" rtl="0">
              <a:buNone/>
            </a:pPr>
            <a:endParaRPr lang="en-US" dirty="0" smtClean="0">
              <a:solidFill>
                <a:schemeClr val="tx1"/>
              </a:solidFill>
              <a:cs typeface="+mj-cs"/>
            </a:endParaRPr>
          </a:p>
          <a:p>
            <a:pPr marL="0" lvl="0" indent="0" algn="l" rtl="0">
              <a:buNone/>
            </a:pPr>
            <a:endParaRPr lang="en-US" dirty="0">
              <a:solidFill>
                <a:schemeClr val="tx1"/>
              </a:solidFill>
              <a:cs typeface="+mj-cs"/>
            </a:endParaRPr>
          </a:p>
          <a:p>
            <a:pPr marL="0" lvl="0" indent="0" algn="l" rtl="0">
              <a:buNone/>
            </a:pPr>
            <a:r>
              <a:rPr lang="en-US" dirty="0" smtClean="0">
                <a:solidFill>
                  <a:schemeClr val="tx1"/>
                </a:solidFill>
                <a:cs typeface="+mj-cs"/>
              </a:rPr>
              <a:t> </a:t>
            </a:r>
            <a:r>
              <a:rPr lang="en-US" dirty="0">
                <a:solidFill>
                  <a:schemeClr val="tx1"/>
                </a:solidFill>
                <a:cs typeface="+mj-cs"/>
              </a:rPr>
              <a:t>because it presents an artificial view of languages </a:t>
            </a:r>
            <a:r>
              <a:rPr lang="en-US" dirty="0" smtClean="0">
                <a:solidFill>
                  <a:schemeClr val="tx1"/>
                </a:solidFill>
                <a:cs typeface="+mj-cs"/>
              </a:rPr>
              <a:t>as</a:t>
            </a:r>
          </a:p>
          <a:p>
            <a:pPr marL="0" lvl="0" indent="0" algn="l" rtl="0">
              <a:buNone/>
            </a:pPr>
            <a:endParaRPr lang="en-US" dirty="0">
              <a:solidFill>
                <a:schemeClr val="tx1"/>
              </a:solidFill>
              <a:cs typeface="+mj-cs"/>
            </a:endParaRPr>
          </a:p>
          <a:p>
            <a:pPr marL="0" lvl="0" indent="0" algn="l" rtl="0">
              <a:buNone/>
            </a:pPr>
            <a:r>
              <a:rPr lang="en-US" dirty="0" smtClean="0">
                <a:solidFill>
                  <a:schemeClr val="tx1"/>
                </a:solidFill>
                <a:cs typeface="+mj-cs"/>
              </a:rPr>
              <a:t> </a:t>
            </a:r>
            <a:r>
              <a:rPr lang="en-US" dirty="0">
                <a:solidFill>
                  <a:schemeClr val="tx1"/>
                </a:solidFill>
                <a:cs typeface="+mj-cs"/>
              </a:rPr>
              <a:t>static phenomena. Dynamic processes of language change are only accommodated with the contrived notion of a series of discrete linguistic systems placed one after the other like beads on a string</a:t>
            </a:r>
            <a:endParaRPr lang="en-US" sz="2800" dirty="0">
              <a:solidFill>
                <a:schemeClr val="tx1"/>
              </a:solidFill>
              <a:latin typeface="Times New Roman" panose="02020603050405020304" pitchFamily="18" charset="0"/>
              <a:cs typeface="+mj-cs"/>
            </a:endParaRPr>
          </a:p>
          <a:p>
            <a:endParaRPr lang="ar-IQ" dirty="0">
              <a:solidFill>
                <a:schemeClr val="tx1"/>
              </a:solidFill>
            </a:endParaRPr>
          </a:p>
        </p:txBody>
      </p:sp>
    </p:spTree>
    <p:extLst>
      <p:ext uri="{BB962C8B-B14F-4D97-AF65-F5344CB8AC3E}">
        <p14:creationId xmlns:p14="http://schemas.microsoft.com/office/powerpoint/2010/main" val="310354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1124744"/>
            <a:ext cx="8246070" cy="3779224"/>
          </a:xfrm>
        </p:spPr>
        <p:txBody>
          <a:bodyPr>
            <a:normAutofit fontScale="92500"/>
          </a:bodyPr>
          <a:lstStyle/>
          <a:p>
            <a:pPr marL="0" indent="0" algn="l" rtl="0">
              <a:buNone/>
            </a:pPr>
            <a:r>
              <a:rPr lang="en-US" dirty="0">
                <a:solidFill>
                  <a:srgbClr val="000000"/>
                </a:solidFill>
                <a:latin typeface="georgia"/>
              </a:rPr>
              <a:t>A weak version of </a:t>
            </a:r>
            <a:r>
              <a:rPr lang="en-US" dirty="0" err="1">
                <a:solidFill>
                  <a:srgbClr val="000000"/>
                </a:solidFill>
                <a:latin typeface="georgia"/>
              </a:rPr>
              <a:t>developmentalist</a:t>
            </a:r>
            <a:r>
              <a:rPr lang="en-US" dirty="0">
                <a:solidFill>
                  <a:srgbClr val="000000"/>
                </a:solidFill>
                <a:latin typeface="georgia"/>
              </a:rPr>
              <a:t> theory would assert that static models of language are incomplete, since they do not accommodate processes of language change and variation. A strong version would argue that static, synchronic models totally misrepresent the intrinsically dynamic nature of language. In both cases, it is suggested that languages maintain a balance between the shaping influences of both socio-communicational and neurobiological factors</a:t>
            </a:r>
            <a:endParaRPr lang="ar-IQ" dirty="0"/>
          </a:p>
        </p:txBody>
      </p:sp>
    </p:spTree>
    <p:extLst>
      <p:ext uri="{BB962C8B-B14F-4D97-AF65-F5344CB8AC3E}">
        <p14:creationId xmlns:p14="http://schemas.microsoft.com/office/powerpoint/2010/main" val="361348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620688"/>
          </a:xfrm>
        </p:spPr>
        <p:txBody>
          <a:bodyPr>
            <a:noAutofit/>
          </a:bodyPr>
          <a:lstStyle/>
          <a:p>
            <a:r>
              <a:rPr lang="en-US" sz="4000" dirty="0" smtClean="0">
                <a:solidFill>
                  <a:srgbClr val="FF0066"/>
                </a:solidFill>
                <a:latin typeface="Times New Roman" panose="02020603050405020304" pitchFamily="18" charset="0"/>
                <a:cs typeface="Times New Roman" panose="02020603050405020304" pitchFamily="18" charset="0"/>
              </a:rPr>
              <a:t>Developmental Linguistics </a:t>
            </a:r>
            <a:endParaRPr lang="ar-IQ" sz="4000" dirty="0">
              <a:solidFill>
                <a:srgbClr val="FF0066"/>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908720"/>
            <a:ext cx="9144000" cy="5544616"/>
          </a:xfrm>
        </p:spPr>
        <p:txBody>
          <a:bodyPr>
            <a:normAutofit lnSpcReduction="10000"/>
          </a:bodyPr>
          <a:lstStyle/>
          <a:p>
            <a:pPr algn="l" rtl="0"/>
            <a:r>
              <a:rPr lang="en-US" dirty="0">
                <a:solidFill>
                  <a:srgbClr val="000000"/>
                </a:solidFill>
                <a:latin typeface="georgia"/>
              </a:rPr>
              <a:t>developmental linguistics focuses on the manifold processes of growth and change which help explain how a language came to be the way it is. First and second language acquisition, </a:t>
            </a:r>
            <a:r>
              <a:rPr lang="en-US" dirty="0" err="1">
                <a:solidFill>
                  <a:srgbClr val="000000"/>
                </a:solidFill>
                <a:latin typeface="georgia"/>
              </a:rPr>
              <a:t>creolization</a:t>
            </a:r>
            <a:r>
              <a:rPr lang="en-US" dirty="0">
                <a:solidFill>
                  <a:srgbClr val="000000"/>
                </a:solidFill>
                <a:latin typeface="georgia"/>
              </a:rPr>
              <a:t>, language change and dialectal variation are therefore of particular relevance. A natural outcome of this approach is the rejection of the view that linguistic science constitutes an autonomous discipline. It is believed that evidence from other fields of enquiry, including neurology, anatomy, social history and anthropology, are of direct relevance for an explanation of how languages evolve.</a:t>
            </a:r>
            <a:r>
              <a:rPr lang="en-US" dirty="0"/>
              <a:t/>
            </a:r>
            <a:br>
              <a:rPr lang="en-US" dirty="0"/>
            </a:br>
            <a:endParaRPr lang="ar-IQ" dirty="0">
              <a:solidFill>
                <a:schemeClr val="tx1"/>
              </a:solidFill>
            </a:endParaRPr>
          </a:p>
        </p:txBody>
      </p:sp>
    </p:spTree>
    <p:extLst>
      <p:ext uri="{BB962C8B-B14F-4D97-AF65-F5344CB8AC3E}">
        <p14:creationId xmlns:p14="http://schemas.microsoft.com/office/powerpoint/2010/main" val="324559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46070" cy="1018035"/>
          </a:xfrm>
        </p:spPr>
        <p:txBody>
          <a:bodyPr>
            <a:normAutofit/>
          </a:bodyPr>
          <a:lstStyle/>
          <a:p>
            <a:r>
              <a:rPr lang="en-US" dirty="0" smtClean="0">
                <a:solidFill>
                  <a:srgbClr val="FF0066"/>
                </a:solidFill>
              </a:rPr>
              <a:t>Naturalness Theory </a:t>
            </a:r>
            <a:endParaRPr lang="ar-IQ" dirty="0">
              <a:solidFill>
                <a:srgbClr val="FF0066"/>
              </a:solidFill>
            </a:endParaRPr>
          </a:p>
        </p:txBody>
      </p:sp>
      <p:sp>
        <p:nvSpPr>
          <p:cNvPr id="3" name="عنصر نائب للمحتوى 2"/>
          <p:cNvSpPr>
            <a:spLocks noGrp="1"/>
          </p:cNvSpPr>
          <p:nvPr>
            <p:ph idx="1"/>
          </p:nvPr>
        </p:nvSpPr>
        <p:spPr>
          <a:xfrm>
            <a:off x="395536" y="836712"/>
            <a:ext cx="8229600" cy="5257794"/>
          </a:xfrm>
        </p:spPr>
        <p:txBody>
          <a:bodyPr>
            <a:noAutofit/>
          </a:bodyPr>
          <a:lstStyle/>
          <a:p>
            <a:pPr algn="just" rtl="0"/>
            <a:r>
              <a:rPr lang="en-US" sz="2400" dirty="0">
                <a:solidFill>
                  <a:srgbClr val="000000"/>
                </a:solidFill>
                <a:latin typeface="georgia"/>
              </a:rPr>
              <a:t>The notion of naturalness in language is often invoked to explain connatural developments, with the suggestion that some linguistic features are closer to the prototypical nature of language than others</a:t>
            </a:r>
            <a:endParaRPr lang="en-US" sz="2400" dirty="0" smtClean="0">
              <a:solidFill>
                <a:srgbClr val="000000"/>
              </a:solidFill>
              <a:latin typeface="georgia"/>
            </a:endParaRPr>
          </a:p>
          <a:p>
            <a:pPr algn="just" rtl="0"/>
            <a:r>
              <a:rPr lang="en-US" sz="2400" dirty="0" smtClean="0">
                <a:solidFill>
                  <a:srgbClr val="000000"/>
                </a:solidFill>
                <a:latin typeface="georgia"/>
              </a:rPr>
              <a:t>Languages </a:t>
            </a:r>
            <a:r>
              <a:rPr lang="en-US" sz="2400" dirty="0">
                <a:solidFill>
                  <a:srgbClr val="000000"/>
                </a:solidFill>
                <a:latin typeface="georgia"/>
              </a:rPr>
              <a:t>will clearly differ in terms of their proximity to the prototype in certain specified domains. As a result, the members of a linguistic category can be placed on a scale of </a:t>
            </a:r>
            <a:r>
              <a:rPr lang="en-US" sz="2400" dirty="0" err="1">
                <a:solidFill>
                  <a:srgbClr val="000000"/>
                </a:solidFill>
                <a:latin typeface="georgia"/>
              </a:rPr>
              <a:t>markedness</a:t>
            </a:r>
            <a:r>
              <a:rPr lang="en-US" sz="2400" dirty="0">
                <a:solidFill>
                  <a:srgbClr val="000000"/>
                </a:solidFill>
                <a:latin typeface="georgia"/>
              </a:rPr>
              <a:t>, with those closest to the prototype being described as unmarked. </a:t>
            </a:r>
            <a:r>
              <a:rPr lang="en-US" sz="2400" dirty="0" err="1">
                <a:solidFill>
                  <a:srgbClr val="000000"/>
                </a:solidFill>
                <a:latin typeface="georgia"/>
              </a:rPr>
              <a:t>Developmentalists</a:t>
            </a:r>
            <a:r>
              <a:rPr lang="en-US" sz="2400" dirty="0">
                <a:solidFill>
                  <a:srgbClr val="000000"/>
                </a:solidFill>
                <a:latin typeface="georgia"/>
              </a:rPr>
              <a:t>, therefore, reject the orthodox view that all linguistic systems are equivalent in terms of the communicative resources they offer their speakers; in principle, one language can be judged better than another for certain purposes</a:t>
            </a:r>
            <a:endParaRPr lang="ar-IQ"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20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651201397"/>
      </p:ext>
    </p:extLst>
  </p:cSld>
  <p:clrMapOvr>
    <a:masterClrMapping/>
  </p:clrMapOvr>
</p:sld>
</file>

<file path=ppt/theme/theme1.xml><?xml version="1.0" encoding="utf-8"?>
<a:theme xmlns:a="http://schemas.openxmlformats.org/drawingml/2006/main" name="نسق Office">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161439-book-template-16x9</Template>
  <TotalTime>279</TotalTime>
  <Words>365</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Developmental linguistics </vt:lpstr>
      <vt:lpstr>WHAT IS Developmental Linguistics  </vt:lpstr>
      <vt:lpstr>عرض تقديمي في PowerPoint</vt:lpstr>
      <vt:lpstr>عرض تقديمي في PowerPoint</vt:lpstr>
      <vt:lpstr>Developmental Linguistics </vt:lpstr>
      <vt:lpstr>Naturalness Theory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   AND PSYCHOLINGUISTICS</dc:title>
  <dc:creator>HOPE</dc:creator>
  <cp:lastModifiedBy>Dell</cp:lastModifiedBy>
  <cp:revision>20</cp:revision>
  <dcterms:created xsi:type="dcterms:W3CDTF">2021-05-04T09:10:47Z</dcterms:created>
  <dcterms:modified xsi:type="dcterms:W3CDTF">2021-08-26T19:32:51Z</dcterms:modified>
</cp:coreProperties>
</file>