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0" r:id="rId5"/>
    <p:sldId id="262" r:id="rId6"/>
    <p:sldId id="263" r:id="rId7"/>
    <p:sldId id="264" r:id="rId8"/>
    <p:sldId id="265" r:id="rId9"/>
    <p:sldId id="283"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نمط فاتح 3 - تميي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نمط متوسط 4 - تميي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60"/>
  </p:normalViewPr>
  <p:slideViewPr>
    <p:cSldViewPr>
      <p:cViewPr>
        <p:scale>
          <a:sx n="72" d="100"/>
          <a:sy n="72" d="100"/>
        </p:scale>
        <p:origin x="-124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F85BB6D-4997-450C-8F56-6692EF7FD07D}" type="datetimeFigureOut">
              <a:rPr lang="ar-IQ" smtClean="0"/>
              <a:t>27/01/1443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75F878C-124B-49A2-9565-CF775EEDA1E0}" type="slidenum">
              <a:rPr lang="ar-IQ" smtClean="0"/>
              <a:t>‹#›</a:t>
            </a:fld>
            <a:endParaRPr lang="ar-IQ"/>
          </a:p>
        </p:txBody>
      </p:sp>
    </p:spTree>
    <p:extLst>
      <p:ext uri="{BB962C8B-B14F-4D97-AF65-F5344CB8AC3E}">
        <p14:creationId xmlns:p14="http://schemas.microsoft.com/office/powerpoint/2010/main" val="4016815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F85BB6D-4997-450C-8F56-6692EF7FD07D}" type="datetimeFigureOut">
              <a:rPr lang="ar-IQ" smtClean="0"/>
              <a:t>27/01/1443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75F878C-124B-49A2-9565-CF775EEDA1E0}" type="slidenum">
              <a:rPr lang="ar-IQ" smtClean="0"/>
              <a:t>‹#›</a:t>
            </a:fld>
            <a:endParaRPr lang="ar-IQ"/>
          </a:p>
        </p:txBody>
      </p:sp>
    </p:spTree>
    <p:extLst>
      <p:ext uri="{BB962C8B-B14F-4D97-AF65-F5344CB8AC3E}">
        <p14:creationId xmlns:p14="http://schemas.microsoft.com/office/powerpoint/2010/main" val="2893657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F85BB6D-4997-450C-8F56-6692EF7FD07D}" type="datetimeFigureOut">
              <a:rPr lang="ar-IQ" smtClean="0"/>
              <a:t>27/01/1443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75F878C-124B-49A2-9565-CF775EEDA1E0}" type="slidenum">
              <a:rPr lang="ar-IQ" smtClean="0"/>
              <a:t>‹#›</a:t>
            </a:fld>
            <a:endParaRPr lang="ar-IQ"/>
          </a:p>
        </p:txBody>
      </p:sp>
    </p:spTree>
    <p:extLst>
      <p:ext uri="{BB962C8B-B14F-4D97-AF65-F5344CB8AC3E}">
        <p14:creationId xmlns:p14="http://schemas.microsoft.com/office/powerpoint/2010/main" val="1924764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F85BB6D-4997-450C-8F56-6692EF7FD07D}" type="datetimeFigureOut">
              <a:rPr lang="ar-IQ" smtClean="0"/>
              <a:t>27/01/1443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75F878C-124B-49A2-9565-CF775EEDA1E0}" type="slidenum">
              <a:rPr lang="ar-IQ" smtClean="0"/>
              <a:t>‹#›</a:t>
            </a:fld>
            <a:endParaRPr lang="ar-IQ"/>
          </a:p>
        </p:txBody>
      </p:sp>
    </p:spTree>
    <p:extLst>
      <p:ext uri="{BB962C8B-B14F-4D97-AF65-F5344CB8AC3E}">
        <p14:creationId xmlns:p14="http://schemas.microsoft.com/office/powerpoint/2010/main" val="4212773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F85BB6D-4997-450C-8F56-6692EF7FD07D}" type="datetimeFigureOut">
              <a:rPr lang="ar-IQ" smtClean="0"/>
              <a:t>27/01/1443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75F878C-124B-49A2-9565-CF775EEDA1E0}" type="slidenum">
              <a:rPr lang="ar-IQ" smtClean="0"/>
              <a:t>‹#›</a:t>
            </a:fld>
            <a:endParaRPr lang="ar-IQ"/>
          </a:p>
        </p:txBody>
      </p:sp>
    </p:spTree>
    <p:extLst>
      <p:ext uri="{BB962C8B-B14F-4D97-AF65-F5344CB8AC3E}">
        <p14:creationId xmlns:p14="http://schemas.microsoft.com/office/powerpoint/2010/main" val="1952452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F85BB6D-4997-450C-8F56-6692EF7FD07D}" type="datetimeFigureOut">
              <a:rPr lang="ar-IQ" smtClean="0"/>
              <a:t>27/01/1443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75F878C-124B-49A2-9565-CF775EEDA1E0}" type="slidenum">
              <a:rPr lang="ar-IQ" smtClean="0"/>
              <a:t>‹#›</a:t>
            </a:fld>
            <a:endParaRPr lang="ar-IQ"/>
          </a:p>
        </p:txBody>
      </p:sp>
    </p:spTree>
    <p:extLst>
      <p:ext uri="{BB962C8B-B14F-4D97-AF65-F5344CB8AC3E}">
        <p14:creationId xmlns:p14="http://schemas.microsoft.com/office/powerpoint/2010/main" val="2496040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F85BB6D-4997-450C-8F56-6692EF7FD07D}" type="datetimeFigureOut">
              <a:rPr lang="ar-IQ" smtClean="0"/>
              <a:t>27/01/1443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75F878C-124B-49A2-9565-CF775EEDA1E0}" type="slidenum">
              <a:rPr lang="ar-IQ" smtClean="0"/>
              <a:t>‹#›</a:t>
            </a:fld>
            <a:endParaRPr lang="ar-IQ"/>
          </a:p>
        </p:txBody>
      </p:sp>
    </p:spTree>
    <p:extLst>
      <p:ext uri="{BB962C8B-B14F-4D97-AF65-F5344CB8AC3E}">
        <p14:creationId xmlns:p14="http://schemas.microsoft.com/office/powerpoint/2010/main" val="232000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F85BB6D-4997-450C-8F56-6692EF7FD07D}" type="datetimeFigureOut">
              <a:rPr lang="ar-IQ" smtClean="0"/>
              <a:t>27/01/1443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75F878C-124B-49A2-9565-CF775EEDA1E0}" type="slidenum">
              <a:rPr lang="ar-IQ" smtClean="0"/>
              <a:t>‹#›</a:t>
            </a:fld>
            <a:endParaRPr lang="ar-IQ"/>
          </a:p>
        </p:txBody>
      </p:sp>
    </p:spTree>
    <p:extLst>
      <p:ext uri="{BB962C8B-B14F-4D97-AF65-F5344CB8AC3E}">
        <p14:creationId xmlns:p14="http://schemas.microsoft.com/office/powerpoint/2010/main" val="3535303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F85BB6D-4997-450C-8F56-6692EF7FD07D}" type="datetimeFigureOut">
              <a:rPr lang="ar-IQ" smtClean="0"/>
              <a:t>27/01/1443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75F878C-124B-49A2-9565-CF775EEDA1E0}" type="slidenum">
              <a:rPr lang="ar-IQ" smtClean="0"/>
              <a:t>‹#›</a:t>
            </a:fld>
            <a:endParaRPr lang="ar-IQ"/>
          </a:p>
        </p:txBody>
      </p:sp>
    </p:spTree>
    <p:extLst>
      <p:ext uri="{BB962C8B-B14F-4D97-AF65-F5344CB8AC3E}">
        <p14:creationId xmlns:p14="http://schemas.microsoft.com/office/powerpoint/2010/main" val="188999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F85BB6D-4997-450C-8F56-6692EF7FD07D}" type="datetimeFigureOut">
              <a:rPr lang="ar-IQ" smtClean="0"/>
              <a:t>27/01/1443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75F878C-124B-49A2-9565-CF775EEDA1E0}" type="slidenum">
              <a:rPr lang="ar-IQ" smtClean="0"/>
              <a:t>‹#›</a:t>
            </a:fld>
            <a:endParaRPr lang="ar-IQ"/>
          </a:p>
        </p:txBody>
      </p:sp>
    </p:spTree>
    <p:extLst>
      <p:ext uri="{BB962C8B-B14F-4D97-AF65-F5344CB8AC3E}">
        <p14:creationId xmlns:p14="http://schemas.microsoft.com/office/powerpoint/2010/main" val="1807452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F85BB6D-4997-450C-8F56-6692EF7FD07D}" type="datetimeFigureOut">
              <a:rPr lang="ar-IQ" smtClean="0"/>
              <a:t>27/01/1443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75F878C-124B-49A2-9565-CF775EEDA1E0}" type="slidenum">
              <a:rPr lang="ar-IQ" smtClean="0"/>
              <a:t>‹#›</a:t>
            </a:fld>
            <a:endParaRPr lang="ar-IQ"/>
          </a:p>
        </p:txBody>
      </p:sp>
    </p:spTree>
    <p:extLst>
      <p:ext uri="{BB962C8B-B14F-4D97-AF65-F5344CB8AC3E}">
        <p14:creationId xmlns:p14="http://schemas.microsoft.com/office/powerpoint/2010/main" val="4236408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50000" b="-50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F85BB6D-4997-450C-8F56-6692EF7FD07D}" type="datetimeFigureOut">
              <a:rPr lang="ar-IQ" smtClean="0"/>
              <a:t>27/01/1443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75F878C-124B-49A2-9565-CF775EEDA1E0}" type="slidenum">
              <a:rPr lang="ar-IQ" smtClean="0"/>
              <a:t>‹#›</a:t>
            </a:fld>
            <a:endParaRPr lang="ar-IQ"/>
          </a:p>
        </p:txBody>
      </p:sp>
    </p:spTree>
    <p:extLst>
      <p:ext uri="{BB962C8B-B14F-4D97-AF65-F5344CB8AC3E}">
        <p14:creationId xmlns:p14="http://schemas.microsoft.com/office/powerpoint/2010/main" val="2403164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easuringu.com/blog/he-multiple.php" TargetMode="External"/><Relationship Id="rId2" Type="http://schemas.openxmlformats.org/officeDocument/2006/relationships/hyperlink" Target="https://measuringu.com/blog/usability-problems.php" TargetMode="External"/><Relationship Id="rId1" Type="http://schemas.openxmlformats.org/officeDocument/2006/relationships/slideLayout" Target="../slideLayouts/slideLayout2.xml"/><Relationship Id="rId4" Type="http://schemas.openxmlformats.org/officeDocument/2006/relationships/hyperlink" Target="https://measuringu.com/blog/validity-research.ph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Reliability_%28psychometrics%2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asuringu.com/blog/predicting-r.php" TargetMode="External"/><Relationship Id="rId2" Type="http://schemas.openxmlformats.org/officeDocument/2006/relationships/hyperlink" Target="http://en.wikipedia.org/wiki/Cohen%27s_kappa" TargetMode="External"/><Relationship Id="rId1" Type="http://schemas.openxmlformats.org/officeDocument/2006/relationships/slideLayout" Target="../slideLayouts/slideLayout2.xml"/><Relationship Id="rId5" Type="http://schemas.openxmlformats.org/officeDocument/2006/relationships/hyperlink" Target="https://measuringu.com/blog/rating-severity.php" TargetMode="External"/><Relationship Id="rId4" Type="http://schemas.openxmlformats.org/officeDocument/2006/relationships/hyperlink" Target="https://measuringu.com/blog/he-multiple.php"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0" y="22470"/>
            <a:ext cx="9144000" cy="6858000"/>
          </a:xfrm>
          <a:prstGeom prst="rect">
            <a:avLst/>
          </a:prstGeom>
        </p:spPr>
      </p:pic>
      <p:sp>
        <p:nvSpPr>
          <p:cNvPr id="5" name="عنوان 4"/>
          <p:cNvSpPr>
            <a:spLocks noGrp="1"/>
          </p:cNvSpPr>
          <p:nvPr>
            <p:ph type="ctrTitle"/>
          </p:nvPr>
        </p:nvSpPr>
        <p:spPr>
          <a:xfrm>
            <a:off x="684684" y="1232914"/>
            <a:ext cx="7774632" cy="4437112"/>
          </a:xfrm>
        </p:spPr>
        <p:txBody>
          <a:bodyPr>
            <a:normAutofit fontScale="90000"/>
          </a:bodyPr>
          <a:lstStyle/>
          <a:p>
            <a:pPr rtl="0"/>
            <a:r>
              <a:rPr lang="en-GB" dirty="0" smtClean="0"/>
              <a:t>Measure of reliability in research</a:t>
            </a:r>
            <a:br>
              <a:rPr lang="en-GB" dirty="0" smtClean="0"/>
            </a:br>
            <a:r>
              <a:rPr lang="en-GB" dirty="0" smtClean="0"/>
              <a:t>supervised by</a:t>
            </a:r>
            <a:br>
              <a:rPr lang="en-GB" dirty="0" smtClean="0"/>
            </a:br>
            <a:r>
              <a:rPr lang="en-GB" dirty="0" err="1" smtClean="0"/>
              <a:t>Dr.</a:t>
            </a:r>
            <a:r>
              <a:rPr lang="en-GB" dirty="0" smtClean="0"/>
              <a:t> Mohammed Mahdi </a:t>
            </a:r>
            <a:r>
              <a:rPr lang="en-GB" dirty="0" err="1" smtClean="0"/>
              <a:t>Sharifi</a:t>
            </a:r>
            <a:r>
              <a:rPr lang="en-GB" dirty="0" smtClean="0"/>
              <a:t/>
            </a:r>
            <a:br>
              <a:rPr lang="en-GB" dirty="0" smtClean="0"/>
            </a:br>
            <a:r>
              <a:rPr lang="en-GB" dirty="0" smtClean="0"/>
              <a:t>done by</a:t>
            </a:r>
            <a:br>
              <a:rPr lang="en-GB" dirty="0" smtClean="0"/>
            </a:br>
            <a:r>
              <a:rPr lang="en-GB" dirty="0" err="1" smtClean="0"/>
              <a:t>Zahraa</a:t>
            </a:r>
            <a:r>
              <a:rPr lang="en-GB" dirty="0" smtClean="0"/>
              <a:t> </a:t>
            </a:r>
            <a:r>
              <a:rPr lang="en-GB" dirty="0" err="1" smtClean="0"/>
              <a:t>Haider</a:t>
            </a:r>
            <a:r>
              <a:rPr lang="en-GB" dirty="0" smtClean="0"/>
              <a:t> </a:t>
            </a:r>
            <a:r>
              <a:rPr lang="en-GB" dirty="0" err="1" smtClean="0"/>
              <a:t>Omran</a:t>
            </a:r>
            <a:r>
              <a:rPr lang="en-GB" dirty="0" smtClean="0"/>
              <a:t/>
            </a:r>
            <a:br>
              <a:rPr lang="en-GB" dirty="0" smtClean="0"/>
            </a:br>
            <a:r>
              <a:rPr lang="en-GB" dirty="0" smtClean="0"/>
              <a:t>Group 2</a:t>
            </a:r>
            <a:r>
              <a:rPr lang="en-GB" dirty="0" smtClean="0"/>
              <a:t/>
            </a:r>
            <a:br>
              <a:rPr lang="en-GB" dirty="0" smtClean="0"/>
            </a:br>
            <a:endParaRPr lang="ar-IQ" dirty="0"/>
          </a:p>
        </p:txBody>
      </p:sp>
      <p:sp>
        <p:nvSpPr>
          <p:cNvPr id="6" name="عنوان فرعي 5"/>
          <p:cNvSpPr>
            <a:spLocks noGrp="1"/>
          </p:cNvSpPr>
          <p:nvPr>
            <p:ph type="subTitle" idx="1"/>
          </p:nvPr>
        </p:nvSpPr>
        <p:spPr/>
        <p:txBody>
          <a:bodyPr/>
          <a:lstStyle/>
          <a:p>
            <a:endParaRPr lang="en-GB" dirty="0"/>
          </a:p>
          <a:p>
            <a:endParaRPr lang="en-GB" dirty="0" smtClean="0"/>
          </a:p>
        </p:txBody>
      </p:sp>
    </p:spTree>
    <p:extLst>
      <p:ext uri="{BB962C8B-B14F-4D97-AF65-F5344CB8AC3E}">
        <p14:creationId xmlns:p14="http://schemas.microsoft.com/office/powerpoint/2010/main" val="2033021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en-GB" b="1" dirty="0" smtClean="0">
                <a:ln w="10541" cmpd="sng">
                  <a:solidFill>
                    <a:schemeClr val="accent1">
                      <a:shade val="88000"/>
                      <a:satMod val="110000"/>
                    </a:schemeClr>
                  </a:solidFill>
                  <a:prstDash val="solid"/>
                </a:ln>
              </a:rPr>
              <a:t>Introduction</a:t>
            </a:r>
            <a:r>
              <a:rPr lang="en-GB" b="1" dirty="0" smtClean="0">
                <a:ln w="10541" cmpd="sng">
                  <a:solidFill>
                    <a:srgbClr val="7D7D7D">
                      <a:tint val="100000"/>
                      <a:shade val="100000"/>
                      <a:satMod val="110000"/>
                    </a:srgbClr>
                  </a:solidFill>
                  <a:prstDash val="solid"/>
                </a:ln>
                <a:effectLst>
                  <a:outerShdw blurRad="60007" dist="310007" dir="7680000" sy="30000" kx="1300200" algn="ctr" rotWithShape="0">
                    <a:prstClr val="black">
                      <a:alpha val="32000"/>
                    </a:prstClr>
                  </a:outerShdw>
                </a:effectLst>
              </a:rPr>
              <a:t> </a:t>
            </a:r>
            <a:endParaRPr lang="ar-IQ" b="1" dirty="0">
              <a:ln w="10541" cmpd="sng">
                <a:solidFill>
                  <a:srgbClr val="7D7D7D">
                    <a:tint val="100000"/>
                    <a:shade val="100000"/>
                    <a:satMod val="110000"/>
                  </a:srgbClr>
                </a:solidFill>
                <a:prstDash val="solid"/>
              </a:ln>
              <a:effectLst>
                <a:outerShdw blurRad="60007" dist="310007" dir="7680000" sy="30000" kx="1300200" algn="ctr" rotWithShape="0">
                  <a:prstClr val="black">
                    <a:alpha val="32000"/>
                  </a:prstClr>
                </a:outerShdw>
              </a:effectLst>
            </a:endParaRPr>
          </a:p>
        </p:txBody>
      </p:sp>
      <p:sp>
        <p:nvSpPr>
          <p:cNvPr id="3" name="عنصر نائب للمحتوى 2"/>
          <p:cNvSpPr>
            <a:spLocks noGrp="1"/>
          </p:cNvSpPr>
          <p:nvPr>
            <p:ph idx="1"/>
          </p:nvPr>
        </p:nvSpPr>
        <p:spPr>
          <a:xfrm>
            <a:off x="467544" y="1268760"/>
            <a:ext cx="8229600" cy="4525963"/>
          </a:xfrm>
        </p:spPr>
        <p:txBody>
          <a:bodyPr>
            <a:noAutofit/>
          </a:bodyPr>
          <a:lstStyle/>
          <a:p>
            <a:pPr algn="l" rtl="0" fontAlgn="base"/>
            <a:r>
              <a:rPr lang="en-US" sz="2400" dirty="0">
                <a:cs typeface="+mj-cs"/>
              </a:rPr>
              <a:t>Reliability is a measure of the consistency of a metric or a method.</a:t>
            </a:r>
          </a:p>
          <a:p>
            <a:pPr algn="l" rtl="0" fontAlgn="base"/>
            <a:r>
              <a:rPr lang="en-US" sz="2400" dirty="0">
                <a:cs typeface="+mj-cs"/>
              </a:rPr>
              <a:t>Every metric or method we use, including things like methods for uncovering </a:t>
            </a:r>
            <a:r>
              <a:rPr lang="en-US" sz="2400" dirty="0">
                <a:cs typeface="+mj-cs"/>
                <a:hlinkClick r:id="rId2"/>
              </a:rPr>
              <a:t>usability problems</a:t>
            </a:r>
            <a:r>
              <a:rPr lang="en-US" sz="2400" dirty="0">
                <a:cs typeface="+mj-cs"/>
              </a:rPr>
              <a:t> in an interface and </a:t>
            </a:r>
            <a:r>
              <a:rPr lang="en-US" sz="2400" dirty="0">
                <a:cs typeface="+mj-cs"/>
                <a:hlinkClick r:id="rId3"/>
              </a:rPr>
              <a:t>expert judgment</a:t>
            </a:r>
            <a:r>
              <a:rPr lang="en-US" sz="2400" dirty="0">
                <a:cs typeface="+mj-cs"/>
              </a:rPr>
              <a:t>, must be assessed for reliability.</a:t>
            </a:r>
          </a:p>
          <a:p>
            <a:pPr algn="l" rtl="0" fontAlgn="base"/>
            <a:r>
              <a:rPr lang="en-US" sz="2400" dirty="0">
                <a:cs typeface="+mj-cs"/>
              </a:rPr>
              <a:t>In fact, before you can establish </a:t>
            </a:r>
            <a:r>
              <a:rPr lang="en-US" sz="2400" dirty="0">
                <a:cs typeface="+mj-cs"/>
                <a:hlinkClick r:id="rId4"/>
              </a:rPr>
              <a:t>validity</a:t>
            </a:r>
            <a:r>
              <a:rPr lang="en-US" sz="2400" dirty="0">
                <a:cs typeface="+mj-cs"/>
              </a:rPr>
              <a:t>, you need to establish reliability</a:t>
            </a:r>
          </a:p>
          <a:p>
            <a:pPr marL="57150" indent="285750" algn="just" rtl="0">
              <a:lnSpc>
                <a:spcPct val="115000"/>
              </a:lnSpc>
              <a:spcAft>
                <a:spcPts val="1000"/>
              </a:spcAft>
            </a:pPr>
            <a:endParaRPr lang="en-US" sz="1800" b="1" dirty="0">
              <a:ea typeface="Calibri"/>
              <a:cs typeface="Arial"/>
            </a:endParaRPr>
          </a:p>
        </p:txBody>
      </p:sp>
    </p:spTree>
    <p:extLst>
      <p:ext uri="{BB962C8B-B14F-4D97-AF65-F5344CB8AC3E}">
        <p14:creationId xmlns:p14="http://schemas.microsoft.com/office/powerpoint/2010/main" val="4052949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Autofit/>
          </a:bodyPr>
          <a:lstStyle/>
          <a:p>
            <a:pPr algn="l" rtl="0" fontAlgn="base"/>
            <a:r>
              <a:rPr lang="en-US" sz="2800" dirty="0">
                <a:cs typeface="+mj-cs"/>
              </a:rPr>
              <a:t>Here are the four most common ways of measuring reliability for any empirical method or metric:</a:t>
            </a:r>
          </a:p>
          <a:p>
            <a:pPr algn="l" rtl="0" fontAlgn="base"/>
            <a:r>
              <a:rPr lang="en-US" sz="2800" dirty="0">
                <a:solidFill>
                  <a:srgbClr val="C00000"/>
                </a:solidFill>
                <a:cs typeface="+mj-cs"/>
              </a:rPr>
              <a:t>inter-rater reliability</a:t>
            </a:r>
          </a:p>
          <a:p>
            <a:pPr algn="l" rtl="0" fontAlgn="base"/>
            <a:r>
              <a:rPr lang="en-US" sz="2800" dirty="0">
                <a:solidFill>
                  <a:srgbClr val="C00000"/>
                </a:solidFill>
                <a:cs typeface="+mj-cs"/>
              </a:rPr>
              <a:t>test-retest reliability</a:t>
            </a:r>
          </a:p>
          <a:p>
            <a:pPr algn="l" rtl="0" fontAlgn="base"/>
            <a:r>
              <a:rPr lang="en-US" sz="2800" dirty="0">
                <a:solidFill>
                  <a:srgbClr val="C00000"/>
                </a:solidFill>
                <a:cs typeface="+mj-cs"/>
              </a:rPr>
              <a:t>parallel forms reliability</a:t>
            </a:r>
          </a:p>
          <a:p>
            <a:pPr algn="l" rtl="0" fontAlgn="base"/>
            <a:r>
              <a:rPr lang="en-US" sz="2800" dirty="0">
                <a:solidFill>
                  <a:srgbClr val="C00000"/>
                </a:solidFill>
                <a:cs typeface="+mj-cs"/>
              </a:rPr>
              <a:t>internal consistency reliability</a:t>
            </a:r>
          </a:p>
          <a:p>
            <a:pPr lvl="0" algn="just" rtl="0"/>
            <a:endParaRPr lang="ar-IQ" sz="2400" dirty="0">
              <a:solidFill>
                <a:srgbClr val="C00000"/>
              </a:solidFill>
              <a:latin typeface="Times New Roman" panose="02020603050405020304" pitchFamily="18" charset="0"/>
              <a:cs typeface="+mj-cs"/>
            </a:endParaRPr>
          </a:p>
          <a:p>
            <a:pPr algn="just" rtl="0"/>
            <a:endParaRPr lang="ar-IQ" sz="3600" dirty="0"/>
          </a:p>
        </p:txBody>
      </p:sp>
    </p:spTree>
    <p:extLst>
      <p:ext uri="{BB962C8B-B14F-4D97-AF65-F5344CB8AC3E}">
        <p14:creationId xmlns:p14="http://schemas.microsoft.com/office/powerpoint/2010/main" val="3357937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741368"/>
          </a:xfrm>
        </p:spPr>
        <p:txBody>
          <a:bodyPr>
            <a:normAutofit/>
          </a:bodyPr>
          <a:lstStyle/>
          <a:p>
            <a:pPr algn="just" rtl="0"/>
            <a:r>
              <a:rPr lang="en-US" dirty="0"/>
              <a:t>Because reliability comes from a </a:t>
            </a:r>
            <a:r>
              <a:rPr lang="en-US" dirty="0">
                <a:hlinkClick r:id="rId2"/>
              </a:rPr>
              <a:t>history in educational measurement</a:t>
            </a:r>
            <a:r>
              <a:rPr lang="en-US" dirty="0"/>
              <a:t> (think standardized tests), many of the terms we use to assess reliability come from the testing lexicon. But don’t let bad memories of testing allow you to dismiss their relevance to measuring the customer experience. These four methods are the most common ways of measuring reliability for any empirical method or metric</a:t>
            </a:r>
            <a:endParaRPr lang="ar-IQ" dirty="0"/>
          </a:p>
        </p:txBody>
      </p:sp>
    </p:spTree>
    <p:extLst>
      <p:ext uri="{BB962C8B-B14F-4D97-AF65-F5344CB8AC3E}">
        <p14:creationId xmlns:p14="http://schemas.microsoft.com/office/powerpoint/2010/main" val="1704431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l" rtl="0" fontAlgn="base"/>
            <a:r>
              <a:rPr lang="en-US" b="1" dirty="0"/>
              <a:t>Inter-Rater Reliability</a:t>
            </a:r>
          </a:p>
          <a:p>
            <a:pPr algn="just" rtl="0" fontAlgn="base">
              <a:lnSpc>
                <a:spcPct val="150000"/>
              </a:lnSpc>
            </a:pPr>
            <a:r>
              <a:rPr lang="en-US" dirty="0"/>
              <a:t/>
            </a:r>
            <a:br>
              <a:rPr lang="en-US" dirty="0"/>
            </a:br>
            <a:r>
              <a:rPr lang="en-US" sz="2400" dirty="0">
                <a:solidFill>
                  <a:srgbClr val="C00000"/>
                </a:solidFill>
                <a:cs typeface="+mj-cs"/>
              </a:rPr>
              <a:t>The extent to which raters or observers respond the same way to a given phenomenon is one measure of reliability. Where there’s judgment there’s disagreement.</a:t>
            </a:r>
          </a:p>
          <a:p>
            <a:pPr algn="just" rtl="0" fontAlgn="base">
              <a:lnSpc>
                <a:spcPct val="150000"/>
              </a:lnSpc>
            </a:pPr>
            <a:r>
              <a:rPr lang="en-US" sz="2400" dirty="0">
                <a:solidFill>
                  <a:srgbClr val="C00000"/>
                </a:solidFill>
                <a:cs typeface="+mj-cs"/>
              </a:rPr>
              <a:t>Even highly trained experts disagree among themselves when observing the same phenomenon. </a:t>
            </a:r>
            <a:r>
              <a:rPr lang="en-US" sz="2400" dirty="0">
                <a:solidFill>
                  <a:srgbClr val="C00000"/>
                </a:solidFill>
                <a:cs typeface="+mj-cs"/>
                <a:hlinkClick r:id="rId2"/>
              </a:rPr>
              <a:t>Kappa</a:t>
            </a:r>
            <a:r>
              <a:rPr lang="en-US" sz="2400" dirty="0">
                <a:solidFill>
                  <a:srgbClr val="C00000"/>
                </a:solidFill>
                <a:cs typeface="+mj-cs"/>
              </a:rPr>
              <a:t> and the </a:t>
            </a:r>
            <a:r>
              <a:rPr lang="en-US" sz="2400" dirty="0">
                <a:solidFill>
                  <a:srgbClr val="C00000"/>
                </a:solidFill>
                <a:cs typeface="+mj-cs"/>
                <a:hlinkClick r:id="rId3"/>
              </a:rPr>
              <a:t>correlation coefficient</a:t>
            </a:r>
            <a:r>
              <a:rPr lang="en-US" sz="2400" dirty="0">
                <a:solidFill>
                  <a:srgbClr val="C00000"/>
                </a:solidFill>
                <a:cs typeface="+mj-cs"/>
              </a:rPr>
              <a:t> are two common measures of inter-rater reliability. Some examples include:</a:t>
            </a:r>
          </a:p>
          <a:p>
            <a:pPr algn="just" rtl="0" fontAlgn="base">
              <a:lnSpc>
                <a:spcPct val="150000"/>
              </a:lnSpc>
            </a:pPr>
            <a:r>
              <a:rPr lang="en-US" sz="2400" dirty="0">
                <a:solidFill>
                  <a:srgbClr val="C00000"/>
                </a:solidFill>
                <a:cs typeface="+mj-cs"/>
              </a:rPr>
              <a:t>Evaluators </a:t>
            </a:r>
            <a:r>
              <a:rPr lang="en-US" sz="2400" dirty="0">
                <a:solidFill>
                  <a:srgbClr val="C00000"/>
                </a:solidFill>
                <a:cs typeface="+mj-cs"/>
                <a:hlinkClick r:id="rId4"/>
              </a:rPr>
              <a:t>identifying interface problems</a:t>
            </a:r>
            <a:endParaRPr lang="en-US" sz="2400" dirty="0">
              <a:solidFill>
                <a:srgbClr val="C00000"/>
              </a:solidFill>
              <a:cs typeface="+mj-cs"/>
            </a:endParaRPr>
          </a:p>
          <a:p>
            <a:pPr algn="just" rtl="0" fontAlgn="base">
              <a:lnSpc>
                <a:spcPct val="150000"/>
              </a:lnSpc>
            </a:pPr>
            <a:r>
              <a:rPr lang="en-US" sz="2400" dirty="0">
                <a:solidFill>
                  <a:srgbClr val="C00000"/>
                </a:solidFill>
                <a:cs typeface="+mj-cs"/>
              </a:rPr>
              <a:t>Experts rating the </a:t>
            </a:r>
            <a:r>
              <a:rPr lang="en-US" sz="2400" dirty="0">
                <a:solidFill>
                  <a:srgbClr val="C00000"/>
                </a:solidFill>
                <a:cs typeface="+mj-cs"/>
                <a:hlinkClick r:id="rId5"/>
              </a:rPr>
              <a:t>severity of a problem</a:t>
            </a:r>
            <a:endParaRPr lang="en-US" sz="2400" dirty="0">
              <a:solidFill>
                <a:srgbClr val="C00000"/>
              </a:solidFill>
              <a:cs typeface="+mj-cs"/>
            </a:endParaRPr>
          </a:p>
          <a:p>
            <a:pPr algn="l" rtl="0"/>
            <a:endParaRPr lang="ar-IQ" dirty="0"/>
          </a:p>
        </p:txBody>
      </p:sp>
    </p:spTree>
    <p:extLst>
      <p:ext uri="{BB962C8B-B14F-4D97-AF65-F5344CB8AC3E}">
        <p14:creationId xmlns:p14="http://schemas.microsoft.com/office/powerpoint/2010/main" val="3654532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Autofit/>
          </a:bodyPr>
          <a:lstStyle/>
          <a:p>
            <a:pPr algn="l" rtl="0" fontAlgn="base"/>
            <a:r>
              <a:rPr lang="en-US" sz="2400" b="1" dirty="0"/>
              <a:t>Test-Retest Reliability</a:t>
            </a:r>
          </a:p>
          <a:p>
            <a:pPr algn="l" rtl="0" fontAlgn="base"/>
            <a:r>
              <a:rPr lang="en-US" sz="2400" dirty="0"/>
              <a:t/>
            </a:r>
            <a:br>
              <a:rPr lang="en-US" sz="2400" dirty="0"/>
            </a:br>
            <a:r>
              <a:rPr lang="en-US" sz="2400" dirty="0"/>
              <a:t>Do customers provide the same set of responses when nothing about their experience or their attitudes has changed? You don’t want your measurement system to fluctuate when all other things are static.</a:t>
            </a:r>
          </a:p>
          <a:p>
            <a:pPr algn="l" rtl="0" fontAlgn="base"/>
            <a:r>
              <a:rPr lang="en-US" sz="2400" dirty="0"/>
              <a:t>Have a set of participants answer a set of questions (or perform a set of tasks). Later (by at least a few days, typically), have them answer the same questions again. When you correlate the two sets of measures, look for very high correlations (</a:t>
            </a:r>
            <a:r>
              <a:rPr lang="en-US" sz="2400" i="1" dirty="0"/>
              <a:t>r</a:t>
            </a:r>
            <a:r>
              <a:rPr lang="en-US" sz="2400" dirty="0"/>
              <a:t> &gt; 0.7) to establish retest reliability</a:t>
            </a:r>
          </a:p>
          <a:p>
            <a:pPr algn="l" rtl="0"/>
            <a:endParaRPr lang="ar-IQ" sz="2400" dirty="0"/>
          </a:p>
        </p:txBody>
      </p:sp>
    </p:spTree>
    <p:extLst>
      <p:ext uri="{BB962C8B-B14F-4D97-AF65-F5344CB8AC3E}">
        <p14:creationId xmlns:p14="http://schemas.microsoft.com/office/powerpoint/2010/main" val="803974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Autofit/>
          </a:bodyPr>
          <a:lstStyle/>
          <a:p>
            <a:pPr algn="l" rtl="0" fontAlgn="base"/>
            <a:r>
              <a:rPr lang="en-US" sz="2800" b="1" dirty="0">
                <a:solidFill>
                  <a:srgbClr val="C00000"/>
                </a:solidFill>
              </a:rPr>
              <a:t>Parallel Forms Reliability</a:t>
            </a:r>
          </a:p>
          <a:p>
            <a:r>
              <a:rPr lang="en-US" sz="1800" dirty="0"/>
              <a:t/>
            </a:r>
            <a:br>
              <a:rPr lang="en-US" sz="1800" dirty="0"/>
            </a:br>
            <a:endParaRPr lang="ar-IQ" sz="1800" dirty="0"/>
          </a:p>
        </p:txBody>
      </p:sp>
      <p:sp>
        <p:nvSpPr>
          <p:cNvPr id="2" name="مستطيل 1"/>
          <p:cNvSpPr/>
          <p:nvPr/>
        </p:nvSpPr>
        <p:spPr>
          <a:xfrm>
            <a:off x="3131840" y="476672"/>
            <a:ext cx="4572000" cy="5262979"/>
          </a:xfrm>
          <a:prstGeom prst="rect">
            <a:avLst/>
          </a:prstGeom>
        </p:spPr>
        <p:txBody>
          <a:bodyPr>
            <a:spAutoFit/>
          </a:bodyPr>
          <a:lstStyle/>
          <a:p>
            <a:pPr algn="just"/>
            <a:r>
              <a:rPr lang="en-US" sz="2400" dirty="0">
                <a:solidFill>
                  <a:srgbClr val="C00000"/>
                </a:solidFill>
                <a:cs typeface="+mj-cs"/>
              </a:rPr>
              <a:t>Getting the same or very similar results from slight variations on the question or evaluation method also establishes reliability. One way to achieve this is to have, say, 20 items that measure one construct (satisfaction, loyalty, usability) and to administer 10 of the items to one group and the other 10 to another group, and then correlate the results. You’re looking for high correlations and no systematic difference in scores between the groups</a:t>
            </a:r>
            <a:r>
              <a:rPr lang="en-US" dirty="0"/>
              <a:t>.</a:t>
            </a:r>
            <a:endParaRPr lang="ar-IQ" dirty="0"/>
          </a:p>
        </p:txBody>
      </p:sp>
    </p:spTree>
    <p:extLst>
      <p:ext uri="{BB962C8B-B14F-4D97-AF65-F5344CB8AC3E}">
        <p14:creationId xmlns:p14="http://schemas.microsoft.com/office/powerpoint/2010/main" val="668487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92500" lnSpcReduction="20000"/>
          </a:bodyPr>
          <a:lstStyle/>
          <a:p>
            <a:pPr algn="l" rtl="0" fontAlgn="base"/>
            <a:r>
              <a:rPr lang="en-US" b="1" dirty="0">
                <a:solidFill>
                  <a:srgbClr val="C00000"/>
                </a:solidFill>
              </a:rPr>
              <a:t>Internal Consistency Reliability</a:t>
            </a:r>
          </a:p>
          <a:p>
            <a:pPr algn="l" rtl="0" fontAlgn="base"/>
            <a:r>
              <a:rPr lang="en-US" dirty="0"/>
              <a:t/>
            </a:r>
            <a:br>
              <a:rPr lang="en-US" dirty="0"/>
            </a:br>
            <a:r>
              <a:rPr lang="en-US" dirty="0">
                <a:solidFill>
                  <a:srgbClr val="C00000"/>
                </a:solidFill>
              </a:rPr>
              <a:t>This is by far the most commonly used measure of reliability in applied settings. It’s popular because it’s the easiest to compute using software—it requires only one sample of data to estimate the internal consistency reliability. This measure of reliability is described most often using </a:t>
            </a:r>
            <a:r>
              <a:rPr lang="en-US" dirty="0" err="1">
                <a:solidFill>
                  <a:srgbClr val="C00000"/>
                </a:solidFill>
              </a:rPr>
              <a:t>Cronbach’s</a:t>
            </a:r>
            <a:r>
              <a:rPr lang="en-US" dirty="0">
                <a:solidFill>
                  <a:srgbClr val="C00000"/>
                </a:solidFill>
              </a:rPr>
              <a:t> alpha (sometimes called coefficient alpha).</a:t>
            </a:r>
          </a:p>
          <a:p>
            <a:pPr algn="l" rtl="0" fontAlgn="base"/>
            <a:r>
              <a:rPr lang="en-US" dirty="0">
                <a:solidFill>
                  <a:srgbClr val="C00000"/>
                </a:solidFill>
              </a:rPr>
              <a:t>It measures how consistently participants respond to one set of items. You can think of it as a sort of average of the correlations between items.</a:t>
            </a:r>
          </a:p>
          <a:p>
            <a:pPr algn="l" rtl="0"/>
            <a:endParaRPr lang="ar-IQ" dirty="0"/>
          </a:p>
        </p:txBody>
      </p:sp>
    </p:spTree>
    <p:extLst>
      <p:ext uri="{BB962C8B-B14F-4D97-AF65-F5344CB8AC3E}">
        <p14:creationId xmlns:p14="http://schemas.microsoft.com/office/powerpoint/2010/main" val="1260538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8" name="عنصر نائب للمحتوى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Tree>
    <p:extLst>
      <p:ext uri="{BB962C8B-B14F-4D97-AF65-F5344CB8AC3E}">
        <p14:creationId xmlns:p14="http://schemas.microsoft.com/office/powerpoint/2010/main" val="33815259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158</Words>
  <Application>Microsoft Office PowerPoint</Application>
  <PresentationFormat>عرض على الشاشة (3:4)‏</PresentationFormat>
  <Paragraphs>25</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Measure of reliability in research supervised by Dr. Mohammed Mahdi Sharifi done by Zahraa Haider Omran Group 2 </vt:lpstr>
      <vt:lpstr>Introduction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HOPE</dc:creator>
  <cp:lastModifiedBy>Dell</cp:lastModifiedBy>
  <cp:revision>13</cp:revision>
  <dcterms:created xsi:type="dcterms:W3CDTF">2021-05-04T18:10:25Z</dcterms:created>
  <dcterms:modified xsi:type="dcterms:W3CDTF">2021-09-04T19:23:35Z</dcterms:modified>
</cp:coreProperties>
</file>