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10/10/1441</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10/10/1441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10/10/1441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10/10/1441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10/10/1441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10/10/1441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10/10/1441</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t>10/10/1441</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t>10/10/1441</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10/10/1441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10/10/1441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8ABB09-4A1D-463E-8065-109CC2B7EFAA}" type="datetimeFigureOut">
              <a:rPr lang="ar-SA" smtClean="0"/>
              <a:t>10/10/1441</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34F065-1154-456A-91E3-76DE8E75E17B}" type="slidenum">
              <a:rPr lang="ar-SA" smtClean="0"/>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540544" y="116632"/>
            <a:ext cx="8062912" cy="6624736"/>
          </a:xfrm>
        </p:spPr>
        <p:txBody>
          <a:bodyPr>
            <a:normAutofit lnSpcReduction="10000"/>
          </a:bodyPr>
          <a:lstStyle/>
          <a:p>
            <a:endParaRPr lang="ar-IQ" dirty="0"/>
          </a:p>
          <a:p>
            <a:endParaRPr lang="ar-IQ" dirty="0"/>
          </a:p>
          <a:p>
            <a:endParaRPr lang="ar-IQ" dirty="0"/>
          </a:p>
          <a:p>
            <a:pPr algn="ctr"/>
            <a:r>
              <a:rPr lang="ar-IQ" sz="2800" dirty="0">
                <a:solidFill>
                  <a:srgbClr val="FF0000"/>
                </a:solidFill>
              </a:rPr>
              <a:t>علم الاجتماع </a:t>
            </a:r>
            <a:r>
              <a:rPr lang="ar-IQ" sz="2800" dirty="0" smtClean="0">
                <a:solidFill>
                  <a:srgbClr val="FF0000"/>
                </a:solidFill>
              </a:rPr>
              <a:t>الرياضي</a:t>
            </a:r>
          </a:p>
          <a:p>
            <a:pPr algn="ctr"/>
            <a:endParaRPr lang="ar-IQ" sz="2800" dirty="0" smtClean="0">
              <a:solidFill>
                <a:srgbClr val="FF0000"/>
              </a:solidFill>
            </a:endParaRPr>
          </a:p>
          <a:p>
            <a:pPr algn="ctr"/>
            <a:r>
              <a:rPr lang="ar-IQ" sz="2800" dirty="0" smtClean="0">
                <a:solidFill>
                  <a:srgbClr val="FF0000"/>
                </a:solidFill>
              </a:rPr>
              <a:t>م/ علاقة علم الاجتماع </a:t>
            </a:r>
          </a:p>
          <a:p>
            <a:pPr algn="ctr"/>
            <a:r>
              <a:rPr lang="ar-IQ" sz="2800" dirty="0" smtClean="0">
                <a:solidFill>
                  <a:srgbClr val="FF0000"/>
                </a:solidFill>
              </a:rPr>
              <a:t>بالعلوم الاخرى</a:t>
            </a:r>
          </a:p>
          <a:p>
            <a:pPr algn="ctr"/>
            <a:endParaRPr lang="ar-IQ" sz="2800" dirty="0">
              <a:solidFill>
                <a:srgbClr val="FF0000"/>
              </a:solidFill>
            </a:endParaRPr>
          </a:p>
          <a:p>
            <a:pPr algn="ctr"/>
            <a:r>
              <a:rPr lang="ar-IQ" sz="2800" dirty="0">
                <a:solidFill>
                  <a:srgbClr val="0070C0"/>
                </a:solidFill>
              </a:rPr>
              <a:t>اعداد الاستاذ</a:t>
            </a:r>
            <a:r>
              <a:rPr lang="ar-IQ" sz="2800" dirty="0" smtClean="0">
                <a:solidFill>
                  <a:srgbClr val="0070C0"/>
                </a:solidFill>
              </a:rPr>
              <a:t>:-</a:t>
            </a:r>
          </a:p>
          <a:p>
            <a:pPr algn="ctr"/>
            <a:endParaRPr lang="ar-IQ" sz="2800" dirty="0">
              <a:solidFill>
                <a:srgbClr val="0070C0"/>
              </a:solidFill>
            </a:endParaRPr>
          </a:p>
          <a:p>
            <a:pPr algn="ctr"/>
            <a:r>
              <a:rPr lang="ar-IQ" sz="2800" dirty="0" err="1">
                <a:solidFill>
                  <a:srgbClr val="0070C0"/>
                </a:solidFill>
              </a:rPr>
              <a:t>م.د</a:t>
            </a:r>
            <a:r>
              <a:rPr lang="ar-IQ" sz="2800" dirty="0">
                <a:solidFill>
                  <a:srgbClr val="0070C0"/>
                </a:solidFill>
              </a:rPr>
              <a:t> حارث عبد الالة </a:t>
            </a:r>
            <a:r>
              <a:rPr lang="ar-IQ" sz="2800" dirty="0" err="1" smtClean="0">
                <a:solidFill>
                  <a:srgbClr val="0070C0"/>
                </a:solidFill>
              </a:rPr>
              <a:t>الشكري</a:t>
            </a:r>
            <a:endParaRPr lang="ar-IQ" sz="2800" dirty="0" smtClean="0">
              <a:solidFill>
                <a:srgbClr val="0070C0"/>
              </a:solidFill>
            </a:endParaRPr>
          </a:p>
          <a:p>
            <a:pPr algn="ctr"/>
            <a:endParaRPr lang="ar-IQ" sz="2800" dirty="0">
              <a:solidFill>
                <a:srgbClr val="0070C0"/>
              </a:solidFill>
            </a:endParaRPr>
          </a:p>
          <a:p>
            <a:pPr algn="ctr"/>
            <a:r>
              <a:rPr lang="ar-IQ" sz="2800" dirty="0">
                <a:solidFill>
                  <a:schemeClr val="accent5"/>
                </a:solidFill>
              </a:rPr>
              <a:t>كلية المستقبل </a:t>
            </a:r>
            <a:r>
              <a:rPr lang="ar-IQ" sz="2800" dirty="0" smtClean="0">
                <a:solidFill>
                  <a:schemeClr val="accent5"/>
                </a:solidFill>
              </a:rPr>
              <a:t>الجامعة</a:t>
            </a:r>
            <a:endParaRPr lang="ar-IQ" sz="2800" dirty="0">
              <a:solidFill>
                <a:schemeClr val="accent5"/>
              </a:solidFill>
            </a:endParaRPr>
          </a:p>
          <a:p>
            <a:pPr algn="ctr"/>
            <a:r>
              <a:rPr lang="ar-IQ" sz="2800" dirty="0">
                <a:solidFill>
                  <a:schemeClr val="accent5"/>
                </a:solidFill>
              </a:rPr>
              <a:t>قسم التربية البدنية وعلوم الرياضة</a:t>
            </a:r>
          </a:p>
          <a:p>
            <a:endParaRPr lang="ar-IQ" sz="2800" dirty="0"/>
          </a:p>
          <a:p>
            <a:endParaRPr lang="ar-IQ" dirty="0"/>
          </a:p>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16632"/>
            <a:ext cx="2305050" cy="154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2809875" cy="154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453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35608" y="908720"/>
            <a:ext cx="7498080" cy="5339680"/>
          </a:xfrm>
        </p:spPr>
        <p:txBody>
          <a:bodyPr>
            <a:normAutofit lnSpcReduction="10000"/>
          </a:bodyPr>
          <a:lstStyle/>
          <a:p>
            <a:pPr algn="just"/>
            <a:r>
              <a:rPr lang="ar-IQ" sz="2800" dirty="0">
                <a:solidFill>
                  <a:srgbClr val="C00000"/>
                </a:solidFill>
              </a:rPr>
              <a:t>علاقة علم الاجتماع بالعلوم الاجتماعية الاخرى</a:t>
            </a:r>
          </a:p>
          <a:p>
            <a:pPr algn="just"/>
            <a:r>
              <a:rPr lang="ar-IQ" sz="2800" dirty="0"/>
              <a:t>تقسم العلوم بشكل عام الى قسميين رئيسيين هما ا:-</a:t>
            </a:r>
          </a:p>
          <a:p>
            <a:pPr algn="just"/>
            <a:r>
              <a:rPr lang="ar-IQ" sz="2800" dirty="0"/>
              <a:t>العلوم الطبيعية : كالفيزياء والكيمياء وعلم الاحياء وعلم طبقات الارض .</a:t>
            </a:r>
          </a:p>
          <a:p>
            <a:pPr algn="just"/>
            <a:r>
              <a:rPr lang="ar-IQ" sz="2800" dirty="0"/>
              <a:t>العلوم الانسانية : التي تهتم بدراسة العالم الاجتماعي مثل علم الاجتماع وعلم الاقتصاد وعلم السياسة والتأريخ والجغرافية وعلم الانسان وعلم النفس .</a:t>
            </a:r>
          </a:p>
          <a:p>
            <a:pPr algn="just"/>
            <a:r>
              <a:rPr lang="ar-IQ" sz="2800" dirty="0"/>
              <a:t>تتصف هذه العلوم بطابعها التخصصي وكل علم منها له نظريات ومناهج بحث خاصة به تميزه عن باقي العلوم الانسانية الاخرى . ومع هذا فأن هناك ظواهر اجتماعية يشترك في دراستها اكثر من علم واحد ولكن كل علم يدرسها من زاوية تخصصه .</a:t>
            </a:r>
          </a:p>
          <a:p>
            <a:pPr algn="just"/>
            <a:endParaRPr lang="ar-IQ" sz="2800" dirty="0"/>
          </a:p>
        </p:txBody>
      </p:sp>
    </p:spTree>
    <p:extLst>
      <p:ext uri="{BB962C8B-B14F-4D97-AF65-F5344CB8AC3E}">
        <p14:creationId xmlns:p14="http://schemas.microsoft.com/office/powerpoint/2010/main" val="3348659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ctr"/>
            <a:r>
              <a:rPr lang="ar-IQ" dirty="0">
                <a:solidFill>
                  <a:srgbClr val="C00000"/>
                </a:solidFill>
              </a:rPr>
              <a:t>علاقة علم الاجتماع  والتأريخ</a:t>
            </a:r>
          </a:p>
          <a:p>
            <a:pPr algn="just"/>
            <a:r>
              <a:rPr lang="ar-IQ" sz="2800" dirty="0"/>
              <a:t>ان التأريخ يدرس احداثا فريدة لاسيما الاحداث التي وقعت في الماضي . بينما يهتم علم الاجتماع بالأحداث المنتظمة الوقوع بشكل مستمر الخاصة بأوجه الحياة الاجتماعية الحية والتي تساعد عالم الاجتماع على التنبؤ بمستقبل اوجه جديدة للحياة ( على ان لا ننسى ان عالم الاجتماع لا يترك تأريخ المجتمع فلا يستفيد من ظواهره واحداثه. لا بل يركز اهتمامه على العصرانية اكثر من التاريخية ) بينما يهتم المؤرخ بجمع معلوماته من الوثائق و بما دار خلال حقبة زمنية محددة</a:t>
            </a:r>
            <a:r>
              <a:rPr lang="ar-IQ" dirty="0"/>
              <a:t>.</a:t>
            </a:r>
          </a:p>
          <a:p>
            <a:endParaRPr lang="ar-IQ" dirty="0"/>
          </a:p>
        </p:txBody>
      </p:sp>
    </p:spTree>
    <p:extLst>
      <p:ext uri="{BB962C8B-B14F-4D97-AF65-F5344CB8AC3E}">
        <p14:creationId xmlns:p14="http://schemas.microsoft.com/office/powerpoint/2010/main" val="2944795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ctr"/>
            <a:r>
              <a:rPr lang="ar-IQ" b="1" i="1" dirty="0">
                <a:solidFill>
                  <a:srgbClr val="C00000"/>
                </a:solidFill>
              </a:rPr>
              <a:t>علاقة علم الاجتماع بعلم الاقتصاد </a:t>
            </a:r>
          </a:p>
          <a:p>
            <a:pPr algn="justLow"/>
            <a:r>
              <a:rPr lang="ar-IQ" sz="2800" dirty="0"/>
              <a:t>كلا العلمين يهتمان معا بالظواهر العامة . فمثلا يهدف  عالم الاقتصاد الى الوصول او اكتشاف معادلة لظواهر عامة متكررة في وقت معين وزمان معين مثل الوصول الى قانون يوضح نظام العرض والطلب او المنفعة الحدية) او وضع معادلة اقتصادية لطبقة اجتماعية معينة . كذلك عالم الاجتماع فأنه يبحث عن ظواهر اجتماعية عامة تسود المجتمعات الانسانية كدراسته للطبقة الاجتماعية والثورة الاجتماعية والحضارة الانسانية وهذه تمثل ظواهر عامة .</a:t>
            </a:r>
          </a:p>
          <a:p>
            <a:endParaRPr lang="ar-IQ" dirty="0"/>
          </a:p>
        </p:txBody>
      </p:sp>
    </p:spTree>
    <p:extLst>
      <p:ext uri="{BB962C8B-B14F-4D97-AF65-F5344CB8AC3E}">
        <p14:creationId xmlns:p14="http://schemas.microsoft.com/office/powerpoint/2010/main" val="2411581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ctr"/>
            <a:r>
              <a:rPr lang="ar-IQ" b="1" i="1" dirty="0">
                <a:solidFill>
                  <a:srgbClr val="C00000"/>
                </a:solidFill>
              </a:rPr>
              <a:t>علاقة علم الاجتماع بعلم السياسة</a:t>
            </a:r>
          </a:p>
          <a:p>
            <a:pPr algn="justLow"/>
            <a:r>
              <a:rPr lang="ar-IQ" dirty="0"/>
              <a:t>تهتم العلوم السياسية بالظواهر السائدة في المجتمع . حيث تهتم بدراسة الدولة والسلطة والنفوذ ومعرفة نشوء الانظمة السياسية ونوع السيطرة ودراسة التنظيمات الرسمية . جميع هذه المواضيع . في الحقيقة تمثل اوجها معينة في حياة المجتمع العام التي يدرسها عالم الاجتماع ضمن دراسته للمجتمع .</a:t>
            </a:r>
          </a:p>
          <a:p>
            <a:endParaRPr lang="ar-IQ" dirty="0"/>
          </a:p>
        </p:txBody>
      </p:sp>
    </p:spTree>
    <p:extLst>
      <p:ext uri="{BB962C8B-B14F-4D97-AF65-F5344CB8AC3E}">
        <p14:creationId xmlns:p14="http://schemas.microsoft.com/office/powerpoint/2010/main" val="2870656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ctr"/>
            <a:r>
              <a:rPr lang="ar-IQ" b="1" i="1" dirty="0">
                <a:solidFill>
                  <a:srgbClr val="C00000"/>
                </a:solidFill>
              </a:rPr>
              <a:t>علاقة علم الاجتماع بعلم النفس</a:t>
            </a:r>
          </a:p>
          <a:p>
            <a:pPr algn="justLow"/>
            <a:r>
              <a:rPr lang="ar-IQ" dirty="0"/>
              <a:t>ان علاقة علم الاجتماع بعلم النفس فأنها اقرب من بقية العلوم الاجتماعية . لان علم النفس يدرس الشخصية والدوافع والتعلم والذكاء والشعور والمواقف وغيرها جميع هذه المواضيع تنشأ في المحيط الاجتماعي الذي يهتم به علم الاجتماع بيد ان علم النفس يستخدم المختبر والتجارب المختبرية في دراسة السلوك الانساني وتأثير الجماعة الصغيرة على سلوك افرادها .</a:t>
            </a:r>
          </a:p>
          <a:p>
            <a:endParaRPr lang="ar-IQ" dirty="0"/>
          </a:p>
        </p:txBody>
      </p:sp>
    </p:spTree>
    <p:extLst>
      <p:ext uri="{BB962C8B-B14F-4D97-AF65-F5344CB8AC3E}">
        <p14:creationId xmlns:p14="http://schemas.microsoft.com/office/powerpoint/2010/main" val="217377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85000" lnSpcReduction="10000"/>
          </a:bodyPr>
          <a:lstStyle/>
          <a:p>
            <a:pPr algn="ctr"/>
            <a:r>
              <a:rPr lang="ar-IQ" b="1" i="1" dirty="0">
                <a:solidFill>
                  <a:srgbClr val="C00000"/>
                </a:solidFill>
              </a:rPr>
              <a:t>علاقة علم الاجتماع بعلم الانسان ( الانثروبولوجيا )</a:t>
            </a:r>
          </a:p>
          <a:p>
            <a:pPr algn="justLow"/>
            <a:r>
              <a:rPr lang="ar-IQ" dirty="0"/>
              <a:t>ان علاقة علم الاجتماع بعلم الانسان الذي هو اقرب العلوم الانسانية له. وفي اغلب الاحيان يصعب على الباحث الفصل بينهما فصلا تاما وخاصة بين علم الاجتماع وعلم الانسان الحضاري والاجتماعي فخي ان علم الانسان يهتم بدراسة الانسان من حيث هو كائن اجتماعي في المجتمع البدائي غير المتعلم والمجتمعات المتخلفة حضاريا وتكنولوجيا والفلكلور والعادات والقيم والاعراف والسلوك البشري والحضارة والاسرة وانماط الزواج والتنشئة الاجتماعية والشخصية والتغيير الاجتماعي الخاصة بتلك المجتمعات ولذلك نجد صعوبة في التفريق بين علم الاجتماع وعلم الانسان للتشابه الحاصل في مواضيع دراستهما .</a:t>
            </a:r>
          </a:p>
          <a:p>
            <a:endParaRPr lang="ar-IQ" dirty="0"/>
          </a:p>
        </p:txBody>
      </p:sp>
    </p:spTree>
    <p:extLst>
      <p:ext uri="{BB962C8B-B14F-4D97-AF65-F5344CB8AC3E}">
        <p14:creationId xmlns:p14="http://schemas.microsoft.com/office/powerpoint/2010/main" val="1708197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16632"/>
            <a:ext cx="7890842" cy="662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5942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TotalTime>
  <Words>477</Words>
  <Application>Microsoft Office PowerPoint</Application>
  <PresentationFormat>عرض على الشاشة (3:4)‏</PresentationFormat>
  <Paragraphs>30</Paragraphs>
  <Slides>8</Slides>
  <Notes>0</Notes>
  <HiddenSlides>0</HiddenSlides>
  <MMClips>0</MMClips>
  <ScaleCrop>false</ScaleCrop>
  <HeadingPairs>
    <vt:vector size="4" baseType="variant">
      <vt:variant>
        <vt:lpstr>نسق</vt:lpstr>
      </vt:variant>
      <vt:variant>
        <vt:i4>1</vt:i4>
      </vt:variant>
      <vt:variant>
        <vt:lpstr>عناوين الشرائح</vt:lpstr>
      </vt:variant>
      <vt:variant>
        <vt:i4>8</vt:i4>
      </vt:variant>
    </vt:vector>
  </HeadingPairs>
  <TitlesOfParts>
    <vt:vector size="9" baseType="lpstr">
      <vt:lpstr>انقلاب</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ja</dc:creator>
  <cp:lastModifiedBy>ja</cp:lastModifiedBy>
  <cp:revision>2</cp:revision>
  <dcterms:created xsi:type="dcterms:W3CDTF">2020-06-01T11:28:15Z</dcterms:created>
  <dcterms:modified xsi:type="dcterms:W3CDTF">2020-06-01T11:40:38Z</dcterms:modified>
</cp:coreProperties>
</file>