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notesMasterIdLst>
    <p:notesMasterId r:id="rId37"/>
  </p:notesMasterIdLst>
  <p:handoutMasterIdLst>
    <p:handoutMasterId r:id="rId38"/>
  </p:handoutMasterIdLst>
  <p:sldIdLst>
    <p:sldId id="297" r:id="rId3"/>
    <p:sldId id="300" r:id="rId4"/>
    <p:sldId id="258" r:id="rId5"/>
    <p:sldId id="259" r:id="rId6"/>
    <p:sldId id="260" r:id="rId7"/>
    <p:sldId id="298" r:id="rId8"/>
    <p:sldId id="301" r:id="rId9"/>
    <p:sldId id="261" r:id="rId10"/>
    <p:sldId id="299" r:id="rId11"/>
    <p:sldId id="303" r:id="rId12"/>
    <p:sldId id="263" r:id="rId13"/>
    <p:sldId id="264" r:id="rId14"/>
    <p:sldId id="294" r:id="rId15"/>
    <p:sldId id="304" r:id="rId16"/>
    <p:sldId id="265" r:id="rId17"/>
    <p:sldId id="305" r:id="rId18"/>
    <p:sldId id="266" r:id="rId19"/>
    <p:sldId id="267" r:id="rId20"/>
    <p:sldId id="306" r:id="rId21"/>
    <p:sldId id="268" r:id="rId22"/>
    <p:sldId id="307" r:id="rId23"/>
    <p:sldId id="324" r:id="rId24"/>
    <p:sldId id="325" r:id="rId25"/>
    <p:sldId id="279" r:id="rId26"/>
    <p:sldId id="271" r:id="rId27"/>
    <p:sldId id="283" r:id="rId28"/>
    <p:sldId id="323" r:id="rId29"/>
    <p:sldId id="322" r:id="rId30"/>
    <p:sldId id="274" r:id="rId31"/>
    <p:sldId id="317" r:id="rId32"/>
    <p:sldId id="319" r:id="rId33"/>
    <p:sldId id="320" r:id="rId34"/>
    <p:sldId id="321" r:id="rId35"/>
    <p:sldId id="315" r:id="rId36"/>
  </p:sldIdLst>
  <p:sldSz cx="9144000" cy="5143500" type="screen16x9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5ED6B0-EAF8-4747-BCD1-0ADF6C0E6148}" type="datetimeFigureOut">
              <a:rPr lang="ar-IQ" smtClean="0"/>
              <a:t>24/03/1443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61041B-A927-4C62-A9F8-6C6A8C4CB6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879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8779-D5F6-4962-A229-C76E81DA3E6F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7612B-0BC8-4A54-AE78-FC0CE0A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7612B-0BC8-4A54-AE78-FC0CE0AA3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7612B-0BC8-4A54-AE78-FC0CE0AA36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5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EBC8-8052-40D4-85FD-4F263F41D7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0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0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6D418F-EE13-4443-82DA-85E725379F5C}" type="datetimeFigureOut">
              <a:rPr lang="ar-IQ" smtClean="0"/>
              <a:pPr/>
              <a:t>24/03/1443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7E6BA5-C2CA-42FE-9BA2-9570BEDB222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24/03/1443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47664" y="3435846"/>
            <a:ext cx="65527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600" b="1" dirty="0" smtClean="0">
                <a:solidFill>
                  <a:srgbClr val="C00000"/>
                </a:solidFill>
              </a:rPr>
              <a:t>CNS Stimulants</a:t>
            </a:r>
            <a:endParaRPr lang="ar-IQ" sz="6600" b="1" dirty="0">
              <a:solidFill>
                <a:srgbClr val="C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275726" y="24223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0"/>
            <a:r>
              <a:rPr lang="en-US" sz="4800" b="1" dirty="0">
                <a:solidFill>
                  <a:srgbClr val="1F497D"/>
                </a:solidFill>
                <a:latin typeface="Times New Roman"/>
              </a:rPr>
              <a:t>Pharmacology II</a:t>
            </a:r>
          </a:p>
          <a:p>
            <a:pPr lvl="0" algn="ctr" rtl="0"/>
            <a:r>
              <a:rPr lang="en-US" sz="4800" b="1" dirty="0">
                <a:solidFill>
                  <a:srgbClr val="FF0000"/>
                </a:solidFill>
                <a:latin typeface="Times New Roman"/>
              </a:rPr>
              <a:t>4</a:t>
            </a:r>
            <a:r>
              <a:rPr lang="en-US" sz="4800" b="1" baseline="30000" dirty="0">
                <a:solidFill>
                  <a:srgbClr val="FF0000"/>
                </a:solidFill>
                <a:latin typeface="Times New Roman"/>
              </a:rPr>
              <a:t>th</a:t>
            </a:r>
            <a:r>
              <a:rPr lang="en-US" sz="4800" b="1" dirty="0">
                <a:solidFill>
                  <a:srgbClr val="FF0000"/>
                </a:solidFill>
                <a:latin typeface="Times New Roman"/>
              </a:rPr>
              <a:t> stage</a:t>
            </a:r>
          </a:p>
          <a:p>
            <a:pPr lvl="0" algn="ctr" rtl="0"/>
            <a:endParaRPr lang="en-US" sz="48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r>
              <a:rPr lang="en-US" sz="4800" b="1" dirty="0" err="1">
                <a:solidFill>
                  <a:srgbClr val="FF0000"/>
                </a:solidFill>
                <a:latin typeface="Times New Roman"/>
              </a:rPr>
              <a:t>Lec</a:t>
            </a:r>
            <a:r>
              <a:rPr lang="en-US" sz="4800" b="1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</a:rPr>
              <a:t>2 </a:t>
            </a:r>
            <a:endParaRPr lang="en-US" sz="48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0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9"/>
    </mc:Choice>
    <mc:Fallback xmlns="">
      <p:transition spd="slow" advTm="115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627534"/>
            <a:ext cx="7632848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90000"/>
                  </a:schemeClr>
                </a:solidFill>
              </a:rPr>
              <a:t>Gastric mucosa: </a:t>
            </a:r>
            <a:r>
              <a:rPr lang="en-US" sz="2800" dirty="0"/>
              <a:t>Because all </a:t>
            </a:r>
            <a:r>
              <a:rPr lang="en-US" sz="2800" dirty="0" err="1"/>
              <a:t>methylxanthines</a:t>
            </a:r>
            <a:r>
              <a:rPr lang="en-US" sz="2800" dirty="0"/>
              <a:t> stimulate secretion of hydrochloric acid from the gastric mucosa, individuals with peptic ulcers should avoid beverages containing </a:t>
            </a:r>
            <a:r>
              <a:rPr lang="en-US" sz="2800" dirty="0" err="1"/>
              <a:t>methylxanthines</a:t>
            </a:r>
            <a:r>
              <a:rPr lang="en-US" sz="2800" dirty="0"/>
              <a:t>.</a:t>
            </a:r>
            <a:endParaRPr lang="ar-IQ" sz="2800" dirty="0"/>
          </a:p>
          <a:p>
            <a:pPr algn="just" rtl="0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20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3"/>
    </mc:Choice>
    <mc:Fallback xmlns="">
      <p:transition spd="slow" advTm="276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2283" y="438685"/>
            <a:ext cx="7929618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b="1" dirty="0">
                <a:solidFill>
                  <a:srgbClr val="0070C0"/>
                </a:solidFill>
              </a:rPr>
              <a:t>Therapeutic uses: </a:t>
            </a:r>
            <a:r>
              <a:rPr lang="en-US" sz="2800" i="1" dirty="0"/>
              <a:t>Caffeine </a:t>
            </a:r>
            <a:r>
              <a:rPr lang="en-US" sz="2800" dirty="0"/>
              <a:t>and its derivatives relax the smooth muscles of the bronchioles so it can be used in asthma</a:t>
            </a:r>
            <a:r>
              <a:rPr lang="en-US" sz="2800" dirty="0" smtClean="0"/>
              <a:t>.</a:t>
            </a:r>
          </a:p>
          <a:p>
            <a:pPr algn="just" rtl="0"/>
            <a:endParaRPr lang="en-US" sz="2800" dirty="0"/>
          </a:p>
          <a:p>
            <a:pPr algn="just" rtl="0"/>
            <a:r>
              <a:rPr lang="en-US" sz="2800" b="1" dirty="0">
                <a:solidFill>
                  <a:srgbClr val="0070C0"/>
                </a:solidFill>
              </a:rPr>
              <a:t>Pharmacokinetics: </a:t>
            </a:r>
            <a:r>
              <a:rPr lang="en-US" sz="2800" dirty="0"/>
              <a:t>The </a:t>
            </a:r>
            <a:r>
              <a:rPr lang="en-US" sz="2800" dirty="0" err="1"/>
              <a:t>methylxanthines</a:t>
            </a:r>
            <a:r>
              <a:rPr lang="en-US" sz="2800" dirty="0"/>
              <a:t> are well absorbed orally. </a:t>
            </a:r>
            <a:r>
              <a:rPr lang="en-US" sz="2800" dirty="0" smtClean="0"/>
              <a:t>All </a:t>
            </a:r>
            <a:r>
              <a:rPr lang="en-US" sz="2800" dirty="0"/>
              <a:t>the </a:t>
            </a:r>
            <a:r>
              <a:rPr lang="en-US" sz="2800" dirty="0" err="1"/>
              <a:t>methylxanthines</a:t>
            </a:r>
            <a:r>
              <a:rPr lang="en-US" sz="2800" dirty="0"/>
              <a:t> are metabolized in the liver and excreted in the urine.</a:t>
            </a:r>
          </a:p>
          <a:p>
            <a:pPr algn="just" rtl="0"/>
            <a:r>
              <a:rPr lang="en-US" sz="2800" b="1" dirty="0"/>
              <a:t> </a:t>
            </a:r>
            <a:endParaRPr lang="en-US" sz="2800" dirty="0"/>
          </a:p>
          <a:p>
            <a:pPr algn="just" rtl="0"/>
            <a:r>
              <a:rPr lang="en-US" sz="2800" b="1" dirty="0">
                <a:solidFill>
                  <a:srgbClr val="0070C0"/>
                </a:solidFill>
              </a:rPr>
              <a:t>Adverse effects: </a:t>
            </a:r>
            <a:r>
              <a:rPr lang="en-US" sz="2800" dirty="0"/>
              <a:t>Moderate doses of </a:t>
            </a:r>
            <a:r>
              <a:rPr lang="en-US" sz="2800" i="1" dirty="0"/>
              <a:t>caffeine </a:t>
            </a:r>
            <a:r>
              <a:rPr lang="en-US" sz="2800" dirty="0"/>
              <a:t>cause insomnia, anxiety, and agitation. </a:t>
            </a:r>
            <a:endParaRPr lang="ar-IQ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7"/>
    </mc:Choice>
    <mc:Fallback xmlns="">
      <p:transition spd="slow" advTm="681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483518"/>
            <a:ext cx="8643998" cy="36988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B. Nicotine</a:t>
            </a:r>
            <a:endParaRPr lang="en-US" sz="3200" dirty="0">
              <a:solidFill>
                <a:srgbClr val="FF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3200" i="1" dirty="0"/>
              <a:t>Nicotine</a:t>
            </a:r>
            <a:r>
              <a:rPr lang="en-US" sz="3200" dirty="0"/>
              <a:t> is the active ingredient in tobacco. In low doses, </a:t>
            </a:r>
            <a:r>
              <a:rPr lang="en-US" sz="3200" i="1" dirty="0"/>
              <a:t>nicotine </a:t>
            </a:r>
            <a:r>
              <a:rPr lang="en-US" sz="3200" dirty="0"/>
              <a:t>causes </a:t>
            </a:r>
            <a:r>
              <a:rPr lang="en-US" sz="3200" dirty="0" err="1"/>
              <a:t>ganglionic</a:t>
            </a:r>
            <a:r>
              <a:rPr lang="en-US" sz="3200" dirty="0"/>
              <a:t> stimulation by depolarization. At high doses, </a:t>
            </a:r>
            <a:r>
              <a:rPr lang="en-US" sz="3200" i="1" dirty="0"/>
              <a:t>nicotine </a:t>
            </a:r>
            <a:r>
              <a:rPr lang="en-US" sz="3200" dirty="0"/>
              <a:t>causes </a:t>
            </a:r>
            <a:r>
              <a:rPr lang="en-US" sz="3200" dirty="0" err="1"/>
              <a:t>ganglionic</a:t>
            </a:r>
            <a:r>
              <a:rPr lang="en-US" sz="3200" dirty="0"/>
              <a:t> blockade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48"/>
    </mc:Choice>
    <mc:Fallback xmlns="">
      <p:transition spd="slow" advTm="614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1470"/>
            <a:ext cx="835292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Actions: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CNS:</a:t>
            </a:r>
            <a:r>
              <a:rPr lang="en-US" sz="2800" b="1" dirty="0" smtClean="0"/>
              <a:t> </a:t>
            </a:r>
            <a:r>
              <a:rPr lang="en-US" sz="2800" i="1" dirty="0" smtClean="0"/>
              <a:t>Nicotine </a:t>
            </a:r>
            <a:r>
              <a:rPr lang="en-US" sz="2800" dirty="0" smtClean="0"/>
              <a:t>is highly lipid soluble and readily crosses the blood-brain barrier. Cigarette smoking or administration of low doses of </a:t>
            </a:r>
            <a:r>
              <a:rPr lang="en-US" sz="2800" i="1" dirty="0" smtClean="0"/>
              <a:t>nicotine </a:t>
            </a:r>
            <a:r>
              <a:rPr lang="en-US" sz="2800" dirty="0" smtClean="0"/>
              <a:t>produces </a:t>
            </a:r>
            <a:r>
              <a:rPr lang="en-US" sz="2800" dirty="0" smtClean="0">
                <a:solidFill>
                  <a:srgbClr val="FF0000"/>
                </a:solidFill>
              </a:rPr>
              <a:t>some degree of euphoria and relaxation. It improves attention, learning, problem solving. 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ar-IQ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4"/>
    </mc:Choice>
    <mc:Fallback xmlns="">
      <p:transition spd="slow" advTm="326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5576" y="555264"/>
            <a:ext cx="7992888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/>
              <a:t>High doses of </a:t>
            </a:r>
            <a:r>
              <a:rPr lang="en-US" sz="2800" i="1" dirty="0"/>
              <a:t>nicotine </a:t>
            </a:r>
            <a:r>
              <a:rPr lang="en-US" sz="2800" dirty="0"/>
              <a:t>result in central respiratory paralysis and severe hypotension caused by medullary paralysis . </a:t>
            </a: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Nicotine </a:t>
            </a:r>
            <a:r>
              <a:rPr lang="en-US" sz="2800" dirty="0"/>
              <a:t>is an appetite suppressant.</a:t>
            </a:r>
            <a:endParaRPr lang="ar-IQ" sz="2800" dirty="0"/>
          </a:p>
          <a:p>
            <a:pPr algn="just" rtl="0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4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0"/>
    </mc:Choice>
    <mc:Fallback xmlns="">
      <p:transition spd="slow" advTm="2567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411510"/>
            <a:ext cx="8572560" cy="26017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Peripheral effects: </a:t>
            </a:r>
            <a:r>
              <a:rPr lang="en-US" sz="2800" dirty="0"/>
              <a:t>Stimulation of </a:t>
            </a:r>
            <a:r>
              <a:rPr lang="en-US" sz="2800" dirty="0">
                <a:solidFill>
                  <a:srgbClr val="FF0000"/>
                </a:solidFill>
              </a:rPr>
              <a:t>sympathetic ganglia </a:t>
            </a:r>
            <a:r>
              <a:rPr lang="en-US" sz="2800" dirty="0"/>
              <a:t>as well as the adrenal medulla increases blood pressure and heart rate. Stimulation of </a:t>
            </a:r>
            <a:r>
              <a:rPr lang="en-US" sz="2800" dirty="0">
                <a:solidFill>
                  <a:srgbClr val="FF0000"/>
                </a:solidFill>
              </a:rPr>
              <a:t>parasympathetic ganglia </a:t>
            </a:r>
            <a:r>
              <a:rPr lang="en-US" sz="2800" dirty="0"/>
              <a:t>also increases motor activity of the bowel. 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4"/>
    </mc:Choice>
    <mc:Fallback xmlns="">
      <p:transition spd="slow" advTm="4413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411510"/>
            <a:ext cx="7632848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At higher doses</a:t>
            </a:r>
            <a:r>
              <a:rPr lang="en-US" sz="2800" dirty="0"/>
              <a:t>, the activity ceases in both the gastrointestinal tract and bladder musculature as a result of a </a:t>
            </a:r>
            <a:r>
              <a:rPr lang="en-US" sz="2800" i="1" dirty="0"/>
              <a:t>nicotine</a:t>
            </a:r>
            <a:r>
              <a:rPr lang="en-US" sz="2800" dirty="0"/>
              <a:t>-induced block of parasympathetic ganglia.</a:t>
            </a:r>
          </a:p>
          <a:p>
            <a:pPr algn="just" rtl="0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3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1"/>
    </mc:Choice>
    <mc:Fallback xmlns="">
      <p:transition spd="slow" advTm="347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5576" y="483518"/>
            <a:ext cx="8072494" cy="4455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Pharmacokinetics: </a:t>
            </a:r>
            <a:r>
              <a:rPr lang="en-US" sz="2400" dirty="0" smtClean="0"/>
              <a:t>Because </a:t>
            </a:r>
            <a:r>
              <a:rPr lang="en-US" sz="2400" i="1" dirty="0" smtClean="0"/>
              <a:t>nicotine </a:t>
            </a:r>
            <a:r>
              <a:rPr lang="en-US" sz="2400" dirty="0" smtClean="0"/>
              <a:t>is highly lipid soluble, absorption readily occurs via the oral mucosa, lungs, gastrointestinal mucosa, and skin. </a:t>
            </a:r>
          </a:p>
          <a:p>
            <a:pPr algn="just" rtl="0">
              <a:lnSpc>
                <a:spcPct val="150000"/>
              </a:lnSpc>
            </a:pPr>
            <a:r>
              <a:rPr lang="en-US" sz="2400" i="1" dirty="0" smtClean="0"/>
              <a:t>Nicotine </a:t>
            </a:r>
            <a:r>
              <a:rPr lang="en-US" sz="2400" dirty="0" smtClean="0"/>
              <a:t>crosses the placental membrane and is secreted in the milk of lactating women.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Clearance of </a:t>
            </a:r>
            <a:r>
              <a:rPr lang="en-US" sz="2400" i="1" dirty="0" smtClean="0"/>
              <a:t>nicotine </a:t>
            </a:r>
            <a:r>
              <a:rPr lang="en-US" sz="2400" dirty="0" smtClean="0"/>
              <a:t>involves metabolism in the lung and the liver and urinary excretion.</a:t>
            </a:r>
            <a:endParaRPr lang="ar-IQ" sz="2400" dirty="0" smtClean="0"/>
          </a:p>
          <a:p>
            <a:pPr algn="just" rtl="0">
              <a:lnSpc>
                <a:spcPct val="150000"/>
              </a:lnSpc>
            </a:pPr>
            <a:endParaRPr lang="ar-IQ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2"/>
    </mc:Choice>
    <mc:Fallback xmlns="">
      <p:transition spd="slow" advTm="3413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99592" y="339502"/>
            <a:ext cx="813690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Adverse effects: </a:t>
            </a:r>
            <a:r>
              <a:rPr lang="en-US" sz="2400" dirty="0"/>
              <a:t>irritability, tremors, intestinal cramps, diarrhea, and increased heart rate and blood pressure</a:t>
            </a:r>
            <a:r>
              <a:rPr lang="en-US" sz="2400" dirty="0" smtClean="0"/>
              <a:t>.</a:t>
            </a:r>
          </a:p>
          <a:p>
            <a:pPr algn="just" rtl="0">
              <a:lnSpc>
                <a:spcPct val="150000"/>
              </a:lnSpc>
            </a:pPr>
            <a:endParaRPr lang="en-US" sz="2000" dirty="0"/>
          </a:p>
          <a:p>
            <a:pPr algn="just" rtl="0">
              <a:lnSpc>
                <a:spcPct val="150000"/>
              </a:lnSpc>
            </a:pPr>
            <a:r>
              <a:rPr lang="en-US" sz="2400" b="1" dirty="0"/>
              <a:t> </a:t>
            </a:r>
            <a:r>
              <a:rPr lang="en-US" sz="2400" b="1" dirty="0" smtClean="0">
                <a:solidFill>
                  <a:srgbClr val="7030A0"/>
                </a:solidFill>
              </a:rPr>
              <a:t>Withdrawal </a:t>
            </a:r>
            <a:r>
              <a:rPr lang="en-US" sz="2400" b="1" dirty="0">
                <a:solidFill>
                  <a:srgbClr val="7030A0"/>
                </a:solidFill>
              </a:rPr>
              <a:t>syndrome: </a:t>
            </a:r>
            <a:r>
              <a:rPr lang="en-US" sz="2400" i="1" dirty="0"/>
              <a:t>nicotine </a:t>
            </a:r>
            <a:r>
              <a:rPr lang="en-US" sz="2400" dirty="0"/>
              <a:t>is an addictive substance. Withdrawal is characterized by </a:t>
            </a:r>
            <a:r>
              <a:rPr lang="en-US" sz="2400" dirty="0">
                <a:solidFill>
                  <a:srgbClr val="FF0000"/>
                </a:solidFill>
              </a:rPr>
              <a:t>irritability, anxiety, restlessness, difficulty concentrating, headaches, and insomnia.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34"/>
    </mc:Choice>
    <mc:Fallback xmlns="">
      <p:transition spd="slow" advTm="9863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icotine patch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icotine patch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icotine patch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Nicotine patch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Nicotine patch - Wikiped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268"/>
            <a:ext cx="6120680" cy="4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699792" y="435714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Nicotine patch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9"/>
    </mc:Choice>
    <mc:Fallback xmlns="">
      <p:transition spd="slow" advTm="16179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267494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CNS Stimulants</a:t>
            </a:r>
            <a:endParaRPr lang="en-US" sz="2800" dirty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A type of drug that increases the levels of certain chemicals in the brain and </a:t>
            </a:r>
            <a:r>
              <a:rPr lang="en-US" sz="2800" b="1" dirty="0">
                <a:solidFill>
                  <a:srgbClr val="FF0000"/>
                </a:solidFill>
              </a:rPr>
              <a:t>increases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alertness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attention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energy</a:t>
            </a:r>
            <a:r>
              <a:rPr lang="en-US" sz="2800" dirty="0">
                <a:solidFill>
                  <a:srgbClr val="002060"/>
                </a:solidFill>
              </a:rPr>
              <a:t>, and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activity</a:t>
            </a:r>
            <a:r>
              <a:rPr lang="en-US" sz="2800" dirty="0">
                <a:solidFill>
                  <a:srgbClr val="002060"/>
                </a:solidFill>
              </a:rPr>
              <a:t>. 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CNS </a:t>
            </a:r>
            <a:r>
              <a:rPr lang="en-US" sz="2800" dirty="0">
                <a:solidFill>
                  <a:srgbClr val="002060"/>
                </a:solidFill>
              </a:rPr>
              <a:t>stimulants also </a:t>
            </a:r>
            <a:r>
              <a:rPr lang="en-US" sz="2800" dirty="0">
                <a:solidFill>
                  <a:srgbClr val="00B0F0"/>
                </a:solidFill>
              </a:rPr>
              <a:t>raise blood pressure </a:t>
            </a:r>
            <a:r>
              <a:rPr lang="en-US" sz="2800" dirty="0">
                <a:solidFill>
                  <a:srgbClr val="002060"/>
                </a:solidFill>
              </a:rPr>
              <a:t>and increase </a:t>
            </a:r>
            <a:r>
              <a:rPr lang="en-US" sz="2800" dirty="0">
                <a:solidFill>
                  <a:srgbClr val="00B0F0"/>
                </a:solidFill>
              </a:rPr>
              <a:t>heart rate</a:t>
            </a:r>
            <a:r>
              <a:rPr lang="en-US" sz="2800" dirty="0">
                <a:solidFill>
                  <a:srgbClr val="002060"/>
                </a:solidFill>
              </a:rPr>
              <a:t> and </a:t>
            </a:r>
            <a:r>
              <a:rPr lang="en-US" sz="2800" dirty="0">
                <a:solidFill>
                  <a:srgbClr val="00B0F0"/>
                </a:solidFill>
              </a:rPr>
              <a:t>breathing rate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1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2"/>
    </mc:Choice>
    <mc:Fallback xmlns="">
      <p:transition spd="slow" advTm="6019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29624"/>
            <a:ext cx="514806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b="1" i="1" dirty="0">
                <a:solidFill>
                  <a:srgbClr val="C00000"/>
                </a:solidFill>
              </a:rPr>
              <a:t>C. Cocaine</a:t>
            </a:r>
            <a:endParaRPr lang="en-US" sz="2800" dirty="0">
              <a:solidFill>
                <a:srgbClr val="C00000"/>
              </a:solidFill>
            </a:endParaRPr>
          </a:p>
          <a:p>
            <a:pPr algn="just" rtl="0"/>
            <a:r>
              <a:rPr lang="en-US" sz="2800" i="1" dirty="0"/>
              <a:t>Cocaine </a:t>
            </a:r>
            <a:r>
              <a:rPr lang="en-US" sz="2800" dirty="0"/>
              <a:t>is a widely available and highly addictive drug. The primary mechanism of action is blockade of reuptake of the monoamines (</a:t>
            </a:r>
            <a:r>
              <a:rPr lang="en-US" sz="2800" i="1" dirty="0"/>
              <a:t>norepinephrine</a:t>
            </a:r>
            <a:r>
              <a:rPr lang="en-US" sz="2800" dirty="0"/>
              <a:t>, serotonin, and </a:t>
            </a:r>
            <a:r>
              <a:rPr lang="en-US" sz="2800" i="1" dirty="0"/>
              <a:t>dopamine</a:t>
            </a:r>
            <a:r>
              <a:rPr lang="en-US" sz="2800" dirty="0"/>
              <a:t>) into the presynaptic terminals from which these neurotransmitters are released. </a:t>
            </a:r>
            <a:endParaRPr lang="ar-IQ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48" y="5537"/>
            <a:ext cx="3884544" cy="48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2"/>
    </mc:Choice>
    <mc:Fallback xmlns="">
      <p:transition spd="slow" advTm="3614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DMA and Cocaine: compared effects and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477"/>
            <a:ext cx="5544616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84"/>
    </mc:Choice>
    <mc:Fallback xmlns="">
      <p:transition spd="slow" advTm="87684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15" y="334093"/>
            <a:ext cx="8136904" cy="45368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Actions: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just" rtl="0">
              <a:lnSpc>
                <a:spcPct val="150000"/>
              </a:lnSpc>
            </a:pPr>
            <a:r>
              <a:rPr lang="en-US" sz="2800" b="1" i="1" dirty="0" smtClean="0">
                <a:solidFill>
                  <a:srgbClr val="002060"/>
                </a:solidFill>
              </a:rPr>
              <a:t>CNS: </a:t>
            </a:r>
            <a:r>
              <a:rPr lang="en-US" sz="2800" i="1" dirty="0" smtClean="0"/>
              <a:t>Cocaine </a:t>
            </a:r>
            <a:r>
              <a:rPr lang="en-US" sz="2800" dirty="0" smtClean="0"/>
              <a:t>acutely increases mental awareness and produces a feeling of well-being and euphoria. at high doses, it causes tremors and convulsions, followed by respiratory depression.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277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4"/>
    </mc:Choice>
    <mc:Fallback xmlns="">
      <p:transition spd="slow" advTm="172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555526"/>
            <a:ext cx="7848872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i="1" dirty="0">
                <a:solidFill>
                  <a:srgbClr val="002060"/>
                </a:solidFill>
              </a:rPr>
              <a:t>Sympathetic nervous system: </a:t>
            </a:r>
            <a:r>
              <a:rPr lang="en-US" sz="2800" dirty="0"/>
              <a:t>Peripherally, </a:t>
            </a:r>
            <a:r>
              <a:rPr lang="en-US" sz="2800" i="1" dirty="0"/>
              <a:t>cocaine </a:t>
            </a:r>
            <a:r>
              <a:rPr lang="en-US" sz="2800" dirty="0"/>
              <a:t>potentiates the action of </a:t>
            </a:r>
            <a:r>
              <a:rPr lang="en-US" sz="2800" i="1" dirty="0"/>
              <a:t>norepinephrine</a:t>
            </a:r>
            <a:r>
              <a:rPr lang="en-US" sz="2800" dirty="0"/>
              <a:t> ,this is associated with tachycardia, hypertension, pupillary dilation, and peripheral vasoconstriction.</a:t>
            </a:r>
          </a:p>
          <a:p>
            <a:pPr algn="just" rtl="0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23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3"/>
    </mc:Choice>
    <mc:Fallback xmlns="">
      <p:transition spd="slow" advTm="1602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-20538"/>
            <a:ext cx="813690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i="1" dirty="0" smtClean="0">
                <a:solidFill>
                  <a:srgbClr val="C00000"/>
                </a:solidFill>
              </a:rPr>
              <a:t>D. Amphetamine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400" i="1" dirty="0" smtClean="0"/>
              <a:t>Amphetamine</a:t>
            </a:r>
            <a:r>
              <a:rPr lang="en-US" sz="2400" dirty="0" smtClean="0"/>
              <a:t> shows effects quite similar to those of </a:t>
            </a:r>
            <a:r>
              <a:rPr lang="en-US" sz="2400" i="1" dirty="0" smtClean="0"/>
              <a:t>cocaine</a:t>
            </a:r>
            <a:r>
              <a:rPr lang="en-US" sz="2400" dirty="0" smtClean="0"/>
              <a:t>.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Mechanism of action</a:t>
            </a:r>
          </a:p>
          <a:p>
            <a:pPr algn="just" rtl="0">
              <a:lnSpc>
                <a:spcPct val="200000"/>
              </a:lnSpc>
            </a:pPr>
            <a:r>
              <a:rPr lang="en-US" sz="2000" dirty="0" smtClean="0"/>
              <a:t>As with </a:t>
            </a:r>
            <a:r>
              <a:rPr lang="en-US" sz="2000" i="1" dirty="0" smtClean="0"/>
              <a:t>cocaine</a:t>
            </a:r>
            <a:r>
              <a:rPr lang="en-US" sz="2000" dirty="0" smtClean="0"/>
              <a:t>, the effects of </a:t>
            </a:r>
            <a:r>
              <a:rPr lang="en-US" sz="2000" i="1" dirty="0" smtClean="0"/>
              <a:t>amphetamine </a:t>
            </a:r>
            <a:r>
              <a:rPr lang="en-US" sz="2000" dirty="0" smtClean="0"/>
              <a:t>on the CNS and peripheral nervous system are indirect; that is, both depend upon an elevation of the level of catecholamine neurotransmitters in synaptic spaces. </a:t>
            </a:r>
            <a:r>
              <a:rPr lang="en-US" sz="2000" i="1" dirty="0" smtClean="0"/>
              <a:t>Amphetamine</a:t>
            </a:r>
            <a:r>
              <a:rPr lang="en-US" sz="2000" dirty="0" smtClean="0"/>
              <a:t>, however, </a:t>
            </a:r>
            <a:r>
              <a:rPr lang="en-US" sz="2000" dirty="0" smtClean="0">
                <a:solidFill>
                  <a:srgbClr val="FF0000"/>
                </a:solidFill>
              </a:rPr>
              <a:t>achieves this effect by releasing intracellular stores of </a:t>
            </a:r>
            <a:r>
              <a:rPr lang="en-US" sz="2000" dirty="0" err="1" smtClean="0">
                <a:solidFill>
                  <a:srgbClr val="FF0000"/>
                </a:solidFill>
              </a:rPr>
              <a:t>catecholamines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i="1" dirty="0" smtClean="0"/>
              <a:t>Amphetamine </a:t>
            </a:r>
            <a:r>
              <a:rPr lang="en-US" sz="2000" dirty="0" smtClean="0"/>
              <a:t>also inhibits monoamine </a:t>
            </a:r>
            <a:r>
              <a:rPr lang="en-US" sz="2000" dirty="0" err="1" smtClean="0"/>
              <a:t>oxidase</a:t>
            </a:r>
            <a:r>
              <a:rPr lang="en-US" sz="2000" dirty="0" smtClean="0"/>
              <a:t> (MAO).</a:t>
            </a:r>
            <a:endParaRPr lang="ar-IQ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5"/>
    </mc:Choice>
    <mc:Fallback xmlns="">
      <p:transition spd="slow" advTm="1060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7382" y="194939"/>
            <a:ext cx="8501122" cy="50132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Actions: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CNS: </a:t>
            </a:r>
            <a:r>
              <a:rPr lang="en-US" sz="2400" dirty="0"/>
              <a:t>increasing the release of </a:t>
            </a:r>
            <a:r>
              <a:rPr lang="en-US" sz="2400" i="1" dirty="0"/>
              <a:t>dopamine </a:t>
            </a:r>
            <a:r>
              <a:rPr lang="en-US" sz="2400" dirty="0"/>
              <a:t>and </a:t>
            </a:r>
            <a:r>
              <a:rPr lang="en-US" sz="2400" i="1" dirty="0"/>
              <a:t>norepinephrine </a:t>
            </a:r>
            <a:r>
              <a:rPr lang="en-US" sz="2400" dirty="0"/>
              <a:t>leads </a:t>
            </a:r>
            <a:r>
              <a:rPr lang="en-US" sz="2400" dirty="0">
                <a:solidFill>
                  <a:srgbClr val="C00000"/>
                </a:solidFill>
              </a:rPr>
              <a:t>to increased alertness, decreased fatigue, depressed appetite, and insomnia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These CNS stimulant effects of amphetamine and its derivatives have led to their use in therapy for </a:t>
            </a:r>
            <a:r>
              <a:rPr lang="en-US" sz="2400" dirty="0" smtClean="0">
                <a:solidFill>
                  <a:srgbClr val="0070C0"/>
                </a:solidFill>
              </a:rPr>
              <a:t>hyperactivity in children, narcolepsy, and for appetite control.</a:t>
            </a:r>
          </a:p>
          <a:p>
            <a:pPr algn="just" rtl="0">
              <a:lnSpc>
                <a:spcPct val="150000"/>
              </a:lnSpc>
            </a:pPr>
            <a:endParaRPr lang="en-US" sz="2400" dirty="0"/>
          </a:p>
          <a:p>
            <a:pPr algn="just" rtl="0"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54"/>
    </mc:Choice>
    <mc:Fallback xmlns="">
      <p:transition spd="slow" advTm="6015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5486"/>
            <a:ext cx="7704856" cy="39045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Narcolepsy</a:t>
            </a:r>
            <a:r>
              <a:rPr lang="en-US" sz="2400" dirty="0" smtClean="0"/>
              <a:t> is a relatively </a:t>
            </a:r>
            <a:r>
              <a:rPr lang="en-US" sz="2400" dirty="0" smtClean="0">
                <a:solidFill>
                  <a:srgbClr val="0070C0"/>
                </a:solidFill>
              </a:rPr>
              <a:t>rare sleep disorder </a:t>
            </a:r>
            <a:r>
              <a:rPr lang="en-US" sz="2400" dirty="0" smtClean="0"/>
              <a:t>that is characterized by uncontrollable bouts of sleepiness during the day. It is sometimes </a:t>
            </a:r>
            <a:r>
              <a:rPr lang="en-US" sz="2400" dirty="0"/>
              <a:t>accompanied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0070C0"/>
                </a:solidFill>
              </a:rPr>
              <a:t>catalepsy</a:t>
            </a:r>
            <a:r>
              <a:rPr lang="en-US" sz="2400" dirty="0" smtClean="0"/>
              <a:t>, a loss in muscle control, or even </a:t>
            </a:r>
            <a:r>
              <a:rPr lang="en-US" sz="2400" dirty="0" smtClean="0">
                <a:solidFill>
                  <a:srgbClr val="0070C0"/>
                </a:solidFill>
              </a:rPr>
              <a:t>paralysis </a:t>
            </a:r>
            <a:r>
              <a:rPr lang="en-US" sz="2400" dirty="0" smtClean="0"/>
              <a:t>brought on by strong emotions, such as laughter. However, it is the sleepiness for which the patient is usually treated with drugs such as </a:t>
            </a:r>
            <a:r>
              <a:rPr lang="en-US" sz="2400" dirty="0" smtClean="0">
                <a:solidFill>
                  <a:srgbClr val="C00000"/>
                </a:solidFill>
              </a:rPr>
              <a:t>amphetamine</a:t>
            </a:r>
            <a:r>
              <a:rPr lang="en-US" sz="2400" dirty="0" smtClean="0"/>
              <a:t> , </a:t>
            </a:r>
            <a:r>
              <a:rPr lang="en-US" sz="2400" dirty="0">
                <a:solidFill>
                  <a:srgbClr val="C00000"/>
                </a:solidFill>
              </a:rPr>
              <a:t>methylphenidate and </a:t>
            </a:r>
            <a:r>
              <a:rPr lang="en-US" sz="2400" dirty="0" err="1">
                <a:solidFill>
                  <a:srgbClr val="C00000"/>
                </a:solidFill>
              </a:rPr>
              <a:t>modafinil</a:t>
            </a:r>
            <a:r>
              <a:rPr lang="en-US" sz="2400" dirty="0" smtClean="0"/>
              <a:t>. </a:t>
            </a:r>
            <a:endParaRPr lang="ar-IQ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60"/>
    </mc:Choice>
    <mc:Fallback xmlns="">
      <p:transition spd="slow" advTm="4796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81540"/>
            <a:ext cx="7992888" cy="3247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dirty="0" smtClean="0"/>
              <a:t> </a:t>
            </a:r>
            <a:r>
              <a:rPr lang="en-US" sz="2800" b="1" dirty="0" smtClean="0">
                <a:solidFill>
                  <a:srgbClr val="0070C0"/>
                </a:solidFill>
              </a:rPr>
              <a:t>Attention deficit hyperactivity disorder (ADHD) 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Some young children are hyperkinetic and lack the ability to be involved in any one activity for longer than a few minutes.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1730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67"/>
    </mc:Choice>
    <mc:Fallback xmlns="">
      <p:transition spd="slow" advTm="47167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00034" y="51470"/>
            <a:ext cx="8143932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F. Methylphenidate</a:t>
            </a:r>
            <a:endParaRPr lang="en-US" sz="2400" dirty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/>
              <a:t>Used for the treatment of ADHD. Children with ADHD may produce weak </a:t>
            </a:r>
            <a:r>
              <a:rPr lang="en-US" sz="2400" i="1" dirty="0"/>
              <a:t>dopamine </a:t>
            </a:r>
            <a:r>
              <a:rPr lang="en-US" sz="2400" dirty="0"/>
              <a:t>signals, </a:t>
            </a:r>
            <a:r>
              <a:rPr lang="en-US" sz="2400" i="1" dirty="0"/>
              <a:t>methylphenidate </a:t>
            </a:r>
            <a:r>
              <a:rPr lang="en-US" sz="2400" dirty="0"/>
              <a:t>is a more potent </a:t>
            </a:r>
            <a:r>
              <a:rPr lang="en-US" sz="2400" i="1" dirty="0"/>
              <a:t>dopamine </a:t>
            </a:r>
            <a:r>
              <a:rPr lang="en-US" sz="2400" dirty="0"/>
              <a:t>transport inhibitor than </a:t>
            </a:r>
            <a:r>
              <a:rPr lang="en-US" sz="2400" i="1" dirty="0"/>
              <a:t>cocaine</a:t>
            </a:r>
            <a:r>
              <a:rPr lang="en-US" sz="2400" dirty="0"/>
              <a:t>, thus making more </a:t>
            </a:r>
            <a:r>
              <a:rPr lang="en-US" sz="2400" i="1" dirty="0"/>
              <a:t>dopamine </a:t>
            </a:r>
            <a:r>
              <a:rPr lang="en-US" sz="2400" dirty="0"/>
              <a:t>available</a:t>
            </a:r>
            <a:r>
              <a:rPr lang="en-US" sz="2400" dirty="0" smtClean="0"/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Adverse reactions: </a:t>
            </a:r>
            <a:r>
              <a:rPr lang="en-US" sz="2400" dirty="0"/>
              <a:t>Gastrointestinal effects include anorexia, insomnia, nervousness, and fever.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b="1" dirty="0"/>
              <a:t> 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507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72"/>
    </mc:Choice>
    <mc:Fallback xmlns="">
      <p:transition spd="slow" advTm="7167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8" y="-236562"/>
            <a:ext cx="8286808" cy="26940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Hallucinogens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individual under the influence of these drugs is incapable of </a:t>
            </a:r>
            <a:r>
              <a:rPr lang="en-US" sz="2800" dirty="0" smtClean="0"/>
              <a:t>normal decision </a:t>
            </a:r>
            <a:r>
              <a:rPr lang="en-US" sz="2800" dirty="0"/>
              <a:t>making, because the drug interferes with rational thought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مربع نص 1"/>
          <p:cNvSpPr txBox="1"/>
          <p:nvPr/>
        </p:nvSpPr>
        <p:spPr>
          <a:xfrm>
            <a:off x="2242696" y="2643758"/>
            <a:ext cx="51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>
              <a:lnSpc>
                <a:spcPct val="150000"/>
              </a:lnSpc>
              <a:buAutoNum type="alphaUcPeriod"/>
            </a:pPr>
            <a:r>
              <a:rPr lang="en-US" sz="2800" b="1" i="1" dirty="0" smtClean="0">
                <a:solidFill>
                  <a:srgbClr val="C00000"/>
                </a:solidFill>
              </a:rPr>
              <a:t>Lysergic </a:t>
            </a:r>
            <a:r>
              <a:rPr lang="en-US" sz="2800" b="1" i="1" dirty="0">
                <a:solidFill>
                  <a:srgbClr val="C00000"/>
                </a:solidFill>
              </a:rPr>
              <a:t>acid diethylamide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</a:p>
          <a:p>
            <a:pPr algn="just" rtl="0"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</a:rPr>
              <a:t>B</a:t>
            </a:r>
            <a:r>
              <a:rPr lang="en-US" sz="2800" b="1" i="1" dirty="0">
                <a:solidFill>
                  <a:srgbClr val="C00000"/>
                </a:solidFill>
              </a:rPr>
              <a:t>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Tetrahydrocannabinol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C00000"/>
                </a:solidFill>
              </a:rPr>
              <a:t>C.Phencyclidine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7"/>
    </mc:Choice>
    <mc:Fallback xmlns="">
      <p:transition spd="slow" advTm="447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31909" y="181064"/>
            <a:ext cx="8424936" cy="4550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cs typeface="+mj-cs"/>
              </a:rPr>
              <a:t>CNS Stimulants</a:t>
            </a:r>
            <a:endParaRPr lang="en-US" sz="2800" dirty="0">
              <a:solidFill>
                <a:srgbClr val="C00000"/>
              </a:solidFill>
              <a:cs typeface="+mj-cs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cs typeface="+mj-cs"/>
              </a:rPr>
              <a:t>two groups of drugs that act primarily to stimulate the central nervous system (CNS). 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cs typeface="+mj-cs"/>
              </a:rPr>
              <a:t>The first group</a:t>
            </a:r>
            <a:r>
              <a:rPr lang="en-US" sz="2400" dirty="0">
                <a:cs typeface="+mj-cs"/>
              </a:rPr>
              <a:t>, the psychomotor stimulants, cause excitement and euphoria, decrease feelings of fatigue, and increase motor activity. 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cs typeface="+mj-cs"/>
              </a:rPr>
              <a:t>The second group</a:t>
            </a:r>
            <a:r>
              <a:rPr lang="en-US" sz="2400" dirty="0">
                <a:cs typeface="+mj-cs"/>
              </a:rPr>
              <a:t>, the hallucinogens</a:t>
            </a:r>
            <a:r>
              <a:rPr lang="en-US" sz="2400" dirty="0" smtClean="0">
                <a:cs typeface="+mj-cs"/>
              </a:rPr>
              <a:t>, </a:t>
            </a:r>
            <a:r>
              <a:rPr lang="en-US" sz="2400" dirty="0">
                <a:cs typeface="+mj-cs"/>
              </a:rPr>
              <a:t>produce profound changes in thought patterns and </a:t>
            </a:r>
            <a:r>
              <a:rPr lang="en-US" sz="2400" dirty="0" smtClean="0">
                <a:cs typeface="+mj-cs"/>
              </a:rPr>
              <a:t>mood.</a:t>
            </a:r>
            <a:endParaRPr lang="ar-IQ" sz="2400"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7"/>
    </mc:Choice>
    <mc:Fallback xmlns="">
      <p:transition spd="slow" advTm="5416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5576" y="526852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>
              <a:lnSpc>
                <a:spcPct val="150000"/>
              </a:lnSpc>
              <a:buAutoNum type="alphaUcPeriod"/>
            </a:pPr>
            <a:r>
              <a:rPr lang="en-US" sz="2800" b="1" i="1" dirty="0" smtClean="0">
                <a:solidFill>
                  <a:srgbClr val="C00000"/>
                </a:solidFill>
              </a:rPr>
              <a:t>Lysergic </a:t>
            </a:r>
            <a:r>
              <a:rPr lang="en-US" sz="2800" b="1" i="1" dirty="0">
                <a:solidFill>
                  <a:srgbClr val="C00000"/>
                </a:solidFill>
              </a:rPr>
              <a:t>acid diethylamide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drug shows </a:t>
            </a:r>
            <a:r>
              <a:rPr lang="en-US" sz="2800" dirty="0">
                <a:solidFill>
                  <a:srgbClr val="0070C0"/>
                </a:solidFill>
              </a:rPr>
              <a:t>serotonin (5-HT) agonist </a:t>
            </a:r>
            <a:r>
              <a:rPr lang="en-US" sz="2800" dirty="0"/>
              <a:t>activity, </a:t>
            </a:r>
            <a:r>
              <a:rPr lang="en-US" sz="2800" dirty="0">
                <a:solidFill>
                  <a:srgbClr val="0070C0"/>
                </a:solidFill>
              </a:rPr>
              <a:t>activation of the sympathetic </a:t>
            </a:r>
            <a:r>
              <a:rPr lang="en-US" sz="2800" dirty="0"/>
              <a:t>nervous system </a:t>
            </a:r>
            <a:r>
              <a:rPr lang="en-US" sz="2800" dirty="0" smtClean="0"/>
              <a:t>occurs.</a:t>
            </a:r>
            <a:endParaRPr lang="en-US" sz="2800" dirty="0"/>
          </a:p>
          <a:p>
            <a:pPr algn="just" rtl="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low doses </a:t>
            </a:r>
            <a:r>
              <a:rPr lang="en-US" sz="2800" dirty="0"/>
              <a:t>of LSD can induce </a:t>
            </a:r>
            <a:r>
              <a:rPr lang="en-US" sz="2800" dirty="0">
                <a:solidFill>
                  <a:srgbClr val="0070C0"/>
                </a:solidFill>
              </a:rPr>
              <a:t>hallucinations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High doses </a:t>
            </a:r>
            <a:r>
              <a:rPr lang="en-US" sz="2800" dirty="0"/>
              <a:t>may produce </a:t>
            </a:r>
            <a:r>
              <a:rPr lang="en-US" sz="2800" dirty="0">
                <a:solidFill>
                  <a:srgbClr val="0070C0"/>
                </a:solidFill>
              </a:rPr>
              <a:t>long-lasting psychotic changes</a:t>
            </a:r>
            <a:r>
              <a:rPr lang="en-US" sz="2800" dirty="0"/>
              <a:t> in susceptible individuals. </a:t>
            </a:r>
          </a:p>
          <a:p>
            <a:pPr algn="just" rtl="0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94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9"/>
    </mc:Choice>
    <mc:Fallback xmlns="">
      <p:transition spd="slow" advTm="2866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7382" y="375031"/>
            <a:ext cx="850112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</a:rPr>
              <a:t>B. </a:t>
            </a:r>
            <a:r>
              <a:rPr lang="en-US" sz="2800" b="1" i="1" dirty="0" err="1">
                <a:solidFill>
                  <a:srgbClr val="C00000"/>
                </a:solidFill>
              </a:rPr>
              <a:t>Tetrahydrocannabinol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present in marijuana. </a:t>
            </a: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i="1" dirty="0" smtClean="0"/>
              <a:t>THC </a:t>
            </a:r>
            <a:r>
              <a:rPr lang="en-US" sz="2800" dirty="0"/>
              <a:t>can produce euphoria, followed by drowsiness and relaxation. In addition to affecting </a:t>
            </a:r>
            <a:r>
              <a:rPr lang="en-US" sz="2800" dirty="0">
                <a:solidFill>
                  <a:srgbClr val="0070C0"/>
                </a:solidFill>
              </a:rPr>
              <a:t>short-term memory and mental activity, appetite stimulation and visual hallucinations. </a:t>
            </a:r>
          </a:p>
          <a:p>
            <a:pPr algn="just" rtl="0">
              <a:lnSpc>
                <a:spcPct val="150000"/>
              </a:lnSpc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670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1"/>
    </mc:Choice>
    <mc:Fallback xmlns="">
      <p:transition spd="slow" advTm="6020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4375"/>
            <a:ext cx="8208912" cy="19554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It is indicated as an appetite stimulant, It is also sometimes given for the severe emesis caused by some cancer chemotherapeutic agents . </a:t>
            </a:r>
          </a:p>
        </p:txBody>
      </p:sp>
    </p:spTree>
    <p:extLst>
      <p:ext uri="{BB962C8B-B14F-4D97-AF65-F5344CB8AC3E}">
        <p14:creationId xmlns:p14="http://schemas.microsoft.com/office/powerpoint/2010/main" val="35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8"/>
    </mc:Choice>
    <mc:Fallback xmlns="">
      <p:transition spd="slow" advTm="1719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851" y="123478"/>
            <a:ext cx="8208912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The CB1-receptor antagonist, </a:t>
            </a:r>
            <a:r>
              <a:rPr lang="en-US" sz="2800" dirty="0" err="1" smtClean="0"/>
              <a:t>rimonabant</a:t>
            </a:r>
            <a:r>
              <a:rPr lang="en-US" sz="2800" dirty="0" smtClean="0"/>
              <a:t>, is effective in the treatment of obesity and has been found to decrease appetite and body weight in humans.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 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Adverse effects</a:t>
            </a:r>
            <a:r>
              <a:rPr lang="en-US" sz="2800" dirty="0"/>
              <a:t> include increased heart rate, and reddening of the conjunctiva.</a:t>
            </a:r>
          </a:p>
          <a:p>
            <a:pPr algn="just" rtl="0">
              <a:lnSpc>
                <a:spcPct val="150000"/>
              </a:lnSpc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5027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04"/>
    </mc:Choice>
    <mc:Fallback xmlns="">
      <p:transition spd="slow" advTm="47204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00163"/>
            <a:ext cx="71056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76036" y="267494"/>
            <a:ext cx="7572428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b="1" dirty="0">
                <a:solidFill>
                  <a:srgbClr val="C00000"/>
                </a:solidFill>
              </a:rPr>
              <a:t>Psychomotor Stimulants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include</a:t>
            </a:r>
            <a:endParaRPr lang="en-US" sz="2800" dirty="0">
              <a:solidFill>
                <a:srgbClr val="C00000"/>
              </a:solidFill>
            </a:endParaRPr>
          </a:p>
          <a:p>
            <a:pPr algn="just" rtl="0"/>
            <a:endParaRPr lang="en-US" sz="2800" b="1" i="1" dirty="0" smtClean="0"/>
          </a:p>
          <a:p>
            <a:pPr algn="just" rtl="0">
              <a:lnSpc>
                <a:spcPct val="150000"/>
              </a:lnSpc>
            </a:pP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Methylxanthines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Nicotine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Cocaine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Amphetamine</a:t>
            </a:r>
          </a:p>
          <a:p>
            <a:pPr lvl="0" algn="just" rtl="0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F.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Dextroamphetamine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G.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Methylphenidate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rtl="0"/>
            <a:endParaRPr lang="ar-IQ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1"/>
    </mc:Choice>
    <mc:Fallback xmlns="">
      <p:transition spd="slow" advTm="18721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123478"/>
            <a:ext cx="7786742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</a:rPr>
              <a:t>A</a:t>
            </a:r>
            <a:r>
              <a:rPr lang="en-US" sz="2800" b="1" i="1" dirty="0">
                <a:solidFill>
                  <a:srgbClr val="C00000"/>
                </a:solidFill>
              </a:rPr>
              <a:t>. </a:t>
            </a:r>
            <a:r>
              <a:rPr lang="en-US" sz="2800" b="1" i="1" dirty="0" err="1">
                <a:solidFill>
                  <a:srgbClr val="C00000"/>
                </a:solidFill>
              </a:rPr>
              <a:t>Methylxanthines</a:t>
            </a:r>
            <a:endParaRPr lang="en-US" sz="2800" dirty="0">
              <a:solidFill>
                <a:srgbClr val="C0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dirty="0" err="1"/>
              <a:t>methylxanthines</a:t>
            </a:r>
            <a:r>
              <a:rPr lang="en-US" sz="2800" dirty="0"/>
              <a:t> include </a:t>
            </a:r>
            <a:endParaRPr lang="en-US" sz="2800" dirty="0" smtClean="0"/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Theophylline</a:t>
            </a:r>
            <a:r>
              <a:rPr lang="en-US" sz="2800" i="1" dirty="0" smtClean="0"/>
              <a:t> </a:t>
            </a:r>
            <a:r>
              <a:rPr lang="en-US" sz="2800" dirty="0">
                <a:solidFill>
                  <a:srgbClr val="002060"/>
                </a:solidFill>
              </a:rPr>
              <a:t>which is found in tea</a:t>
            </a:r>
            <a:r>
              <a:rPr lang="en-US" sz="2800" dirty="0" smtClean="0"/>
              <a:t>;</a:t>
            </a: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FF0000"/>
                </a:solidFill>
              </a:rPr>
              <a:t>Theobromine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2060"/>
                </a:solidFill>
              </a:rPr>
              <a:t>found in cocoa</a:t>
            </a:r>
            <a:r>
              <a:rPr lang="en-US" sz="2800" dirty="0"/>
              <a:t>; and </a:t>
            </a:r>
            <a:endParaRPr lang="en-US" sz="2800" dirty="0" smtClean="0"/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Caffeine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found in </a:t>
            </a:r>
            <a:r>
              <a:rPr lang="en-US" sz="2800" dirty="0">
                <a:solidFill>
                  <a:srgbClr val="002060"/>
                </a:solidFill>
              </a:rPr>
              <a:t>coffee, tea, cola drinks, chocolate, and cocoa.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4"/>
    </mc:Choice>
    <mc:Fallback xmlns="">
      <p:transition spd="slow" advTm="232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115342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Mechanism of action: </a:t>
            </a:r>
            <a:r>
              <a:rPr lang="en-US" sz="2800" dirty="0"/>
              <a:t>includes, </a:t>
            </a:r>
            <a:endParaRPr lang="en-US" sz="2800" dirty="0" smtClean="0"/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inhibition of </a:t>
            </a:r>
            <a:r>
              <a:rPr lang="en-US" sz="2800" b="1" dirty="0" err="1" smtClean="0">
                <a:solidFill>
                  <a:srgbClr val="00B050"/>
                </a:solidFill>
              </a:rPr>
              <a:t>phosphodiesterase</a:t>
            </a:r>
            <a:r>
              <a:rPr lang="en-US" sz="2800" b="1" dirty="0" smtClean="0">
                <a:solidFill>
                  <a:srgbClr val="00B050"/>
                </a:solidFill>
              </a:rPr>
              <a:t> enzyme </a:t>
            </a:r>
            <a:r>
              <a:rPr lang="en-US" sz="2800" dirty="0" smtClean="0"/>
              <a:t>: lead to  </a:t>
            </a:r>
            <a:r>
              <a:rPr lang="en-US" sz="2800" dirty="0"/>
              <a:t>increase </a:t>
            </a:r>
            <a:r>
              <a:rPr lang="en-US" sz="2800" dirty="0" smtClean="0"/>
              <a:t>cyclic </a:t>
            </a:r>
            <a:r>
              <a:rPr lang="en-US" sz="2800" dirty="0"/>
              <a:t>adenosine </a:t>
            </a:r>
            <a:r>
              <a:rPr lang="en-US" sz="2800" dirty="0" smtClean="0"/>
              <a:t>monophosphate </a:t>
            </a:r>
            <a:r>
              <a:rPr lang="en-US" sz="2800" b="1" dirty="0" err="1" smtClean="0">
                <a:solidFill>
                  <a:srgbClr val="FF0000"/>
                </a:solidFill>
              </a:rPr>
              <a:t>cAMP</a:t>
            </a:r>
            <a:r>
              <a:rPr lang="en-US" sz="2800" dirty="0" smtClean="0"/>
              <a:t> </a:t>
            </a:r>
            <a:r>
              <a:rPr lang="en-US" sz="2800" dirty="0"/>
              <a:t>and cyclic </a:t>
            </a:r>
            <a:r>
              <a:rPr lang="en-US" sz="2800" dirty="0" err="1"/>
              <a:t>guanosine</a:t>
            </a:r>
            <a:r>
              <a:rPr lang="en-US" sz="2800" dirty="0"/>
              <a:t> </a:t>
            </a:r>
            <a:r>
              <a:rPr lang="en-US" sz="2800" dirty="0" smtClean="0"/>
              <a:t>monophosphate </a:t>
            </a:r>
            <a:r>
              <a:rPr lang="en-US" sz="2800" b="1" dirty="0" err="1" smtClean="0">
                <a:solidFill>
                  <a:srgbClr val="FF0000"/>
                </a:solidFill>
              </a:rPr>
              <a:t>cGMP</a:t>
            </a:r>
            <a:r>
              <a:rPr lang="en-US" sz="2800" dirty="0" smtClean="0"/>
              <a:t> .</a:t>
            </a:r>
          </a:p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blockade of adenosine receptors.</a:t>
            </a:r>
            <a:endParaRPr lang="ar-IQ" sz="2800" b="1" dirty="0">
              <a:solidFill>
                <a:srgbClr val="00B050"/>
              </a:solidFill>
            </a:endParaRPr>
          </a:p>
          <a:p>
            <a:pPr algn="just" rtl="0">
              <a:lnSpc>
                <a:spcPct val="150000"/>
              </a:lnSpc>
            </a:pP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3"/>
    </mc:Choice>
    <mc:Fallback xmlns="">
      <p:transition spd="slow" advTm="36063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39604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/>
          <a:stretch/>
        </p:blipFill>
        <p:spPr bwMode="auto">
          <a:xfrm>
            <a:off x="4701377" y="2715766"/>
            <a:ext cx="4407127" cy="217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29746" y="3345476"/>
            <a:ext cx="35716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No: </a:t>
            </a:r>
            <a:r>
              <a:rPr lang="en-US" dirty="0" smtClean="0"/>
              <a:t>nitric oxide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GC: </a:t>
            </a:r>
            <a:r>
              <a:rPr lang="en-US" dirty="0" err="1" smtClean="0"/>
              <a:t>guanylyl</a:t>
            </a:r>
            <a:r>
              <a:rPr lang="en-US" dirty="0" smtClean="0"/>
              <a:t> </a:t>
            </a:r>
            <a:r>
              <a:rPr lang="en-US" dirty="0" err="1" smtClean="0"/>
              <a:t>cyclase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AC: </a:t>
            </a:r>
            <a:r>
              <a:rPr lang="en-US" dirty="0" smtClean="0"/>
              <a:t>Adenylyl </a:t>
            </a:r>
            <a:r>
              <a:rPr lang="en-US" dirty="0" err="1" smtClean="0"/>
              <a:t>cyclase</a:t>
            </a:r>
            <a:endParaRPr lang="en-US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PDE:</a:t>
            </a:r>
            <a:r>
              <a:rPr lang="en-US" dirty="0" smtClean="0"/>
              <a:t> </a:t>
            </a:r>
            <a:r>
              <a:rPr lang="en-US" dirty="0" err="1" smtClean="0"/>
              <a:t>phosphodiesterase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815532" y="41150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inhibition of </a:t>
            </a:r>
            <a:r>
              <a:rPr lang="en-US" sz="2400" b="1" dirty="0" err="1">
                <a:solidFill>
                  <a:srgbClr val="00B050"/>
                </a:solidFill>
              </a:rPr>
              <a:t>phosphodiesterase</a:t>
            </a:r>
            <a:r>
              <a:rPr lang="en-US" sz="2400" b="1" dirty="0">
                <a:solidFill>
                  <a:srgbClr val="00B050"/>
                </a:solidFill>
              </a:rPr>
              <a:t> enzyme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81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73"/>
    </mc:Choice>
    <mc:Fallback xmlns="">
      <p:transition spd="slow" advTm="235673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85786" y="-20538"/>
            <a:ext cx="8106694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Actions</a:t>
            </a:r>
            <a:endParaRPr lang="en-US" sz="2800" dirty="0">
              <a:solidFill>
                <a:srgbClr val="0070C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3200" b="1" i="1" u="sng" dirty="0">
                <a:solidFill>
                  <a:schemeClr val="accent6">
                    <a:lumMod val="90000"/>
                  </a:schemeClr>
                </a:solidFill>
              </a:rPr>
              <a:t>CNS:</a:t>
            </a:r>
            <a:r>
              <a:rPr lang="en-US" sz="3200" b="1" i="1" u="sng" dirty="0"/>
              <a:t> </a:t>
            </a:r>
            <a:endParaRPr lang="en-US" sz="3200" b="1" i="1" u="sng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i="1" dirty="0"/>
              <a:t>caffeine </a:t>
            </a:r>
            <a:r>
              <a:rPr lang="en-US" sz="2400" dirty="0"/>
              <a:t>contained in one to two cups of coffee (100-200 mg) </a:t>
            </a:r>
            <a:r>
              <a:rPr lang="en-US" sz="2400" dirty="0">
                <a:solidFill>
                  <a:srgbClr val="FF0000"/>
                </a:solidFill>
              </a:rPr>
              <a:t>causes a decrease in fatigue and increased mental alertness.</a:t>
            </a:r>
            <a:r>
              <a:rPr lang="en-US" sz="2400" dirty="0"/>
              <a:t> Consumption of 1.5 g of </a:t>
            </a:r>
            <a:r>
              <a:rPr lang="en-US" sz="2400" i="1" dirty="0"/>
              <a:t>caffeine </a:t>
            </a:r>
            <a:r>
              <a:rPr lang="en-US" sz="2400" dirty="0"/>
              <a:t>(12 to </a:t>
            </a:r>
            <a:r>
              <a:rPr lang="en-US" sz="2400" dirty="0" smtClean="0"/>
              <a:t>15 </a:t>
            </a:r>
            <a:r>
              <a:rPr lang="en-US" sz="2400" dirty="0"/>
              <a:t>cups of coffee) </a:t>
            </a:r>
            <a:r>
              <a:rPr lang="en-US" sz="2400" dirty="0">
                <a:solidFill>
                  <a:srgbClr val="FF0000"/>
                </a:solidFill>
              </a:rPr>
              <a:t>produces anxiety and tremors.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Tolerance</a:t>
            </a:r>
            <a:r>
              <a:rPr lang="en-US" sz="2400" dirty="0" smtClean="0"/>
              <a:t> </a:t>
            </a:r>
            <a:r>
              <a:rPr lang="en-US" sz="2400" dirty="0"/>
              <a:t>can rapidly develop to the stimulating properties of </a:t>
            </a:r>
            <a:r>
              <a:rPr lang="en-US" sz="2400" i="1" dirty="0"/>
              <a:t>caffeine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7030A0"/>
                </a:solidFill>
              </a:rPr>
              <a:t>withdrawal</a:t>
            </a:r>
            <a:r>
              <a:rPr lang="en-US" sz="2400" dirty="0"/>
              <a:t> consists of feelings of fatigue and sedation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chemeClr val="accent6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40"/>
    </mc:Choice>
    <mc:Fallback xmlns="">
      <p:transition spd="slow" advTm="2251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195486"/>
            <a:ext cx="78488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90000"/>
                  </a:schemeClr>
                </a:solidFill>
              </a:rPr>
              <a:t>Cardiovascular system: </a:t>
            </a:r>
            <a:r>
              <a:rPr lang="en-US" sz="2800" dirty="0"/>
              <a:t>A high dose of </a:t>
            </a:r>
            <a:r>
              <a:rPr lang="en-US" sz="2800" i="1" dirty="0"/>
              <a:t>caffeine </a:t>
            </a:r>
            <a:r>
              <a:rPr lang="en-US" sz="2800" dirty="0"/>
              <a:t>has positive inotropic and </a:t>
            </a:r>
            <a:r>
              <a:rPr lang="en-US" sz="2800" dirty="0" err="1"/>
              <a:t>chronotropic</a:t>
            </a:r>
            <a:r>
              <a:rPr lang="en-US" sz="2800" dirty="0"/>
              <a:t> effects on the heart</a:t>
            </a:r>
            <a:r>
              <a:rPr lang="en-US" sz="2800" dirty="0" smtClean="0"/>
              <a:t>.</a:t>
            </a:r>
          </a:p>
          <a:p>
            <a:pPr algn="just" rtl="0">
              <a:lnSpc>
                <a:spcPct val="150000"/>
              </a:lnSpc>
            </a:pPr>
            <a:endParaRPr lang="en-US" sz="2800" dirty="0"/>
          </a:p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90000"/>
                  </a:schemeClr>
                </a:solidFill>
              </a:rPr>
              <a:t>Diuretic action: </a:t>
            </a:r>
            <a:r>
              <a:rPr lang="en-US" sz="2800" i="1" dirty="0"/>
              <a:t>Caffeine </a:t>
            </a:r>
            <a:r>
              <a:rPr lang="en-US" sz="2800" dirty="0"/>
              <a:t>has a mild diuretic action that increases urinary output of sodium, chloride, and </a:t>
            </a:r>
            <a:r>
              <a:rPr lang="en-US" sz="2800" dirty="0" smtClean="0"/>
              <a:t>potassium.</a:t>
            </a:r>
          </a:p>
        </p:txBody>
      </p:sp>
    </p:spTree>
    <p:extLst>
      <p:ext uri="{BB962C8B-B14F-4D97-AF65-F5344CB8AC3E}">
        <p14:creationId xmlns:p14="http://schemas.microsoft.com/office/powerpoint/2010/main" val="26444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01"/>
    </mc:Choice>
    <mc:Fallback xmlns="">
      <p:transition spd="slow" advTm="2670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5803</TotalTime>
  <Words>1132</Words>
  <Application>Microsoft Office PowerPoint</Application>
  <PresentationFormat>On-screen Show (16:9)</PresentationFormat>
  <Paragraphs>99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انقلاب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fatima</dc:creator>
  <cp:lastModifiedBy>Maher</cp:lastModifiedBy>
  <cp:revision>135</cp:revision>
  <cp:lastPrinted>2020-12-25T17:28:36Z</cp:lastPrinted>
  <dcterms:created xsi:type="dcterms:W3CDTF">2013-10-01T23:34:28Z</dcterms:created>
  <dcterms:modified xsi:type="dcterms:W3CDTF">2021-10-30T20:35:58Z</dcterms:modified>
</cp:coreProperties>
</file>