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0" r:id="rId10"/>
    <p:sldId id="264" r:id="rId11"/>
    <p:sldId id="265" r:id="rId12"/>
    <p:sldId id="266" r:id="rId13"/>
    <p:sldId id="271" r:id="rId14"/>
    <p:sldId id="280" r:id="rId15"/>
    <p:sldId id="279" r:id="rId16"/>
    <p:sldId id="276" r:id="rId17"/>
    <p:sldId id="278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8579CF-717E-4F84-9E04-BEE854958E09}" type="datetimeFigureOut">
              <a:rPr lang="ar-IQ" smtClean="0"/>
              <a:pPr/>
              <a:t>25/02/1443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5A439D-F36D-49B4-A868-94D6AC2313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147218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Eye Assessment </a:t>
            </a:r>
            <a:endParaRPr lang="ar-IQ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0800" cy="2783160"/>
          </a:xfrm>
        </p:spPr>
        <p:txBody>
          <a:bodyPr>
            <a:normAutofit/>
          </a:bodyPr>
          <a:lstStyle/>
          <a:p>
            <a:pPr marL="0"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Prof Dr.  Salma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Khadim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Jehad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Dr. Ali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Faris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marL="0" lvl="0" algn="ctr" defTabSz="457200">
              <a:spcBef>
                <a:spcPts val="1000"/>
              </a:spcBef>
              <a:buClr>
                <a:srgbClr val="A53010"/>
              </a:buClr>
              <a:buSzTx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Hassanain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Mohammed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Kadhim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ctr" defTabSz="457200">
              <a:spcBef>
                <a:spcPts val="1000"/>
              </a:spcBef>
              <a:buClr>
                <a:srgbClr val="A53010"/>
              </a:buClr>
              <a:buSzTx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-4-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Dr.SAHAR\Pictures\AMFKXPHCAB86L7VCAK0W8C3CAMPIGFRCAOFM2PACA8Z75VICAZO1AYWCABII1KTCA8BUU42CAEEQ2NZCAAF7Q00CASKD1R3CARP6YY5CAXQ9TZUCA8DG7U1CAX7UWB7CAF54FXBCAG3HCK3CAZ1S22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80831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357166"/>
            <a:ext cx="7686700" cy="60007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Inspect pupil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black in color , equal in size normally 3-7mm in diameter and round ,iris flat and rounded </a:t>
            </a:r>
          </a:p>
          <a:p>
            <a:pPr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Assess pupil for:</a:t>
            </a:r>
          </a:p>
          <a:p>
            <a:pPr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Direct reaction to light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pupil constrict 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penlight) </a:t>
            </a:r>
          </a:p>
          <a:p>
            <a:pPr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Reaction to Accommodation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Penlight placed 10cm or 4 in near nose bridge , normal finding pupil constrict when looking on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near object and dilated on far object. 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Documentation: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PERRLA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pupils equal round reacting to light and accommodation)</a:t>
            </a:r>
          </a:p>
          <a:p>
            <a:pPr algn="l">
              <a:buNone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Assess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Gland Sac and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Nasolacrimal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duct </a:t>
            </a:r>
            <a:endParaRPr lang="ar-IQ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Inspect and use  index to palpate :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of edema ,no tenderness ,no excessive tearing </a:t>
            </a:r>
          </a:p>
          <a:p>
            <a:pPr algn="l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gland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outer eye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canthus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duct  inner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canthus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eye 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Exteraoccular Muscle Test 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4979640"/>
          </a:xfrm>
        </p:spPr>
        <p:txBody>
          <a:bodyPr/>
          <a:lstStyle/>
          <a:p>
            <a:pPr algn="justLow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 direct in front of the client use penlight within 1ft distance (30 cm) ask the client to follow the object move toward 6 cardinal direction . Normal finding both eye coordinated movement </a:t>
            </a:r>
          </a:p>
          <a:p>
            <a:pPr algn="justLow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Abnormal: eye fail to follow the object squint and strabismus ( cross –eye)</a:t>
            </a:r>
          </a:p>
          <a:p>
            <a:pPr algn="justLow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Nystagmus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caused by nerve impairment 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Autofit/>
          </a:bodyPr>
          <a:lstStyle/>
          <a:p>
            <a:pPr algn="justLow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is visual field testing done?</a:t>
            </a:r>
          </a:p>
          <a:p>
            <a:pPr algn="justLow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Visual field testing is performed on one eye at a time, with the opposite eye completely covered to avoid errors. </a:t>
            </a:r>
          </a:p>
          <a:p>
            <a:pPr algn="justLow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 all testing, the patient must look straight ahead at all times in order to avoid testing the central vision rather than the periphery. </a:t>
            </a:r>
          </a:p>
          <a:p>
            <a:pPr algn="justLow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500042"/>
            <a:ext cx="7818072" cy="574835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reasons for this test are the following :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visual field testing is useful screening for glaucoma,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*testing patient with glaucoma for treatment response,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*screening and testing for lid droop or ptosis, particularly for insurance approval of lid lift surgical procedures</a:t>
            </a: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Normally the results are: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Temporal can detected within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degree     central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Upward detected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of          orbital ridge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Downward detected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cheek bone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* Nasal filed within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of nose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Normal : client can see the object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Abnormal: small field glaucoma , 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 acuity: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/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Near vision: within 30-36cm distance ask the client to read newspaper or magazine with keeping glass or lenses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Dr.SAHAR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643314"/>
            <a:ext cx="2286000" cy="2057404"/>
          </a:xfrm>
          <a:prstGeom prst="rect">
            <a:avLst/>
          </a:prstGeom>
          <a:noFill/>
        </p:spPr>
      </p:pic>
      <p:pic>
        <p:nvPicPr>
          <p:cNvPr id="7" name="Picture 5" descr="C:\Users\Dr.SAHAR\Pictures\11901r_lg-250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286124"/>
            <a:ext cx="2571768" cy="2814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vision test within  20 feet or 6 meter by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snellen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chart the client read the chart line from top to bottom . First number 20 indicate the distance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the chart &amp;client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number 20 indicate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distance that normal 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Eye can read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Glass and lenses kept  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Dr.SAHAR\Pictures\AJ64LITCAM39RANCANA0BRZCAIYBX2LCAYGPTJ8CA3MLJLFCA6M962WCARWSF17CAZKO8NECAQFB3M0CAK2FS53CAUS5ZVXCAZIXWRWCA51I5PTCARI7JQNCAZNS4GUCA3IMI1ICALD3PB8CAHAG0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500306"/>
            <a:ext cx="190500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from the chart 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(distant) for the evaluation done at 20 feet (or 6 meters).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(near) for the evaluation done at 14 inches (or 36 cm).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Eye evaluated 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 (Latin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oculus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dexter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the right eye.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 (Latin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oculus sinister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the left eye.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 (Latin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oculi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uterque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both eyes.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CC (Latin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cum correctors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with correctors.</a:t>
            </a:r>
          </a:p>
          <a:p>
            <a:pPr lvl="1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 (Latin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sine correctors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without correctors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Performing functional vision test</a:t>
            </a:r>
            <a:endParaRPr lang="ar-IQ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light perception: shin penlight from lateral than off ask client about light if he 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recognize documentation : LP+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Hand movement within 30 cm 1 feet  move hand back ,front than stop ask client when it stopped doc: H\M 1ft +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 Counting finger within 30 cm or 1 ft ask the client number of finger doc: F\C+  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1538" y="642918"/>
            <a:ext cx="7615262" cy="536437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students will be able to: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Demonstrate the ability to safely &amp;                 accurately complete a comprehensive          examination of the eye.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Demonstrate the ability to accurately             document eye assessment data in                organized manner.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85728"/>
            <a:ext cx="7890080" cy="5962672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Ophthalmoscope: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lighted instrument, one of the most important tools for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examining the optic disc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Normal orange to pink with vessel appearance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 pale red spot  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r.SAHAR\Pictures\AXEUQCWCAEBCR8TCAU6BCF2CA03IVM1CAJD8MXOCAC8FQMQCA1541RHCAV0WETOCA4SGEMWCA8WG34VCAX9UNSBCALUAYWZCALZII2YCAFZAA1BCAES32P5CAJ3RYSCCAK1REEECA1I27HQCAAX1V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786190"/>
            <a:ext cx="3286148" cy="2205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4414" y="500042"/>
            <a:ext cx="7472386" cy="550724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Equipment Needed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. Snellen Chart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Near-vision chart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Cover card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Penlight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Ophthalmoscope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Ruler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500042"/>
            <a:ext cx="7686700" cy="5507249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Guidelines for using the ophthalmoscope: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. Red numbers indicate a negative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diopter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are used for nearsighted clients.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Black numbers indicate a positive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diopter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are used for farsighted clients.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zero lens is used if neither the examiner nor the client has a refractive error.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Turn ophthalmoscope on &amp; select the aperture with the large round beam of white light.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Ask the client to remove glasses, remove your glasses. Contact lenses can be left in the eyes of the client or the examiner.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578687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Ask the client to fix gaze on an object that is straight ahead &amp; slightly upward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Darken the room to allow pupils to dilate.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Hold the ophthalmoscope in your right hand with your index finger on the lens wheel &amp; place the instrument to your right eye. Examine the client's right eye. use your left hand &amp; left eye to examine the client's left eye.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9. Begin about 10-1 5 inches from the client at a 15 degree angel to the client's side.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10. Keep focuses on the red reflex as you move in closer, then rotate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diopter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setting to see the optic disc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2976" y="571480"/>
            <a:ext cx="7543824" cy="5435811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Subjective data: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Vision difficulty (decrease acuity)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Redness, swelling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Glaucoma (blurring, blind spots)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Pain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5, Watering, discharge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Use of glasses or contact lenses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Strabismus,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diplpia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Past history of ocular problems </a:t>
            </a:r>
          </a:p>
          <a:p>
            <a:pPr algn="l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9. Self-care behaviors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8683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External Eye Structures:</a:t>
            </a:r>
            <a:endParaRPr lang="ar-IQ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1538" y="1142984"/>
            <a:ext cx="7615262" cy="4864307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Eye brow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shape, movement , hair distribution : normal finding revealed symmetrical in shape intact  skin and evenly hair distribution , symmetrical movement</a:t>
            </a:r>
          </a:p>
          <a:p>
            <a:pPr algn="l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Eye lashes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evenly hair distribution ,curl directed outward </a:t>
            </a:r>
          </a:p>
          <a:p>
            <a:pPr algn="l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Eye lids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inspect for color ,lesion and movement : color same as the face no discoloration , free of lesion and discharge when lids closed it should be symmetrical complete , sclera not visible     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357166"/>
            <a:ext cx="7686700" cy="5650125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Assess bulbar conjunctiva ( cover the eye ball and sclera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transparent ,sclera white or yellow in skinny person .  capillary appears free of lesion( retract)</a:t>
            </a:r>
          </a:p>
          <a:p>
            <a:pPr algn="l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Assess palpebral conjunctiva line the eye lid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normal finding pink to red ,shiny smooth free of discharge and lesion  </a:t>
            </a:r>
          </a:p>
          <a:p>
            <a:pPr algn="l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1160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using gauze or cotton touch the client cornea blinking indicate that the trigeminal (5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nerve is intact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Dr.SAHAR\Pictures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3071834" cy="4143404"/>
          </a:xfrm>
          <a:prstGeom prst="rect">
            <a:avLst/>
          </a:prstGeom>
          <a:noFill/>
        </p:spPr>
      </p:pic>
      <p:pic>
        <p:nvPicPr>
          <p:cNvPr id="6" name="Content Placeholder 3" descr="C:\Users\Dr.SAHAR\Pictures\untitled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071678"/>
            <a:ext cx="292895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486</TotalTime>
  <Words>1019</Words>
  <Application>Microsoft Office PowerPoint</Application>
  <PresentationFormat>عرض على الشاشة (3:4)‏</PresentationFormat>
  <Paragraphs>115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Solstice</vt:lpstr>
      <vt:lpstr>Eye Assessment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External Eye Structures:</vt:lpstr>
      <vt:lpstr>عرض تقديمي في PowerPoint</vt:lpstr>
      <vt:lpstr>By using gauze or cotton touch the client cornea blinking indicate that the trigeminal (5th) nerve is intact </vt:lpstr>
      <vt:lpstr>عرض تقديمي في PowerPoint</vt:lpstr>
      <vt:lpstr>Assess Lacrimal Gland Sac and Nasolacrimal duct </vt:lpstr>
      <vt:lpstr>Exteraoccular Muscle Test </vt:lpstr>
      <vt:lpstr>عرض تقديمي في PowerPoint</vt:lpstr>
      <vt:lpstr>عرض تقديمي في PowerPoint</vt:lpstr>
      <vt:lpstr>عرض تقديمي في PowerPoint</vt:lpstr>
      <vt:lpstr>Visual acuity:</vt:lpstr>
      <vt:lpstr>عرض تقديمي في PowerPoint</vt:lpstr>
      <vt:lpstr>عرض تقديمي في PowerPoint</vt:lpstr>
      <vt:lpstr>Performing functional vision test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Assessment</dc:title>
  <dc:creator>Dr.SAHAR</dc:creator>
  <cp:lastModifiedBy>hp center</cp:lastModifiedBy>
  <cp:revision>59</cp:revision>
  <dcterms:created xsi:type="dcterms:W3CDTF">2011-11-02T17:41:27Z</dcterms:created>
  <dcterms:modified xsi:type="dcterms:W3CDTF">2021-10-02T16:36:56Z</dcterms:modified>
</cp:coreProperties>
</file>