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79" r:id="rId3"/>
    <p:sldId id="280" r:id="rId4"/>
    <p:sldId id="27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1" r:id="rId18"/>
    <p:sldId id="269" r:id="rId19"/>
    <p:sldId id="270" r:id="rId20"/>
    <p:sldId id="272" r:id="rId21"/>
    <p:sldId id="273" r:id="rId22"/>
    <p:sldId id="274" r:id="rId23"/>
    <p:sldId id="276" r:id="rId24"/>
    <p:sldId id="278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032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875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868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07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565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838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493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629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375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993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309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21/02/1443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646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cient_Greek" TargetMode="External"/><Relationship Id="rId2" Type="http://schemas.openxmlformats.org/officeDocument/2006/relationships/hyperlink" Target="https://en.wikipedia.org/wiki/British_English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7858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Packed Cell Volume (PCV) </a:t>
            </a:r>
            <a:r>
              <a:rPr lang="th-TH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th-TH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M.sc.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Duaa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Falah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pharmacology and toxicology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8" descr="قسم الصيد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304"/>
            <a:ext cx="1872208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كلية المستقبل الجامع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268"/>
            <a:ext cx="3787133" cy="198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5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203 Hematocrit Centrifugett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520" y="332656"/>
            <a:ext cx="1911096" cy="2743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b="10058"/>
          <a:stretch>
            <a:fillRect/>
          </a:stretch>
        </p:blipFill>
        <p:spPr bwMode="auto">
          <a:xfrm>
            <a:off x="3059832" y="10019"/>
            <a:ext cx="4104456" cy="319324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736" y="3782209"/>
            <a:ext cx="4804222" cy="307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76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Low" rtl="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tube of blood is centrifuged,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 cell will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packed into the bottom of the tube. </a:t>
            </a:r>
          </a:p>
          <a:p>
            <a:pPr algn="justLow" rtl="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proportion of red cells to the total blood volume can be visually measured</a:t>
            </a:r>
            <a:r>
              <a:rPr lang="en-US" dirty="0"/>
              <a:t>.</a:t>
            </a:r>
            <a:endParaRPr lang="hi-IN" dirty="0"/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2276872"/>
            <a:ext cx="4680520" cy="436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33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8523" t="9241" r="8682" b="3825"/>
          <a:stretch/>
        </p:blipFill>
        <p:spPr bwMode="auto">
          <a:xfrm>
            <a:off x="395536" y="548680"/>
            <a:ext cx="8402431" cy="57334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405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th-TH" sz="36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Read the value with Hct 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reader </a:t>
            </a:r>
            <a:r>
              <a:rPr lang="th-TH" sz="36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or 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ruler</a:t>
            </a:r>
            <a:endParaRPr lang="en-US" sz="3600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/>
          <a:srcRect l="21126" t="37727" r="21789" b="25093"/>
          <a:stretch/>
        </p:blipFill>
        <p:spPr bwMode="auto">
          <a:xfrm>
            <a:off x="395536" y="1124744"/>
            <a:ext cx="840179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294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 rtl="0">
              <a:buNone/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read a hematocrit</a:t>
            </a:r>
          </a:p>
          <a:p>
            <a:pPr algn="justLow" rtl="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the bottom of the tube along the red line below the scale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sure that the place where the white hematocrit sealer meets the RBC’s is on the line at the bottom of the scale itself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tube along those lines until the top of the plasma intersects the top line of the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scale.</a:t>
            </a:r>
            <a:endParaRPr lang="en-US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of the hematocrit is read on the line where the </a:t>
            </a:r>
            <a:r>
              <a:rPr lang="en-US" sz="33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RBC’s meet the plasma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375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528" y="260648"/>
            <a:ext cx="8532440" cy="6399330"/>
          </a:xfrm>
          <a:noFill/>
          <a:ln/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2133600" y="1420091"/>
            <a:ext cx="1320800" cy="571500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i-IN"/>
          </a:p>
        </p:txBody>
      </p:sp>
      <p:sp>
        <p:nvSpPr>
          <p:cNvPr id="7" name="مستطيل 6"/>
          <p:cNvSpPr/>
          <p:nvPr/>
        </p:nvSpPr>
        <p:spPr>
          <a:xfrm>
            <a:off x="1331640" y="1806925"/>
            <a:ext cx="50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CC"/>
                </a:solidFill>
                <a:latin typeface="Comic Sans MS" pitchFamily="66" charset="0"/>
              </a:rPr>
              <a:t>3</a:t>
            </a:r>
            <a:endParaRPr lang="en-US" dirty="0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3860800" y="4886325"/>
            <a:ext cx="4673600" cy="171450"/>
          </a:xfrm>
          <a:prstGeom prst="line">
            <a:avLst/>
          </a:prstGeom>
          <a:noFill/>
          <a:ln w="57150" cap="rnd">
            <a:solidFill>
              <a:srgbClr val="FFFFCC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hi-IN"/>
          </a:p>
        </p:txBody>
      </p:sp>
      <p:sp>
        <p:nvSpPr>
          <p:cNvPr id="10" name="مستطيل 9"/>
          <p:cNvSpPr/>
          <p:nvPr/>
        </p:nvSpPr>
        <p:spPr>
          <a:xfrm>
            <a:off x="2189018" y="5445224"/>
            <a:ext cx="510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  <a:latin typeface="Comic Sans MS" pitchFamily="66" charset="0"/>
              </a:rPr>
              <a:t>4</a:t>
            </a:r>
            <a:endParaRPr lang="en-US" dirty="0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2699792" y="5058390"/>
            <a:ext cx="1320800" cy="571500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i-IN"/>
          </a:p>
        </p:txBody>
      </p:sp>
      <p:sp>
        <p:nvSpPr>
          <p:cNvPr id="12" name="مستطيل 11"/>
          <p:cNvSpPr/>
          <p:nvPr/>
        </p:nvSpPr>
        <p:spPr>
          <a:xfrm>
            <a:off x="4856406" y="4365104"/>
            <a:ext cx="1659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CC"/>
                </a:solidFill>
                <a:latin typeface="Comic Sans MS" pitchFamily="66" charset="0"/>
              </a:rPr>
              <a:t>about 18%</a:t>
            </a:r>
            <a:r>
              <a:rPr lang="en-US" dirty="0">
                <a:solidFill>
                  <a:srgbClr val="FFFF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767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087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Normal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male: 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 ± 7 %   (40-54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female: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 5 %   (37-47%)</a:t>
            </a:r>
            <a:endParaRPr lang="hi-IN" sz="3600" dirty="0">
              <a:latin typeface="Times New Roman" panose="02020603050405020304" pitchFamily="18" charset="0"/>
            </a:endParaRPr>
          </a:p>
          <a:p>
            <a:pPr algn="justLow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PCV of healthy children varied from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to 48%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mean PCV for the whole group was 35.90%, but the children of the urban elite had a mean PCV of 36.4% while rural children had a mean PCV of 34.5%. There was a general rise of PCV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1926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justLow" rtl="0">
              <a:lnSpc>
                <a:spcPct val="150000"/>
              </a:lnSpc>
              <a:buNone/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PCV lower in females?</a:t>
            </a:r>
          </a:p>
          <a:p>
            <a:pPr marL="0" indent="0" algn="justLow" rtl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sex difference in mean venous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levels and red cell mass is generally considered to be caused by a direct stimulatory effect of androgen in men in the bone marrow in association with erythropoietin, a stimulatory effect of androgen on erythropoietin production 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kidney.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 rtl="0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5527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 rtl="0">
              <a:buNone/>
            </a:pPr>
            <a:r>
              <a:rPr lang="en-US" sz="4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US" sz="4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</a:p>
          <a:p>
            <a:pPr marL="0" indent="0" algn="justLow" rtl="0">
              <a:buNone/>
            </a:pPr>
            <a:r>
              <a:rPr lang="en-US" sz="4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Decreased </a:t>
            </a:r>
            <a:r>
              <a:rPr lang="en-US" sz="4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levels PCV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>
              <a:buFont typeface="Wingdings" panose="05000000000000000000" pitchFamily="2" charset="2"/>
              <a:buChar char="Ø"/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acute blood 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 </a:t>
            </a:r>
          </a:p>
          <a:p>
            <a:pPr algn="justLow" rtl="0">
              <a:buFont typeface="Wingdings" panose="05000000000000000000" pitchFamily="2" charset="2"/>
              <a:buChar char="Ø"/>
            </a:pP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anemia 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>
              <a:buFont typeface="Wingdings" panose="05000000000000000000" pitchFamily="2" charset="2"/>
              <a:buChar char="Ø"/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 failure &amp; malignancies </a:t>
            </a:r>
          </a:p>
          <a:p>
            <a:pPr algn="justLow" rtl="0">
              <a:buFont typeface="Wingdings" panose="05000000000000000000" pitchFamily="2" charset="2"/>
              <a:buChar char="Ø"/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cirrhosis of the liver </a:t>
            </a:r>
          </a:p>
          <a:p>
            <a:pPr algn="justLow" rtl="0">
              <a:buFont typeface="Wingdings" panose="05000000000000000000" pitchFamily="2" charset="2"/>
              <a:buChar char="Ø"/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 malnutrition </a:t>
            </a:r>
          </a:p>
          <a:p>
            <a:pPr algn="justLow" rtl="0">
              <a:buFont typeface="Wingdings" panose="05000000000000000000" pitchFamily="2" charset="2"/>
              <a:buChar char="Ø"/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deficiency of vitamins </a:t>
            </a:r>
          </a:p>
          <a:p>
            <a:pPr algn="justLow" rtl="0">
              <a:buFont typeface="Wingdings" panose="05000000000000000000" pitchFamily="2" charset="2"/>
              <a:buChar char="Ø"/>
            </a:pP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>
              <a:buFont typeface="Wingdings" panose="05000000000000000000" pitchFamily="2" charset="2"/>
              <a:buChar char="Ø"/>
            </a:pP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of some drugs.</a:t>
            </a:r>
          </a:p>
          <a:p>
            <a:pPr marL="0" indent="0" algn="justLow" rtl="0">
              <a:buNone/>
            </a:pPr>
            <a:endParaRPr lang="hi-IN" sz="3900" dirty="0">
              <a:latin typeface="Times New Roman" panose="02020603050405020304" pitchFamily="18" charset="0"/>
            </a:endParaRPr>
          </a:p>
          <a:p>
            <a:pPr marL="0" indent="0" algn="ctr" rtl="0">
              <a:buNone/>
            </a:pP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260648"/>
            <a:ext cx="8352928" cy="63367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68580" lvl="0" indent="0" algn="justLow" rtl="0">
              <a:lnSpc>
                <a:spcPct val="120000"/>
              </a:lnSpc>
              <a:spcBef>
                <a:spcPts val="700"/>
              </a:spcBef>
              <a:buClr>
                <a:schemeClr val="tx2"/>
              </a:buClr>
              <a:buSzPct val="95000"/>
              <a:buNone/>
              <a:defRPr/>
            </a:pPr>
            <a:r>
              <a:rPr lang="en-US" sz="9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Increased </a:t>
            </a:r>
            <a:r>
              <a:rPr lang="en-US" sz="9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levels </a:t>
            </a:r>
            <a:r>
              <a:rPr lang="en-US" sz="9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pcv</a:t>
            </a:r>
            <a:endParaRPr lang="en-US" sz="9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5780" lvl="0" indent="-457200" algn="justLow" rtl="0">
              <a:lnSpc>
                <a:spcPct val="12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dehydration / hypovolemia</a:t>
            </a:r>
          </a:p>
          <a:p>
            <a:pPr marL="525780" lvl="0" indent="-457200" algn="justLow" rtl="0">
              <a:lnSpc>
                <a:spcPct val="12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diarrhea</a:t>
            </a:r>
          </a:p>
          <a:p>
            <a:pPr marL="525780" lvl="0" indent="-457200" algn="justLow" rtl="0">
              <a:lnSpc>
                <a:spcPct val="12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polycythemia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vera</a:t>
            </a:r>
            <a:endParaRPr lang="en-US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Fall in blood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plasma. 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Administering of 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testosterone supplement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r>
              <a:rPr lang="en-US" sz="8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cases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dengue fever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</a:p>
          <a:p>
            <a:pPr marL="525780" indent="-457200" algn="justLow" rtl="0">
              <a:lnSpc>
                <a:spcPct val="12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obstructive pulmonary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disease.</a:t>
            </a:r>
          </a:p>
          <a:p>
            <a:pPr marL="525780" indent="-457200" algn="l" rtl="0">
              <a:lnSpc>
                <a:spcPct val="12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Capillary leak syndrome.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cv blood test - Online Discount Shop for Electronics, Apparel, Toys,  Books, Games, Computers, Shoes, Jewelry, Watches, Baby Products, Sports &amp;amp;  Outdoors, Office Products, Bed &amp;amp; Bath, Furniture, Tools, Hardware,  Automotive Parts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858000" cy="5143501"/>
          </a:xfrm>
          <a:prstGeom prst="rect">
            <a:avLst/>
          </a:prstGeom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113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Low" rtl="0">
              <a:lnSpc>
                <a:spcPct val="160000"/>
              </a:lnSpc>
              <a:buNone/>
            </a:pPr>
            <a:r>
              <a:rPr lang="en-US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of test results</a:t>
            </a:r>
          </a:p>
          <a:p>
            <a:pPr marL="0" indent="0" algn="justLow" rtl="0">
              <a:lnSpc>
                <a:spcPct val="16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number of factors can affect the outcome of a hematocrit test and yield inaccurate or misleading results, including:</a:t>
            </a:r>
          </a:p>
          <a:p>
            <a:pPr algn="justLow" rt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Living at a high altitude</a:t>
            </a:r>
          </a:p>
          <a:p>
            <a:pPr algn="justLow" rt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</a:t>
            </a:r>
          </a:p>
          <a:p>
            <a:pPr algn="justLow" rt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recent blood loss</a:t>
            </a:r>
          </a:p>
          <a:p>
            <a:pPr algn="justLow" rt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blood transfusion</a:t>
            </a:r>
          </a:p>
          <a:p>
            <a:pPr algn="justLow" rt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</a:t>
            </a:r>
            <a:r>
              <a:rPr lang="en-US" dirty="0"/>
              <a:t>dehydration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74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1926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Low" rtl="0">
              <a:lnSpc>
                <a:spcPct val="150000"/>
              </a:lnSpc>
              <a:buNone/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PCV used for?</a:t>
            </a:r>
          </a:p>
          <a:p>
            <a:pPr algn="justLow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diagnose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polycythemia,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dehydration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anemia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certain patients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Low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generally a part of the full blood count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test. </a:t>
            </a:r>
          </a:p>
          <a:p>
            <a:pPr algn="justLow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used to estimate the need for certain blood transfusions and monitor the response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2646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Low">
              <a:lnSpc>
                <a:spcPct val="150000"/>
              </a:lnSpc>
              <a:buNone/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happen if PCV is low?</a:t>
            </a:r>
          </a:p>
          <a:p>
            <a:pPr algn="justLow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decreased PCV generally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means RBC loss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any variety of reasons like cell destruction, blood loss, and failure of bone marrow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production.</a:t>
            </a:r>
          </a:p>
          <a:p>
            <a:pPr algn="justLow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PCV generally means dehydration or an abnormal increase in red blood cell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production.</a:t>
            </a:r>
          </a:p>
          <a:p>
            <a:pPr marL="0" indent="0" algn="justLow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Headaches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occur because low levels of hemoglobin in red blood cells mean that not enough oxygen reaches the brain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Low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blood vessels in the brain may swell, causing pressure and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headaches</a:t>
            </a:r>
            <a:r>
              <a:rPr lang="en-US" sz="3600" dirty="0" smtClean="0"/>
              <a:t>.</a:t>
            </a:r>
            <a:endParaRPr lang="en-US" sz="3600" dirty="0"/>
          </a:p>
          <a:p>
            <a:pPr marL="0" indent="0" algn="l" rtl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9136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ank You Image - ID: 340809 - Image Aby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8" y="476672"/>
            <a:ext cx="8453111" cy="58326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925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5527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packed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</a:p>
          <a:p>
            <a:pPr marL="0" indent="0" algn="justLow" rtl="0">
              <a:lnSpc>
                <a:spcPct val="150000"/>
              </a:lnSpc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PCV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 a measurement of the proportion of blood that is made up of cells. The value is expressed as a percentage or fraction of cells in blood. For example, a PCV of 40% means that there are 40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millilitres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cells in 100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millilitres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blood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5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80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other names for the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hematocrit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packed cell volume (PCV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Low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volume of packed red cells (VPRC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Low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erythrocyte volume fraction (EVF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Low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Theterm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hematocrit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British English"/>
              </a:rPr>
              <a:t>British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British English"/>
              </a:rPr>
              <a:t> English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comes from the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Ancient Greek"/>
              </a:rPr>
              <a:t>Ancient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Ancient Greek"/>
              </a:rPr>
              <a:t>Greek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hematocrit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"to separate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249" t="16000" r="21875" b="12000"/>
          <a:stretch>
            <a:fillRect/>
          </a:stretch>
        </p:blipFill>
        <p:spPr bwMode="auto">
          <a:xfrm>
            <a:off x="107504" y="188640"/>
            <a:ext cx="8928992" cy="654475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220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452" y="116632"/>
            <a:ext cx="8747224" cy="655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86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</a:p>
          <a:p>
            <a:pPr algn="justLow" rtl="0">
              <a:buFont typeface="Wingdings" panose="05000000000000000000" pitchFamily="2" charset="2"/>
              <a:buChar char="Ø"/>
            </a:pPr>
            <a:r>
              <a:rPr lang="th-TH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Capillary </a:t>
            </a:r>
            <a:r>
              <a:rPr lang="th-TH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tubes</a:t>
            </a:r>
            <a:endParaRPr lang="en-US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>
              <a:buFont typeface="Wingdings" panose="05000000000000000000" pitchFamily="2" charset="2"/>
              <a:buChar char="Ø"/>
            </a:pPr>
            <a:r>
              <a:rPr lang="th-TH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Oily-clay sealer</a:t>
            </a:r>
            <a:endParaRPr lang="en-US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>
              <a:buFont typeface="Wingdings" panose="05000000000000000000" pitchFamily="2" charset="2"/>
              <a:buChar char="Ø"/>
            </a:pPr>
            <a:r>
              <a:rPr lang="th-TH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Hematocrit centrifuge</a:t>
            </a:r>
            <a:endParaRPr lang="th-TH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</a:endParaRPr>
          </a:p>
          <a:p>
            <a:pPr algn="justLow" rtl="0">
              <a:buFont typeface="Wingdings" panose="05000000000000000000" pitchFamily="2" charset="2"/>
              <a:buChar char="Ø"/>
            </a:pPr>
            <a:r>
              <a:rPr lang="th-TH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 Hematicrit reader</a:t>
            </a:r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51" y="3861047"/>
            <a:ext cx="2849398" cy="244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4203 Hematocrit Centrifuget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03848" y="3709392"/>
            <a:ext cx="1879779" cy="2599105"/>
          </a:xfrm>
          <a:prstGeom prst="rect">
            <a:avLst/>
          </a:prstGeom>
          <a:noFill/>
          <a:ln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2609" y="3717032"/>
            <a:ext cx="3465475" cy="259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136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justLow" rtl="0">
              <a:buNone/>
            </a:pPr>
            <a:endParaRPr lang="en-US" sz="24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Procedure:</a:t>
            </a:r>
            <a:r>
              <a:rPr lang="th-TH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th-TH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th-TH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Fill </a:t>
            </a:r>
            <a:r>
              <a:rPr lang="th-TH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blood into capillary tubes for up to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2/3 </a:t>
            </a:r>
            <a:r>
              <a:rPr lang="th-TH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 of its length</a:t>
            </a:r>
            <a:r>
              <a:rPr lang="th-TH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h-TH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en-US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>
              <a:buFont typeface="Wingdings" panose="05000000000000000000" pitchFamily="2" charset="2"/>
              <a:buChar char="Ø"/>
            </a:pPr>
            <a:r>
              <a:rPr lang="th-TH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Seal bottom of the tube with oily-clay sealer</a:t>
            </a:r>
            <a:r>
              <a:rPr lang="th-TH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>
              <a:buFont typeface="Wingdings" panose="05000000000000000000" pitchFamily="2" charset="2"/>
              <a:buChar char="Ø"/>
            </a:pPr>
            <a:r>
              <a:rPr lang="th-TH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Clean </a:t>
            </a:r>
            <a:r>
              <a:rPr lang="th-TH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outside the tube with tissue paper nicely</a:t>
            </a:r>
            <a:r>
              <a:rPr lang="th-TH" b="1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marL="68580" indent="0">
              <a:buNone/>
            </a:pPr>
            <a:endParaRPr lang="hi-IN" dirty="0"/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6166" t="23649" r="35418" b="13857"/>
          <a:stretch>
            <a:fillRect/>
          </a:stretch>
        </p:blipFill>
        <p:spPr bwMode="auto">
          <a:xfrm>
            <a:off x="3840444" y="3573016"/>
            <a:ext cx="21828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17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th-TH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Place the tubes in to the </a:t>
            </a:r>
            <a:endParaRPr lang="en-US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th-TH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rotor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closed end at periphery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th-TH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 Close inner lid tightly, then close the outer lid</a:t>
            </a:r>
            <a:r>
              <a:rPr lang="th-TH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th-TH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Centrifuge for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</a:t>
            </a:r>
            <a:r>
              <a:rPr lang="th-TH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 minutes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th-TH" dirty="0">
                <a:solidFill>
                  <a:schemeClr val="tx1">
                    <a:lumMod val="95000"/>
                  </a:schemeClr>
                </a:solidFill>
              </a:rPr>
              <a:t>Open the lid after the </a:t>
            </a:r>
            <a:r>
              <a:rPr lang="th-TH" dirty="0" smtClean="0">
                <a:solidFill>
                  <a:schemeClr val="tx1">
                    <a:lumMod val="95000"/>
                  </a:schemeClr>
                </a:solidFill>
              </a:rPr>
              <a:t>roter</a:t>
            </a: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l" rtl="0">
              <a:buNone/>
            </a:pPr>
            <a:r>
              <a:rPr lang="th-TH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h-TH" dirty="0">
                <a:solidFill>
                  <a:schemeClr val="tx1">
                    <a:lumMod val="95000"/>
                  </a:schemeClr>
                </a:solidFill>
              </a:rPr>
              <a:t>was completely stopped</a:t>
            </a:r>
            <a:r>
              <a:rPr lang="th-TH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th-TH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</a:endParaRPr>
          </a:p>
          <a:p>
            <a:endParaRPr lang="hi-IN" dirty="0"/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193010"/>
            <a:ext cx="385192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12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520</Words>
  <Application>Microsoft Office PowerPoint</Application>
  <PresentationFormat>عرض على الشاشة (3:4)‏</PresentationFormat>
  <Paragraphs>76</Paragraphs>
  <Slides>24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Media</dc:creator>
  <cp:lastModifiedBy>hhh</cp:lastModifiedBy>
  <cp:revision>36</cp:revision>
  <dcterms:created xsi:type="dcterms:W3CDTF">2021-09-28T14:30:44Z</dcterms:created>
  <dcterms:modified xsi:type="dcterms:W3CDTF">2021-09-28T19:08:56Z</dcterms:modified>
</cp:coreProperties>
</file>