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9" r:id="rId3"/>
    <p:sldId id="260" r:id="rId4"/>
    <p:sldId id="261" r:id="rId5"/>
    <p:sldId id="262" r:id="rId6"/>
    <p:sldId id="263"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3D932C9-40AB-47B5-B99B-04FA50BE9901}" type="datetimeFigureOut">
              <a:rPr lang="ar-IQ" smtClean="0"/>
              <a:t>04/11/1442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D932C9-40AB-47B5-B99B-04FA50BE9901}" type="datetimeFigureOut">
              <a:rPr lang="ar-IQ" smtClean="0"/>
              <a:t>04/11/1442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D932C9-40AB-47B5-B99B-04FA50BE9901}" type="datetimeFigureOut">
              <a:rPr lang="ar-IQ" smtClean="0"/>
              <a:t>04/11/1442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D932C9-40AB-47B5-B99B-04FA50BE9901}" type="datetimeFigureOut">
              <a:rPr lang="ar-IQ" smtClean="0"/>
              <a:t>04/11/1442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D932C9-40AB-47B5-B99B-04FA50BE9901}" type="datetimeFigureOut">
              <a:rPr lang="ar-IQ" smtClean="0"/>
              <a:t>04/11/1442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3D932C9-40AB-47B5-B99B-04FA50BE9901}" type="datetimeFigureOut">
              <a:rPr lang="ar-IQ" smtClean="0"/>
              <a:t>04/11/1442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3D932C9-40AB-47B5-B99B-04FA50BE9901}" type="datetimeFigureOut">
              <a:rPr lang="ar-IQ" smtClean="0"/>
              <a:t>04/11/1442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3D932C9-40AB-47B5-B99B-04FA50BE9901}" type="datetimeFigureOut">
              <a:rPr lang="ar-IQ" smtClean="0"/>
              <a:t>04/11/1442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932C9-40AB-47B5-B99B-04FA50BE9901}" type="datetimeFigureOut">
              <a:rPr lang="ar-IQ" smtClean="0"/>
              <a:t>04/11/1442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1383A38-4BC5-4E25-8BA3-A3A6E3C8648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3D932C9-40AB-47B5-B99B-04FA50BE9901}" type="datetimeFigureOut">
              <a:rPr lang="ar-IQ" smtClean="0"/>
              <a:t>04/11/1442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383A38-4BC5-4E25-8BA3-A3A6E3C86484}" type="slidenum">
              <a:rPr lang="ar-IQ" smtClean="0"/>
              <a:t>‹#›</a:t>
            </a:fld>
            <a:endParaRPr lang="ar-IQ"/>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3D932C9-40AB-47B5-B99B-04FA50BE9901}" type="datetimeFigureOut">
              <a:rPr lang="ar-IQ" smtClean="0"/>
              <a:t>04/11/1442</a:t>
            </a:fld>
            <a:endParaRPr lang="ar-IQ"/>
          </a:p>
        </p:txBody>
      </p:sp>
      <p:sp>
        <p:nvSpPr>
          <p:cNvPr id="9" name="Slide Number Placeholder 8"/>
          <p:cNvSpPr>
            <a:spLocks noGrp="1"/>
          </p:cNvSpPr>
          <p:nvPr>
            <p:ph type="sldNum" sz="quarter" idx="11"/>
          </p:nvPr>
        </p:nvSpPr>
        <p:spPr/>
        <p:txBody>
          <a:bodyPr/>
          <a:lstStyle/>
          <a:p>
            <a:fld id="{61383A38-4BC5-4E25-8BA3-A3A6E3C86484}" type="slidenum">
              <a:rPr lang="ar-IQ" smtClean="0"/>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1383A38-4BC5-4E25-8BA3-A3A6E3C86484}" type="slidenum">
              <a:rPr lang="ar-IQ" smtClean="0"/>
              <a:t>‹#›</a:t>
            </a:fld>
            <a:endParaRPr lang="ar-IQ"/>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IQ"/>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3D932C9-40AB-47B5-B99B-04FA50BE9901}" type="datetimeFigureOut">
              <a:rPr lang="ar-IQ" smtClean="0"/>
              <a:t>04/11/1442</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83059"/>
            <a:ext cx="7772400" cy="792087"/>
          </a:xfrm>
        </p:spPr>
        <p:txBody>
          <a:bodyPr>
            <a:normAutofit fontScale="90000"/>
          </a:bodyPr>
          <a:lstStyle/>
          <a:p>
            <a:r>
              <a:rPr lang="ar-IQ" dirty="0" smtClean="0"/>
              <a:t>   </a:t>
            </a:r>
            <a:endParaRPr lang="ar-IQ" dirty="0"/>
          </a:p>
        </p:txBody>
      </p:sp>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400" b="1" dirty="0" smtClean="0">
                <a:solidFill>
                  <a:srgbClr val="0070C0"/>
                </a:solidFill>
                <a:effectLst>
                  <a:outerShdw blurRad="38100" dist="38100" dir="2700000" algn="tl">
                    <a:srgbClr val="000000">
                      <a:alpha val="43137"/>
                    </a:srgbClr>
                  </a:outerShdw>
                </a:effectLst>
                <a:latin typeface="Angsana New" pitchFamily="18" charset="-34"/>
              </a:rPr>
              <a:t>ادارة </a:t>
            </a:r>
            <a:r>
              <a:rPr lang="ar-IQ" sz="4400" b="1" dirty="0" smtClean="0">
                <a:solidFill>
                  <a:srgbClr val="0070C0"/>
                </a:solidFill>
                <a:effectLst>
                  <a:outerShdw blurRad="38100" dist="38100" dir="2700000" algn="tl">
                    <a:srgbClr val="000000">
                      <a:alpha val="43137"/>
                    </a:srgbClr>
                  </a:outerShdw>
                </a:effectLst>
                <a:latin typeface="+mj-lt"/>
              </a:rPr>
              <a:t>المخاطر </a:t>
            </a:r>
            <a:r>
              <a:rPr lang="en-US" sz="4400" b="1" dirty="0" smtClean="0">
                <a:solidFill>
                  <a:srgbClr val="0070C0"/>
                </a:solidFill>
                <a:effectLst>
                  <a:outerShdw blurRad="38100" dist="38100" dir="2700000" algn="tl">
                    <a:srgbClr val="000000">
                      <a:alpha val="43137"/>
                    </a:srgbClr>
                  </a:outerShdw>
                </a:effectLst>
                <a:latin typeface="+mj-lt"/>
                <a:cs typeface="Angsana New" pitchFamily="18" charset="-34"/>
              </a:rPr>
              <a:t>Risks Management</a:t>
            </a:r>
          </a:p>
          <a:p>
            <a:pPr algn="ctr"/>
            <a:r>
              <a:rPr lang="ar-IQ" sz="4400" b="1" dirty="0" smtClean="0">
                <a:solidFill>
                  <a:srgbClr val="0070C0"/>
                </a:solidFill>
                <a:effectLst>
                  <a:outerShdw blurRad="38100" dist="38100" dir="2700000" algn="tl">
                    <a:srgbClr val="000000">
                      <a:alpha val="43137"/>
                    </a:srgbClr>
                  </a:outerShdw>
                </a:effectLst>
                <a:latin typeface="Angsana New" pitchFamily="18" charset="-34"/>
              </a:rPr>
              <a:t>المرحلة الرابعة / المحاضرة الاولى</a:t>
            </a: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97825" y="188640"/>
            <a:ext cx="1447800" cy="1257300"/>
          </a:xfrm>
          <a:prstGeom prst="rect">
            <a:avLst/>
          </a:prstGeom>
          <a:noFill/>
          <a:ln>
            <a:noFill/>
          </a:ln>
        </p:spPr>
      </p:pic>
      <p:pic>
        <p:nvPicPr>
          <p:cNvPr id="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7493"/>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62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43192" cy="6466730"/>
          </a:xfrm>
        </p:spPr>
        <p:txBody>
          <a:bodyPr>
            <a:normAutofit/>
          </a:bodyPr>
          <a:lstStyle/>
          <a:p>
            <a:pPr algn="r"/>
            <a:r>
              <a:rPr lang="ar-IQ" sz="2800" b="1" dirty="0" smtClean="0">
                <a:solidFill>
                  <a:srgbClr val="00B050"/>
                </a:solidFill>
                <a:effectLst>
                  <a:outerShdw blurRad="38100" dist="38100" dir="2700000" algn="tl">
                    <a:srgbClr val="000000">
                      <a:alpha val="43137"/>
                    </a:srgbClr>
                  </a:outerShdw>
                </a:effectLst>
              </a:rPr>
              <a:t>اولا:- تعريف الخطر </a:t>
            </a:r>
            <a:r>
              <a:rPr lang="ar-IQ" sz="2400" dirty="0" smtClean="0"/>
              <a:t/>
            </a:r>
            <a:br>
              <a:rPr lang="ar-IQ" sz="2400" dirty="0" smtClean="0"/>
            </a:br>
            <a:r>
              <a:rPr lang="ar-IQ" sz="2400" dirty="0" smtClean="0"/>
              <a:t> </a:t>
            </a:r>
            <a:r>
              <a:rPr lang="ar-IQ" sz="2400" dirty="0"/>
              <a:t>يعرف </a:t>
            </a:r>
            <a:r>
              <a:rPr lang="ar-IQ" sz="2400" dirty="0" smtClean="0"/>
              <a:t>الخطر الخسارة المادية المحتملة نتيجة لوقوع حادث معين.  او أنه </a:t>
            </a:r>
            <a:r>
              <a:rPr lang="ar-IQ" sz="2400" dirty="0"/>
              <a:t>حادث احتمالي غير مؤكد الوقوع </a:t>
            </a:r>
            <a:r>
              <a:rPr lang="ar-IQ" sz="2400" dirty="0" smtClean="0"/>
              <a:t> وعند </a:t>
            </a:r>
            <a:r>
              <a:rPr lang="ar-IQ" sz="2400" dirty="0"/>
              <a:t>وقوعه ينتج عنه نتائج غير مرغوبة للفرد أو للمجتمع أو للاقتصاد بشكل عام ، وأسبابه متعددة </a:t>
            </a:r>
            <a:r>
              <a:rPr lang="ar-IQ" sz="2400" dirty="0" smtClean="0"/>
              <a:t>فقد </a:t>
            </a:r>
            <a:r>
              <a:rPr lang="ar-IQ" sz="2400" dirty="0"/>
              <a:t>تكون </a:t>
            </a:r>
            <a:r>
              <a:rPr lang="ar-IQ" sz="2400" dirty="0" smtClean="0"/>
              <a:t>طبيعية، </a:t>
            </a:r>
            <a:r>
              <a:rPr lang="ar-IQ" sz="2400" dirty="0"/>
              <a:t>أي تحدث بسبب </a:t>
            </a:r>
            <a:r>
              <a:rPr lang="ar-IQ" sz="2400" dirty="0" smtClean="0"/>
              <a:t>الطبيعة </a:t>
            </a:r>
            <a:r>
              <a:rPr lang="ar-IQ" sz="2400" dirty="0"/>
              <a:t>أو شخصيه تحدث بسبب شخص أو مجموعة </a:t>
            </a:r>
            <a:r>
              <a:rPr lang="ar-IQ" sz="2400" dirty="0" smtClean="0"/>
              <a:t>أشخاص </a:t>
            </a:r>
            <a:r>
              <a:rPr lang="ar-IQ" sz="2400" dirty="0"/>
              <a:t>تعمدا أو </a:t>
            </a:r>
            <a:r>
              <a:rPr lang="ar-IQ" sz="2400" dirty="0" smtClean="0"/>
              <a:t>إهمالا .          </a:t>
            </a:r>
            <a:br>
              <a:rPr lang="ar-IQ" sz="2400" dirty="0" smtClean="0"/>
            </a:br>
            <a:r>
              <a:rPr lang="ar-IQ" sz="2800" b="1" dirty="0">
                <a:solidFill>
                  <a:srgbClr val="00B050"/>
                </a:solidFill>
                <a:effectLst>
                  <a:outerShdw blurRad="38100" dist="38100" dir="2700000" algn="tl">
                    <a:srgbClr val="000000">
                      <a:alpha val="43137"/>
                    </a:srgbClr>
                  </a:outerShdw>
                </a:effectLst>
              </a:rPr>
              <a:t>ثانيا:- مفهوم ادارة </a:t>
            </a:r>
            <a:r>
              <a:rPr lang="ar-IQ" sz="2800" b="1" dirty="0" smtClean="0">
                <a:solidFill>
                  <a:srgbClr val="00B050"/>
                </a:solidFill>
                <a:effectLst>
                  <a:outerShdw blurRad="38100" dist="38100" dir="2700000" algn="tl">
                    <a:srgbClr val="000000">
                      <a:alpha val="43137"/>
                    </a:srgbClr>
                  </a:outerShdw>
                </a:effectLst>
              </a:rPr>
              <a:t>المخاطر</a:t>
            </a:r>
            <a:br>
              <a:rPr lang="ar-IQ" sz="2800" b="1" dirty="0" smtClean="0">
                <a:solidFill>
                  <a:srgbClr val="00B050"/>
                </a:solidFill>
                <a:effectLst>
                  <a:outerShdw blurRad="38100" dist="38100" dir="2700000" algn="tl">
                    <a:srgbClr val="000000">
                      <a:alpha val="43137"/>
                    </a:srgbClr>
                  </a:outerShdw>
                </a:effectLst>
              </a:rPr>
            </a:br>
            <a:r>
              <a:rPr lang="ar-IQ" sz="2400" dirty="0" smtClean="0"/>
              <a:t>عبارة عن تنظيم متكامل يهدف الى مجابهة المخاطر بأفضل الوسائل واقل التكاليف وذلك عن طريق:</a:t>
            </a:r>
            <a:br>
              <a:rPr lang="ar-IQ" sz="2400" dirty="0" smtClean="0"/>
            </a:br>
            <a:r>
              <a:rPr lang="ar-IQ" sz="2400" dirty="0" smtClean="0"/>
              <a:t>1- اكتشاف الخطر.</a:t>
            </a:r>
            <a:br>
              <a:rPr lang="ar-IQ" sz="2400" dirty="0" smtClean="0"/>
            </a:br>
            <a:r>
              <a:rPr lang="ar-IQ" sz="2400" dirty="0" smtClean="0"/>
              <a:t>2- تحليله.</a:t>
            </a:r>
            <a:br>
              <a:rPr lang="ar-IQ" sz="2400" dirty="0" smtClean="0"/>
            </a:br>
            <a:r>
              <a:rPr lang="ar-IQ" sz="2400" dirty="0" smtClean="0"/>
              <a:t>3- قياسه.</a:t>
            </a:r>
            <a:br>
              <a:rPr lang="ar-IQ" sz="2400" dirty="0" smtClean="0"/>
            </a:br>
            <a:r>
              <a:rPr lang="ar-IQ" sz="2400" dirty="0" smtClean="0"/>
              <a:t>4- تحديد وسائل مواجهته ثم اختيار انسب وسيلة للمواجهة.</a:t>
            </a:r>
            <a:br>
              <a:rPr lang="ar-IQ" sz="2400" dirty="0" smtClean="0"/>
            </a:br>
            <a:endParaRPr lang="ar-IQ" sz="2400" dirty="0"/>
          </a:p>
        </p:txBody>
      </p:sp>
    </p:spTree>
    <p:extLst>
      <p:ext uri="{BB962C8B-B14F-4D97-AF65-F5344CB8AC3E}">
        <p14:creationId xmlns:p14="http://schemas.microsoft.com/office/powerpoint/2010/main" val="188490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715200" cy="6106690"/>
          </a:xfrm>
        </p:spPr>
        <p:txBody>
          <a:bodyPr>
            <a:noAutofit/>
          </a:bodyPr>
          <a:lstStyle/>
          <a:p>
            <a:pPr algn="r"/>
            <a:r>
              <a:rPr lang="ar-IQ" sz="2800" b="1" dirty="0">
                <a:solidFill>
                  <a:srgbClr val="00B050"/>
                </a:solidFill>
                <a:effectLst>
                  <a:outerShdw blurRad="38100" dist="38100" dir="2700000" algn="tl">
                    <a:srgbClr val="000000">
                      <a:alpha val="43137"/>
                    </a:srgbClr>
                  </a:outerShdw>
                </a:effectLst>
              </a:rPr>
              <a:t>ثالثا:- طرق مواجهة المخاطر</a:t>
            </a:r>
            <a:r>
              <a:rPr lang="ar-IQ" sz="2400" dirty="0" smtClean="0"/>
              <a:t/>
            </a:r>
            <a:br>
              <a:rPr lang="ar-IQ" sz="2400" dirty="0" smtClean="0"/>
            </a:br>
            <a:r>
              <a:rPr lang="ar-IQ" sz="2400" dirty="0" smtClean="0"/>
              <a:t>يقصد بها التعرف على مصدر الخطر ثم تقدير حجم الخسارة المحتملة في حال وقوع الخطر, ومن ثم اختيار الوسيلة المناسبة لمواجهة هذا الخطر. </a:t>
            </a:r>
            <a:br>
              <a:rPr lang="ar-IQ" sz="2400" dirty="0" smtClean="0"/>
            </a:br>
            <a:r>
              <a:rPr lang="ar-IQ" sz="2400" dirty="0" smtClean="0"/>
              <a:t>وهناك طرق ووسائل عديدة لمواجهة الخطر يمكن ايجازها بما يلي:</a:t>
            </a:r>
            <a:br>
              <a:rPr lang="ar-IQ" sz="2400" dirty="0" smtClean="0"/>
            </a:br>
            <a:r>
              <a:rPr lang="ar-IQ" sz="2400" dirty="0" smtClean="0"/>
              <a:t>1- الوقاية والمنع.</a:t>
            </a:r>
            <a:br>
              <a:rPr lang="ar-IQ" sz="2400" dirty="0" smtClean="0"/>
            </a:br>
            <a:r>
              <a:rPr lang="ar-IQ" sz="2400" dirty="0" smtClean="0"/>
              <a:t>2-التجزئة والتنويع.</a:t>
            </a:r>
            <a:br>
              <a:rPr lang="ar-IQ" sz="2400" dirty="0" smtClean="0"/>
            </a:br>
            <a:r>
              <a:rPr lang="ar-IQ" sz="2400" dirty="0" smtClean="0"/>
              <a:t>3- تحويل الخطر.</a:t>
            </a:r>
            <a:br>
              <a:rPr lang="ar-IQ" sz="2400" dirty="0" smtClean="0"/>
            </a:br>
            <a:r>
              <a:rPr lang="ar-IQ" sz="2400" dirty="0" smtClean="0"/>
              <a:t>4- تحمل الخطر.</a:t>
            </a:r>
            <a:endParaRPr lang="ar-IQ" sz="2400" dirty="0"/>
          </a:p>
        </p:txBody>
      </p:sp>
    </p:spTree>
    <p:extLst>
      <p:ext uri="{BB962C8B-B14F-4D97-AF65-F5344CB8AC3E}">
        <p14:creationId xmlns:p14="http://schemas.microsoft.com/office/powerpoint/2010/main" val="242868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787208" cy="5962674"/>
          </a:xfrm>
        </p:spPr>
        <p:txBody>
          <a:bodyPr>
            <a:noAutofit/>
          </a:bodyPr>
          <a:lstStyle/>
          <a:p>
            <a:pPr algn="r"/>
            <a:r>
              <a:rPr lang="ar-IQ" sz="2800" b="1" dirty="0">
                <a:solidFill>
                  <a:srgbClr val="00B050"/>
                </a:solidFill>
                <a:effectLst>
                  <a:outerShdw blurRad="38100" dist="38100" dir="2700000" algn="tl">
                    <a:srgbClr val="000000">
                      <a:alpha val="43137"/>
                    </a:srgbClr>
                  </a:outerShdw>
                </a:effectLst>
              </a:rPr>
              <a:t>رابعا:-مفهوم التعرض الى المخاطر</a:t>
            </a:r>
            <a:r>
              <a:rPr lang="ar-IQ" sz="2800" dirty="0" smtClean="0"/>
              <a:t/>
            </a:r>
            <a:br>
              <a:rPr lang="ar-IQ" sz="2800" dirty="0" smtClean="0"/>
            </a:br>
            <a:r>
              <a:rPr lang="ar-IQ" sz="2800" dirty="0" smtClean="0"/>
              <a:t>يتعرض المستثمر الى انواع من المخاطر تتباين درجتها وقوتها وفقا لنوع الاستثمار وزمنه لذلك نجد ان اغلب المدراء الحاليين والمستثمرين كافة المتعاملين بالأمور المالية كارهين للخطر, رغم ذلك نجد الكثير منهم لديه رغبة في التعرض لمخاطر اكبر بغية تحقيق عائد اكبر, لذلك يصنف المستثمرون الى ثلاثة انواع:</a:t>
            </a:r>
            <a:br>
              <a:rPr lang="ar-IQ" sz="2800" dirty="0" smtClean="0"/>
            </a:br>
            <a:r>
              <a:rPr lang="ar-IQ" sz="2800" dirty="0" smtClean="0"/>
              <a:t>1</a:t>
            </a:r>
            <a:r>
              <a:rPr lang="ar-IQ" sz="2800" b="1" dirty="0" smtClean="0"/>
              <a:t>- المستثمر المتحفظ.</a:t>
            </a:r>
            <a:br>
              <a:rPr lang="ar-IQ" sz="2800" b="1" dirty="0" smtClean="0"/>
            </a:br>
            <a:r>
              <a:rPr lang="ar-IQ" sz="2800" b="1" dirty="0" smtClean="0"/>
              <a:t>2- المستثمر المضارب.</a:t>
            </a:r>
            <a:br>
              <a:rPr lang="ar-IQ" sz="2800" b="1" dirty="0" smtClean="0"/>
            </a:br>
            <a:r>
              <a:rPr lang="ar-IQ" sz="2800" b="1" dirty="0" smtClean="0"/>
              <a:t>3- المستثمر المتوازن</a:t>
            </a:r>
            <a:r>
              <a:rPr lang="ar-IQ" sz="2800" dirty="0" smtClean="0"/>
              <a:t>.</a:t>
            </a:r>
            <a:endParaRPr lang="ar-IQ" sz="2800" dirty="0"/>
          </a:p>
        </p:txBody>
      </p:sp>
    </p:spTree>
    <p:extLst>
      <p:ext uri="{BB962C8B-B14F-4D97-AF65-F5344CB8AC3E}">
        <p14:creationId xmlns:p14="http://schemas.microsoft.com/office/powerpoint/2010/main" val="420915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787208" cy="6394722"/>
          </a:xfrm>
        </p:spPr>
        <p:txBody>
          <a:bodyPr>
            <a:noAutofit/>
          </a:bodyPr>
          <a:lstStyle/>
          <a:p>
            <a:pPr algn="r"/>
            <a:r>
              <a:rPr lang="ar-IQ" sz="2800" b="1" dirty="0">
                <a:solidFill>
                  <a:srgbClr val="00B050"/>
                </a:solidFill>
                <a:effectLst>
                  <a:outerShdw blurRad="38100" dist="38100" dir="2700000" algn="tl">
                    <a:srgbClr val="000000">
                      <a:alpha val="43137"/>
                    </a:srgbClr>
                  </a:outerShdw>
                </a:effectLst>
              </a:rPr>
              <a:t>خامسا:- تعريف وتصنيف المخاطر الاستثمارية  </a:t>
            </a:r>
            <a:r>
              <a:rPr lang="ar-IQ" sz="2400" dirty="0" smtClean="0"/>
              <a:t/>
            </a:r>
            <a:br>
              <a:rPr lang="ar-IQ" sz="2400" dirty="0" smtClean="0"/>
            </a:br>
            <a:r>
              <a:rPr lang="ar-IQ" sz="2400" b="1" dirty="0" smtClean="0"/>
              <a:t>1- تعريف المخاطر الاستثمارية:- </a:t>
            </a:r>
            <a:r>
              <a:rPr lang="ar-IQ" sz="2400" dirty="0" smtClean="0"/>
              <a:t>هي عدم انتظام العوائد فالتذبذب في قيمتها او في نسبتها من راس المال المستثمر هو الذي يشكل عنصر المخاطرة, وترجع عملية عدم انتظام العوائد الى حالة عدم التأكد بالتنبؤات المستقبلية.</a:t>
            </a:r>
            <a:br>
              <a:rPr lang="ar-IQ" sz="2400" dirty="0" smtClean="0"/>
            </a:br>
            <a:r>
              <a:rPr lang="ar-IQ" sz="2400" b="1" dirty="0" smtClean="0"/>
              <a:t>2- تصنيف المخاطر الاستثمارية (الكلية):- </a:t>
            </a:r>
            <a:r>
              <a:rPr lang="ar-IQ" sz="2400" dirty="0" smtClean="0"/>
              <a:t>ترتبط المخاطر عموما بعدم اليقين المحيط بنتائج الاحداث المستقبلية  ويقوم الاكاديميون بوضع مقاييس احصائية للمخاطر تنتمي للمفهوم الاجمالي العام المعروف بنظرية بيتا ووفقا لهذه النظرية فان المخاطر الكلية المرتبطة بالاستثمار تتكون من عنصرين هما:-</a:t>
            </a:r>
            <a:br>
              <a:rPr lang="ar-IQ" sz="2400" dirty="0" smtClean="0"/>
            </a:br>
            <a:r>
              <a:rPr lang="ar-IQ" sz="2400" dirty="0" smtClean="0">
                <a:effectLst>
                  <a:outerShdw blurRad="38100" dist="38100" dir="2700000" algn="tl">
                    <a:srgbClr val="000000">
                      <a:alpha val="43137"/>
                    </a:srgbClr>
                  </a:outerShdw>
                </a:effectLst>
              </a:rPr>
              <a:t>أ- المخاطر النظامية </a:t>
            </a:r>
            <a:br>
              <a:rPr lang="ar-IQ" sz="2400" dirty="0" smtClean="0">
                <a:effectLst>
                  <a:outerShdw blurRad="38100" dist="38100" dir="2700000" algn="tl">
                    <a:srgbClr val="000000">
                      <a:alpha val="43137"/>
                    </a:srgbClr>
                  </a:outerShdw>
                </a:effectLst>
              </a:rPr>
            </a:br>
            <a:r>
              <a:rPr lang="ar-IQ" sz="2400" dirty="0" smtClean="0">
                <a:effectLst>
                  <a:outerShdw blurRad="38100" dist="38100" dir="2700000" algn="tl">
                    <a:srgbClr val="000000">
                      <a:alpha val="43137"/>
                    </a:srgbClr>
                  </a:outerShdw>
                </a:effectLst>
              </a:rPr>
              <a:t>ب-  المخاطر  غير النظامية</a:t>
            </a:r>
            <a:br>
              <a:rPr lang="ar-IQ" sz="2400" dirty="0" smtClean="0">
                <a:effectLst>
                  <a:outerShdw blurRad="38100" dist="38100" dir="2700000" algn="tl">
                    <a:srgbClr val="000000">
                      <a:alpha val="43137"/>
                    </a:srgbClr>
                  </a:outerShdw>
                </a:effectLst>
              </a:rPr>
            </a:br>
            <a:r>
              <a:rPr lang="ar-IQ" sz="2400" dirty="0" smtClean="0"/>
              <a:t> </a:t>
            </a:r>
            <a:endParaRPr lang="ar-IQ" sz="2400" dirty="0"/>
          </a:p>
        </p:txBody>
      </p:sp>
    </p:spTree>
    <p:extLst>
      <p:ext uri="{BB962C8B-B14F-4D97-AF65-F5344CB8AC3E}">
        <p14:creationId xmlns:p14="http://schemas.microsoft.com/office/powerpoint/2010/main" val="13920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7704856" cy="6106690"/>
          </a:xfrm>
        </p:spPr>
        <p:txBody>
          <a:bodyPr>
            <a:noAutofit/>
          </a:bodyPr>
          <a:lstStyle/>
          <a:p>
            <a:pPr algn="r"/>
            <a:r>
              <a:rPr lang="ar-IQ" sz="2400" b="1" dirty="0" smtClean="0">
                <a:solidFill>
                  <a:srgbClr val="FF0000"/>
                </a:solidFill>
                <a:effectLst>
                  <a:outerShdw blurRad="38100" dist="38100" dir="2700000" algn="tl">
                    <a:srgbClr val="000000">
                      <a:alpha val="43137"/>
                    </a:srgbClr>
                  </a:outerShdw>
                </a:effectLst>
              </a:rPr>
              <a:t>أ- المخاطر </a:t>
            </a:r>
            <a:r>
              <a:rPr lang="ar-IQ" sz="2400" b="1" dirty="0">
                <a:solidFill>
                  <a:srgbClr val="FF0000"/>
                </a:solidFill>
                <a:effectLst>
                  <a:outerShdw blurRad="38100" dist="38100" dir="2700000" algn="tl">
                    <a:srgbClr val="000000">
                      <a:alpha val="43137"/>
                    </a:srgbClr>
                  </a:outerShdw>
                </a:effectLst>
              </a:rPr>
              <a:t>النظامية </a:t>
            </a:r>
            <a:r>
              <a:rPr lang="ar-IQ" sz="2400" dirty="0"/>
              <a:t>: هي نسبة المخاطر التي تعود الى حركة السوق ككل نسبة الى المخاطر الكلية. وان هذه المخاطر تؤثر على كافة القطاعات بالسوق ولكن بدرجات متفاوتة, ويطلق عليها بالمخاطر التي </a:t>
            </a:r>
            <a:r>
              <a:rPr lang="ar-IQ" sz="2400" dirty="0" smtClean="0"/>
              <a:t>لا يمكن </a:t>
            </a:r>
            <a:r>
              <a:rPr lang="ar-IQ" sz="2400" dirty="0"/>
              <a:t>تجنبها بالتنويع وتشمل المخاطر النظامية المكونات التالية:</a:t>
            </a:r>
            <a:br>
              <a:rPr lang="ar-IQ" sz="2400" dirty="0"/>
            </a:br>
            <a:r>
              <a:rPr lang="ar-IQ" sz="2400" dirty="0">
                <a:effectLst>
                  <a:outerShdw blurRad="38100" dist="38100" dir="2700000" algn="tl">
                    <a:srgbClr val="000000">
                      <a:alpha val="43137"/>
                    </a:srgbClr>
                  </a:outerShdw>
                </a:effectLst>
              </a:rPr>
              <a:t>أ- مخاطر سعر الفائدة</a:t>
            </a:r>
            <a:br>
              <a:rPr lang="ar-IQ" sz="2400" dirty="0">
                <a:effectLst>
                  <a:outerShdw blurRad="38100" dist="38100" dir="2700000" algn="tl">
                    <a:srgbClr val="000000">
                      <a:alpha val="43137"/>
                    </a:srgbClr>
                  </a:outerShdw>
                </a:effectLst>
              </a:rPr>
            </a:br>
            <a:r>
              <a:rPr lang="ar-IQ" sz="2400" dirty="0">
                <a:effectLst>
                  <a:outerShdw blurRad="38100" dist="38100" dir="2700000" algn="tl">
                    <a:srgbClr val="000000">
                      <a:alpha val="43137"/>
                    </a:srgbClr>
                  </a:outerShdw>
                </a:effectLst>
              </a:rPr>
              <a:t>ب- مخاطر القوة الشرائية</a:t>
            </a:r>
            <a:br>
              <a:rPr lang="ar-IQ" sz="2400" dirty="0">
                <a:effectLst>
                  <a:outerShdw blurRad="38100" dist="38100" dir="2700000" algn="tl">
                    <a:srgbClr val="000000">
                      <a:alpha val="43137"/>
                    </a:srgbClr>
                  </a:outerShdw>
                </a:effectLst>
              </a:rPr>
            </a:br>
            <a:r>
              <a:rPr lang="ar-IQ" sz="2400" dirty="0">
                <a:effectLst>
                  <a:outerShdw blurRad="38100" dist="38100" dir="2700000" algn="tl">
                    <a:srgbClr val="000000">
                      <a:alpha val="43137"/>
                    </a:srgbClr>
                  </a:outerShdw>
                </a:effectLst>
              </a:rPr>
              <a:t>ج- مخاطر السوق</a:t>
            </a:r>
            <a:br>
              <a:rPr lang="ar-IQ" sz="2400" dirty="0">
                <a:effectLst>
                  <a:outerShdw blurRad="38100" dist="38100" dir="2700000" algn="tl">
                    <a:srgbClr val="000000">
                      <a:alpha val="43137"/>
                    </a:srgbClr>
                  </a:outerShdw>
                </a:effectLst>
              </a:rPr>
            </a:br>
            <a:endParaRPr lang="ar-IQ"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488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090466"/>
          </a:xfrm>
        </p:spPr>
        <p:txBody>
          <a:bodyPr>
            <a:normAutofit/>
          </a:bodyPr>
          <a:lstStyle/>
          <a:p>
            <a:pPr algn="ctr"/>
            <a:r>
              <a:rPr lang="ar-IQ" sz="5400" dirty="0" smtClean="0">
                <a:effectLst>
                  <a:outerShdw blurRad="38100" dist="38100" dir="2700000" algn="tl">
                    <a:srgbClr val="000000">
                      <a:alpha val="43137"/>
                    </a:srgbClr>
                  </a:outerShdw>
                </a:effectLst>
              </a:rPr>
              <a:t>المصدر:- كتاب ادارة المخاطر</a:t>
            </a:r>
            <a:br>
              <a:rPr lang="ar-IQ" sz="5400" dirty="0" smtClean="0">
                <a:effectLst>
                  <a:outerShdw blurRad="38100" dist="38100" dir="2700000" algn="tl">
                    <a:srgbClr val="000000">
                      <a:alpha val="43137"/>
                    </a:srgbClr>
                  </a:outerShdw>
                </a:effectLst>
              </a:rPr>
            </a:br>
            <a:r>
              <a:rPr lang="ar-IQ" b="1" dirty="0" smtClean="0">
                <a:solidFill>
                  <a:srgbClr val="FF0000"/>
                </a:solidFill>
              </a:rPr>
              <a:t>د. شقيري نوري موسى, واخرون</a:t>
            </a:r>
            <a:br>
              <a:rPr lang="ar-IQ" b="1" dirty="0" smtClean="0">
                <a:solidFill>
                  <a:srgbClr val="FF0000"/>
                </a:solidFill>
              </a:rPr>
            </a:br>
            <a:endParaRPr lang="ar-IQ" b="1" dirty="0">
              <a:solidFill>
                <a:srgbClr val="FF0000"/>
              </a:solidFill>
            </a:endParaRPr>
          </a:p>
        </p:txBody>
      </p:sp>
    </p:spTree>
    <p:extLst>
      <p:ext uri="{BB962C8B-B14F-4D97-AF65-F5344CB8AC3E}">
        <p14:creationId xmlns:p14="http://schemas.microsoft.com/office/powerpoint/2010/main" val="13146311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2814</TotalTime>
  <Words>90</Words>
  <Application>Microsoft Office PowerPoint</Application>
  <PresentationFormat>عرض على الشاشة (3:4)‏</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تجاور</vt:lpstr>
      <vt:lpstr>   </vt:lpstr>
      <vt:lpstr>اولا:- تعريف الخطر   يعرف الخطر الخسارة المادية المحتملة نتيجة لوقوع حادث معين.  او أنه حادث احتمالي غير مؤكد الوقوع  وعند وقوعه ينتج عنه نتائج غير مرغوبة للفرد أو للمجتمع أو للاقتصاد بشكل عام ، وأسبابه متعددة فقد تكون طبيعية، أي تحدث بسبب الطبيعة أو شخصيه تحدث بسبب شخص أو مجموعة أشخاص تعمدا أو إهمالا .           ثانيا:- مفهوم ادارة المخاطر عبارة عن تنظيم متكامل يهدف الى مجابهة المخاطر بأفضل الوسائل واقل التكاليف وذلك عن طريق: 1- اكتشاف الخطر. 2- تحليله. 3- قياسه. 4- تحديد وسائل مواجهته ثم اختيار انسب وسيلة للمواجهة. </vt:lpstr>
      <vt:lpstr>ثالثا:- طرق مواجهة المخاطر يقصد بها التعرف على مصدر الخطر ثم تقدير حجم الخسارة المحتملة في حال وقوع الخطر, ومن ثم اختيار الوسيلة المناسبة لمواجهة هذا الخطر.  وهناك طرق ووسائل عديدة لمواجهة الخطر يمكن ايجازها بما يلي: 1- الوقاية والمنع. 2-التجزئة والتنويع. 3- تحويل الخطر. 4- تحمل الخطر.</vt:lpstr>
      <vt:lpstr>رابعا:-مفهوم التعرض الى المخاطر يتعرض المستثمر الى انواع من المخاطر تتباين درجتها وقوتها وفقا لنوع الاستثمار وزمنه لذلك نجد ان اغلب المدراء الحاليين والمستثمرين كافة المتعاملين بالأمور المالية كارهين للخطر, رغم ذلك نجد الكثير منهم لديه رغبة في التعرض لمخاطر اكبر بغية تحقيق عائد اكبر, لذلك يصنف المستثمرون الى ثلاثة انواع: 1- المستثمر المتحفظ. 2- المستثمر المضارب. 3- المستثمر المتوازن.</vt:lpstr>
      <vt:lpstr>خامسا:- تعريف وتصنيف المخاطر الاستثمارية   1- تعريف المخاطر الاستثمارية:- هي عدم انتظام العوائد فالتذبذب في قيمتها او في نسبتها من راس المال المستثمر هو الذي يشكل عنصر المخاطرة, وترجع عملية عدم انتظام العوائد الى حالة عدم التأكد بالتنبؤات المستقبلية. 2- تصنيف المخاطر الاستثمارية (الكلية):- ترتبط المخاطر عموما بعدم اليقين المحيط بنتائج الاحداث المستقبلية  ويقوم الاكاديميون بوضع مقاييس احصائية للمخاطر تنتمي للمفهوم الاجمالي العام المعروف بنظرية بيتا ووفقا لهذه النظرية فان المخاطر الكلية المرتبطة بالاستثمار تتكون من عنصرين هما:- أ- المخاطر النظامية  ب-  المخاطر  غير النظامية  </vt:lpstr>
      <vt:lpstr>أ- المخاطر النظامية : هي نسبة المخاطر التي تعود الى حركة السوق ككل نسبة الى المخاطر الكلية. وان هذه المخاطر تؤثر على كافة القطاعات بالسوق ولكن بدرجات متفاوتة, ويطلق عليها بالمخاطر التي لا يمكن تجنبها بالتنويع وتشمل المخاطر النظامية المكونات التالية: أ- مخاطر سعر الفائدة ب- مخاطر القوة الشرائية ج- مخاطر السوق </vt:lpstr>
      <vt:lpstr>المصدر:- كتاب ادارة المخاطر د. شقيري نوري موسى, واخرون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18</cp:revision>
  <dcterms:created xsi:type="dcterms:W3CDTF">2020-11-01T14:59:32Z</dcterms:created>
  <dcterms:modified xsi:type="dcterms:W3CDTF">2021-06-13T05:50:07Z</dcterms:modified>
</cp:coreProperties>
</file>