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sldIdLst>
    <p:sldId id="256" r:id="rId2"/>
    <p:sldId id="264" r:id="rId3"/>
    <p:sldId id="262" r:id="rId4"/>
    <p:sldId id="263" r:id="rId5"/>
    <p:sldId id="265" r:id="rId6"/>
    <p:sldId id="266" r:id="rId7"/>
    <p:sldId id="267" r:id="rId8"/>
    <p:sldId id="270" r:id="rId9"/>
    <p:sldId id="271" r:id="rId10"/>
    <p:sldId id="272" r:id="rId11"/>
    <p:sldId id="268"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23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23D932C9-40AB-47B5-B99B-04FA50BE9901}" type="datetimeFigureOut">
              <a:rPr lang="ar-IQ" smtClean="0"/>
              <a:t>02/05/1442</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61383A38-4BC5-4E25-8BA3-A3A6E3C86484}"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3D932C9-40AB-47B5-B99B-04FA50BE9901}" type="datetimeFigureOut">
              <a:rPr lang="ar-IQ" smtClean="0"/>
              <a:t>02/05/1442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383A38-4BC5-4E25-8BA3-A3A6E3C8648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3D932C9-40AB-47B5-B99B-04FA50BE9901}" type="datetimeFigureOut">
              <a:rPr lang="ar-IQ" smtClean="0"/>
              <a:t>02/05/1442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383A38-4BC5-4E25-8BA3-A3A6E3C8648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23D932C9-40AB-47B5-B99B-04FA50BE9901}" type="datetimeFigureOut">
              <a:rPr lang="ar-IQ" smtClean="0"/>
              <a:t>02/05/1442</a:t>
            </a:fld>
            <a:endParaRPr lang="ar-IQ"/>
          </a:p>
        </p:txBody>
      </p:sp>
      <p:sp>
        <p:nvSpPr>
          <p:cNvPr id="9" name="عنصر نائب لرقم الشريحة 8"/>
          <p:cNvSpPr>
            <a:spLocks noGrp="1"/>
          </p:cNvSpPr>
          <p:nvPr>
            <p:ph type="sldNum" sz="quarter" idx="15"/>
          </p:nvPr>
        </p:nvSpPr>
        <p:spPr/>
        <p:txBody>
          <a:bodyPr rtlCol="0"/>
          <a:lstStyle/>
          <a:p>
            <a:fld id="{61383A38-4BC5-4E25-8BA3-A3A6E3C86484}"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23D932C9-40AB-47B5-B99B-04FA50BE9901}" type="datetimeFigureOut">
              <a:rPr lang="ar-IQ" smtClean="0"/>
              <a:t>02/05/1442</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61383A38-4BC5-4E25-8BA3-A3A6E3C86484}"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3D932C9-40AB-47B5-B99B-04FA50BE9901}" type="datetimeFigureOut">
              <a:rPr lang="ar-IQ" smtClean="0"/>
              <a:t>02/05/1442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1383A38-4BC5-4E25-8BA3-A3A6E3C86484}"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23D932C9-40AB-47B5-B99B-04FA50BE9901}" type="datetimeFigureOut">
              <a:rPr lang="ar-IQ" smtClean="0"/>
              <a:t>02/05/1442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1383A38-4BC5-4E25-8BA3-A3A6E3C86484}"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23D932C9-40AB-47B5-B99B-04FA50BE9901}" type="datetimeFigureOut">
              <a:rPr lang="ar-IQ" smtClean="0"/>
              <a:t>02/05/1442</a:t>
            </a:fld>
            <a:endParaRPr lang="ar-IQ"/>
          </a:p>
        </p:txBody>
      </p:sp>
      <p:sp>
        <p:nvSpPr>
          <p:cNvPr id="7" name="عنصر نائب لرقم الشريحة 6"/>
          <p:cNvSpPr>
            <a:spLocks noGrp="1"/>
          </p:cNvSpPr>
          <p:nvPr>
            <p:ph type="sldNum" sz="quarter" idx="11"/>
          </p:nvPr>
        </p:nvSpPr>
        <p:spPr/>
        <p:txBody>
          <a:bodyPr rtlCol="0"/>
          <a:lstStyle/>
          <a:p>
            <a:fld id="{61383A38-4BC5-4E25-8BA3-A3A6E3C86484}"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3D932C9-40AB-47B5-B99B-04FA50BE9901}" type="datetimeFigureOut">
              <a:rPr lang="ar-IQ" smtClean="0"/>
              <a:t>02/05/1442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1383A38-4BC5-4E25-8BA3-A3A6E3C8648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23D932C9-40AB-47B5-B99B-04FA50BE9901}" type="datetimeFigureOut">
              <a:rPr lang="ar-IQ" smtClean="0"/>
              <a:t>02/05/1442</a:t>
            </a:fld>
            <a:endParaRPr lang="ar-IQ"/>
          </a:p>
        </p:txBody>
      </p:sp>
      <p:sp>
        <p:nvSpPr>
          <p:cNvPr id="22" name="عنصر نائب لرقم الشريحة 21"/>
          <p:cNvSpPr>
            <a:spLocks noGrp="1"/>
          </p:cNvSpPr>
          <p:nvPr>
            <p:ph type="sldNum" sz="quarter" idx="15"/>
          </p:nvPr>
        </p:nvSpPr>
        <p:spPr/>
        <p:txBody>
          <a:bodyPr rtlCol="0"/>
          <a:lstStyle/>
          <a:p>
            <a:fld id="{61383A38-4BC5-4E25-8BA3-A3A6E3C86484}"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23D932C9-40AB-47B5-B99B-04FA50BE9901}" type="datetimeFigureOut">
              <a:rPr lang="ar-IQ" smtClean="0"/>
              <a:t>02/05/1442</a:t>
            </a:fld>
            <a:endParaRPr lang="ar-IQ"/>
          </a:p>
        </p:txBody>
      </p:sp>
      <p:sp>
        <p:nvSpPr>
          <p:cNvPr id="18" name="عنصر نائب لرقم الشريحة 17"/>
          <p:cNvSpPr>
            <a:spLocks noGrp="1"/>
          </p:cNvSpPr>
          <p:nvPr>
            <p:ph type="sldNum" sz="quarter" idx="11"/>
          </p:nvPr>
        </p:nvSpPr>
        <p:spPr/>
        <p:txBody>
          <a:bodyPr rtlCol="0"/>
          <a:lstStyle/>
          <a:p>
            <a:fld id="{61383A38-4BC5-4E25-8BA3-A3A6E3C86484}"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D932C9-40AB-47B5-B99B-04FA50BE9901}" type="datetimeFigureOut">
              <a:rPr lang="ar-IQ" smtClean="0"/>
              <a:t>02/05/1442</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1383A38-4BC5-4E25-8BA3-A3A6E3C8648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483059"/>
            <a:ext cx="7772400" cy="792087"/>
          </a:xfrm>
        </p:spPr>
        <p:txBody>
          <a:bodyPr>
            <a:normAutofit/>
          </a:bodyPr>
          <a:lstStyle/>
          <a:p>
            <a:r>
              <a:rPr lang="ar-IQ" dirty="0" smtClean="0"/>
              <a:t>   </a:t>
            </a:r>
            <a:endParaRPr lang="ar-IQ" dirty="0"/>
          </a:p>
        </p:txBody>
      </p:sp>
      <p:sp>
        <p:nvSpPr>
          <p:cNvPr id="3" name="عنوان فرعي 2"/>
          <p:cNvSpPr>
            <a:spLocks noGrp="1"/>
          </p:cNvSpPr>
          <p:nvPr>
            <p:ph type="subTitle" idx="1"/>
          </p:nvPr>
        </p:nvSpPr>
        <p:spPr>
          <a:xfrm>
            <a:off x="827584" y="1445940"/>
            <a:ext cx="7200800" cy="4464496"/>
          </a:xfrm>
        </p:spPr>
        <p:txBody>
          <a:bodyPr>
            <a:noAutofit/>
          </a:bodyPr>
          <a:lstStyle/>
          <a:p>
            <a:pPr algn="ctr"/>
            <a:r>
              <a:rPr lang="ar-IQ" sz="4400" b="1" dirty="0" smtClean="0">
                <a:solidFill>
                  <a:srgbClr val="FF0000"/>
                </a:solidFill>
                <a:effectLst>
                  <a:outerShdw blurRad="38100" dist="38100" dir="2700000" algn="tl">
                    <a:srgbClr val="000000">
                      <a:alpha val="43137"/>
                    </a:srgbClr>
                  </a:outerShdw>
                </a:effectLst>
                <a:latin typeface="Angsana New" pitchFamily="18" charset="-34"/>
              </a:rPr>
              <a:t>كلية المستقبل الجامعة </a:t>
            </a:r>
          </a:p>
          <a:p>
            <a:pPr algn="ctr"/>
            <a:r>
              <a:rPr lang="ar-IQ" sz="4400" b="1" dirty="0" smtClean="0">
                <a:solidFill>
                  <a:srgbClr val="FF0000"/>
                </a:solidFill>
                <a:effectLst>
                  <a:outerShdw blurRad="38100" dist="38100" dir="2700000" algn="tl">
                    <a:srgbClr val="000000">
                      <a:alpha val="43137"/>
                    </a:srgbClr>
                  </a:outerShdw>
                </a:effectLst>
                <a:latin typeface="Angsana New" pitchFamily="18" charset="-34"/>
              </a:rPr>
              <a:t>قسم ادارة الاعمال</a:t>
            </a:r>
          </a:p>
          <a:p>
            <a:pPr algn="ctr"/>
            <a:r>
              <a:rPr lang="ar-IQ" sz="4400" b="1" dirty="0" smtClean="0">
                <a:solidFill>
                  <a:srgbClr val="0070C0"/>
                </a:solidFill>
                <a:effectLst>
                  <a:outerShdw blurRad="38100" dist="38100" dir="2700000" algn="tl">
                    <a:srgbClr val="000000">
                      <a:alpha val="43137"/>
                    </a:srgbClr>
                  </a:outerShdw>
                </a:effectLst>
                <a:latin typeface="Angsana New" pitchFamily="18" charset="-34"/>
              </a:rPr>
              <a:t>ادارة </a:t>
            </a:r>
            <a:r>
              <a:rPr lang="ar-IQ" sz="4400" b="1" dirty="0" smtClean="0">
                <a:solidFill>
                  <a:srgbClr val="0070C0"/>
                </a:solidFill>
                <a:effectLst>
                  <a:outerShdw blurRad="38100" dist="38100" dir="2700000" algn="tl">
                    <a:srgbClr val="000000">
                      <a:alpha val="43137"/>
                    </a:srgbClr>
                  </a:outerShdw>
                </a:effectLst>
                <a:latin typeface="+mj-lt"/>
              </a:rPr>
              <a:t>المخاطر </a:t>
            </a:r>
            <a:r>
              <a:rPr lang="en-US" sz="4400" b="1" dirty="0" smtClean="0">
                <a:solidFill>
                  <a:srgbClr val="0070C0"/>
                </a:solidFill>
                <a:effectLst>
                  <a:outerShdw blurRad="38100" dist="38100" dir="2700000" algn="tl">
                    <a:srgbClr val="000000">
                      <a:alpha val="43137"/>
                    </a:srgbClr>
                  </a:outerShdw>
                </a:effectLst>
                <a:latin typeface="+mj-lt"/>
                <a:cs typeface="Angsana New" pitchFamily="18" charset="-34"/>
              </a:rPr>
              <a:t>Risks Management</a:t>
            </a:r>
          </a:p>
          <a:p>
            <a:pPr algn="ctr"/>
            <a:r>
              <a:rPr lang="ar-IQ" sz="4400" b="1" dirty="0" smtClean="0">
                <a:solidFill>
                  <a:schemeClr val="tx2">
                    <a:lumMod val="60000"/>
                    <a:lumOff val="40000"/>
                  </a:schemeClr>
                </a:solidFill>
                <a:effectLst>
                  <a:outerShdw blurRad="38100" dist="38100" dir="2700000" algn="tl">
                    <a:srgbClr val="000000">
                      <a:alpha val="43137"/>
                    </a:srgbClr>
                  </a:outerShdw>
                </a:effectLst>
                <a:latin typeface="Angsana New" pitchFamily="18" charset="-34"/>
              </a:rPr>
              <a:t>المرحلة الرابعة / المحاضرة الثانية</a:t>
            </a:r>
          </a:p>
          <a:p>
            <a:pPr algn="ctr"/>
            <a:r>
              <a:rPr lang="ar-IQ" sz="4400" b="1" dirty="0" smtClean="0">
                <a:solidFill>
                  <a:srgbClr val="00B050"/>
                </a:solidFill>
                <a:effectLst>
                  <a:outerShdw blurRad="38100" dist="38100" dir="2700000" algn="tl">
                    <a:srgbClr val="000000">
                      <a:alpha val="43137"/>
                    </a:srgbClr>
                  </a:outerShdw>
                </a:effectLst>
                <a:latin typeface="Andalus" pitchFamily="18" charset="-78"/>
                <a:cs typeface="Andalus" pitchFamily="18" charset="-78"/>
              </a:rPr>
              <a:t>م.د هدى هادي حسن</a:t>
            </a:r>
            <a:endParaRPr lang="ar-IQ" sz="4400" b="1" dirty="0">
              <a:solidFill>
                <a:srgbClr val="00B050"/>
              </a:solidFill>
              <a:effectLst>
                <a:outerShdw blurRad="38100" dist="38100" dir="2700000" algn="tl">
                  <a:srgbClr val="000000">
                    <a:alpha val="43137"/>
                  </a:srgbClr>
                </a:outerShdw>
              </a:effectLst>
              <a:latin typeface="Andalus" pitchFamily="18" charset="-78"/>
              <a:cs typeface="Andalus" pitchFamily="18" charset="-78"/>
            </a:endParaRPr>
          </a:p>
        </p:txBody>
      </p:sp>
      <p:pic>
        <p:nvPicPr>
          <p:cNvPr id="4" name="صورة 3" descr="E:\الابداع التنظيمي\download.jpg"/>
          <p:cNvPicPr/>
          <p:nvPr/>
        </p:nvPicPr>
        <p:blipFill>
          <a:blip r:embed="rId2">
            <a:extLst>
              <a:ext uri="{28A0092B-C50C-407E-A947-70E740481C1C}">
                <a14:useLocalDpi xmlns:a14="http://schemas.microsoft.com/office/drawing/2010/main" val="0"/>
              </a:ext>
            </a:extLst>
          </a:blip>
          <a:srcRect/>
          <a:stretch>
            <a:fillRect/>
          </a:stretch>
        </p:blipFill>
        <p:spPr bwMode="auto">
          <a:xfrm>
            <a:off x="6897825" y="188640"/>
            <a:ext cx="1447800" cy="1257300"/>
          </a:xfrm>
          <a:prstGeom prst="rect">
            <a:avLst/>
          </a:prstGeom>
          <a:noFill/>
          <a:ln>
            <a:noFill/>
          </a:ln>
        </p:spPr>
      </p:pic>
      <p:pic>
        <p:nvPicPr>
          <p:cNvPr id="1026" name="Picture 2" descr="E:\الابداع التنظيمي\download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51187"/>
            <a:ext cx="1519223" cy="1359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62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6034682"/>
          </a:xfrm>
        </p:spPr>
        <p:txBody>
          <a:bodyPr>
            <a:normAutofit/>
          </a:bodyPr>
          <a:lstStyle/>
          <a:p>
            <a:pPr algn="r"/>
            <a:r>
              <a:rPr lang="ar-IQ" sz="3600" b="1" dirty="0" smtClean="0">
                <a:solidFill>
                  <a:srgbClr val="FF0000"/>
                </a:solidFill>
                <a:effectLst>
                  <a:outerShdw blurRad="38100" dist="38100" dir="2700000" algn="tl">
                    <a:srgbClr val="000000">
                      <a:alpha val="43137"/>
                    </a:srgbClr>
                  </a:outerShdw>
                </a:effectLst>
              </a:rPr>
              <a:t>مثال واجب:- </a:t>
            </a:r>
            <a:r>
              <a:rPr lang="ar-IQ" sz="3200" dirty="0">
                <a:solidFill>
                  <a:schemeClr val="tx1"/>
                </a:solidFill>
              </a:rPr>
              <a:t>قام شخص بالاستثمار في </a:t>
            </a:r>
            <a:r>
              <a:rPr lang="ar-IQ" sz="3200" dirty="0" smtClean="0">
                <a:solidFill>
                  <a:schemeClr val="tx1"/>
                </a:solidFill>
              </a:rPr>
              <a:t>مشروع تجاري وكان العائد الخالي من المخاطرة </a:t>
            </a:r>
            <a:r>
              <a:rPr lang="en-US" sz="3200" dirty="0" smtClean="0">
                <a:solidFill>
                  <a:schemeClr val="tx1"/>
                </a:solidFill>
              </a:rPr>
              <a:t>6.3</a:t>
            </a:r>
            <a:r>
              <a:rPr lang="ar-IQ" sz="3200" dirty="0" smtClean="0">
                <a:solidFill>
                  <a:schemeClr val="tx1"/>
                </a:solidFill>
              </a:rPr>
              <a:t>% .ومعامل بيتا</a:t>
            </a:r>
            <a:r>
              <a:rPr lang="en-US" sz="3200" smtClean="0">
                <a:solidFill>
                  <a:schemeClr val="tx1"/>
                </a:solidFill>
              </a:rPr>
              <a:t>3.8</a:t>
            </a:r>
            <a:r>
              <a:rPr lang="ar-IQ" sz="3200" smtClean="0">
                <a:solidFill>
                  <a:schemeClr val="tx1"/>
                </a:solidFill>
              </a:rPr>
              <a:t>% </a:t>
            </a:r>
            <a:r>
              <a:rPr lang="ar-IQ" sz="3200" dirty="0" smtClean="0">
                <a:solidFill>
                  <a:schemeClr val="tx1"/>
                </a:solidFill>
              </a:rPr>
              <a:t>علما ان معدل عائد محفظة السوق قد بلغ </a:t>
            </a:r>
            <a:r>
              <a:rPr lang="en-US" sz="3200" dirty="0" smtClean="0">
                <a:solidFill>
                  <a:schemeClr val="tx1"/>
                </a:solidFill>
              </a:rPr>
              <a:t>5</a:t>
            </a:r>
            <a:r>
              <a:rPr lang="ar-IQ" sz="3200" dirty="0" smtClean="0">
                <a:solidFill>
                  <a:schemeClr val="tx1"/>
                </a:solidFill>
              </a:rPr>
              <a:t>%.</a:t>
            </a:r>
            <a:br>
              <a:rPr lang="ar-IQ" sz="3200" dirty="0" smtClean="0">
                <a:solidFill>
                  <a:schemeClr val="tx1"/>
                </a:solidFill>
              </a:rPr>
            </a:br>
            <a:r>
              <a:rPr lang="ar-IQ" sz="3200" dirty="0" smtClean="0">
                <a:solidFill>
                  <a:schemeClr val="tx1"/>
                </a:solidFill>
              </a:rPr>
              <a:t>المطلوب ايجاد ما يلي:</a:t>
            </a:r>
            <a:br>
              <a:rPr lang="ar-IQ" sz="3200" dirty="0" smtClean="0">
                <a:solidFill>
                  <a:schemeClr val="tx1"/>
                </a:solidFill>
              </a:rPr>
            </a:br>
            <a:r>
              <a:rPr lang="ar-IQ" sz="3200" dirty="0" smtClean="0">
                <a:solidFill>
                  <a:schemeClr val="tx1"/>
                </a:solidFill>
              </a:rPr>
              <a:t>1- الانحراف المعياري لمحفظة السوق؟</a:t>
            </a:r>
            <a:br>
              <a:rPr lang="ar-IQ" sz="3200" dirty="0" smtClean="0">
                <a:solidFill>
                  <a:schemeClr val="tx1"/>
                </a:solidFill>
              </a:rPr>
            </a:br>
            <a:r>
              <a:rPr lang="ar-IQ" sz="3200" dirty="0" smtClean="0">
                <a:solidFill>
                  <a:schemeClr val="tx1"/>
                </a:solidFill>
              </a:rPr>
              <a:t>2- العائد المتوقع؟</a:t>
            </a:r>
            <a:r>
              <a:rPr lang="ar-IQ" sz="3200" dirty="0">
                <a:solidFill>
                  <a:schemeClr val="tx1"/>
                </a:solidFill>
              </a:rPr>
              <a:t/>
            </a:r>
            <a:br>
              <a:rPr lang="ar-IQ" sz="3200" dirty="0">
                <a:solidFill>
                  <a:schemeClr val="tx1"/>
                </a:solidFill>
              </a:rPr>
            </a:br>
            <a:r>
              <a:rPr lang="ar-IQ" sz="3200" dirty="0" smtClean="0">
                <a:solidFill>
                  <a:schemeClr val="tx1"/>
                </a:solidFill>
              </a:rPr>
              <a:t> </a:t>
            </a:r>
            <a:r>
              <a:rPr lang="ar-IQ" sz="3200" dirty="0">
                <a:solidFill>
                  <a:schemeClr val="tx1"/>
                </a:solidFill>
                <a:latin typeface="Andalus" pitchFamily="18" charset="-78"/>
                <a:cs typeface="Andalus" pitchFamily="18" charset="-78"/>
              </a:rPr>
              <a:t/>
            </a:r>
            <a:br>
              <a:rPr lang="ar-IQ" sz="3200" dirty="0">
                <a:solidFill>
                  <a:schemeClr val="tx1"/>
                </a:solidFill>
                <a:latin typeface="Andalus" pitchFamily="18" charset="-78"/>
                <a:cs typeface="Andalus" pitchFamily="18" charset="-78"/>
              </a:rPr>
            </a:br>
            <a:r>
              <a:rPr lang="ar-IQ" sz="3200" dirty="0"/>
              <a:t/>
            </a:r>
            <a:br>
              <a:rPr lang="ar-IQ" sz="3200" dirty="0"/>
            </a:br>
            <a:endParaRPr lang="ar-IQ" dirty="0"/>
          </a:p>
        </p:txBody>
      </p:sp>
    </p:spTree>
    <p:extLst>
      <p:ext uri="{BB962C8B-B14F-4D97-AF65-F5344CB8AC3E}">
        <p14:creationId xmlns:p14="http://schemas.microsoft.com/office/powerpoint/2010/main" val="2865594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3154362"/>
          </a:xfrm>
        </p:spPr>
        <p:txBody>
          <a:bodyPr>
            <a:noAutofit/>
          </a:bodyPr>
          <a:lstStyle/>
          <a:p>
            <a:pPr algn="ctr"/>
            <a:r>
              <a:rPr lang="ar-IQ" sz="7200" b="1" dirty="0" smtClean="0">
                <a:solidFill>
                  <a:schemeClr val="accent3">
                    <a:lumMod val="60000"/>
                    <a:lumOff val="40000"/>
                  </a:schemeClr>
                </a:solidFill>
                <a:effectLst>
                  <a:outerShdw blurRad="38100" dist="38100" dir="2700000" algn="tl">
                    <a:srgbClr val="000000">
                      <a:alpha val="43137"/>
                    </a:srgbClr>
                  </a:outerShdw>
                </a:effectLst>
                <a:latin typeface="Andalus" pitchFamily="18" charset="-78"/>
                <a:cs typeface="Andalus" pitchFamily="18" charset="-78"/>
              </a:rPr>
              <a:t>شكرا لإصغائكم</a:t>
            </a:r>
            <a:endParaRPr lang="ar-IQ" sz="7200" b="1" dirty="0">
              <a:solidFill>
                <a:schemeClr val="accent3">
                  <a:lumMod val="60000"/>
                  <a:lumOff val="40000"/>
                </a:schemeClr>
              </a:solidFill>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87217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412776"/>
            <a:ext cx="8229600" cy="3816424"/>
          </a:xfrm>
        </p:spPr>
        <p:txBody>
          <a:bodyPr>
            <a:normAutofit/>
          </a:bodyPr>
          <a:lstStyle/>
          <a:p>
            <a:pPr algn="ctr"/>
            <a:r>
              <a:rPr lang="ar-IQ" sz="5400" b="1" dirty="0" smtClean="0">
                <a:effectLst>
                  <a:outerShdw blurRad="38100" dist="38100" dir="2700000" algn="tl">
                    <a:srgbClr val="000000">
                      <a:alpha val="43137"/>
                    </a:srgbClr>
                  </a:outerShdw>
                </a:effectLst>
              </a:rPr>
              <a:t>المصدر:- كتاب ادارة المخاطر</a:t>
            </a:r>
            <a:r>
              <a:rPr lang="ar-IQ" sz="5400" dirty="0" smtClean="0">
                <a:effectLst>
                  <a:outerShdw blurRad="38100" dist="38100" dir="2700000" algn="tl">
                    <a:srgbClr val="000000">
                      <a:alpha val="43137"/>
                    </a:srgbClr>
                  </a:outerShdw>
                </a:effectLst>
              </a:rPr>
              <a:t/>
            </a:r>
            <a:br>
              <a:rPr lang="ar-IQ" sz="5400" dirty="0" smtClean="0">
                <a:effectLst>
                  <a:outerShdw blurRad="38100" dist="38100" dir="2700000" algn="tl">
                    <a:srgbClr val="000000">
                      <a:alpha val="43137"/>
                    </a:srgbClr>
                  </a:outerShdw>
                </a:effectLst>
              </a:rPr>
            </a:br>
            <a:r>
              <a:rPr lang="ar-IQ" sz="4000" b="1" dirty="0" smtClean="0">
                <a:solidFill>
                  <a:srgbClr val="FF0000"/>
                </a:solidFill>
                <a:effectLst>
                  <a:outerShdw blurRad="38100" dist="38100" dir="2700000" algn="tl">
                    <a:srgbClr val="000000">
                      <a:alpha val="43137"/>
                    </a:srgbClr>
                  </a:outerShdw>
                </a:effectLst>
              </a:rPr>
              <a:t>د. شقيري نوري موسى, واخرون</a:t>
            </a:r>
            <a:br>
              <a:rPr lang="ar-IQ" sz="4000" b="1" dirty="0" smtClean="0">
                <a:solidFill>
                  <a:srgbClr val="FF0000"/>
                </a:solidFill>
                <a:effectLst>
                  <a:outerShdw blurRad="38100" dist="38100" dir="2700000" algn="tl">
                    <a:srgbClr val="000000">
                      <a:alpha val="43137"/>
                    </a:srgbClr>
                  </a:outerShdw>
                </a:effectLst>
              </a:rPr>
            </a:br>
            <a:r>
              <a:rPr lang="ar-IQ" sz="4000" b="1" dirty="0">
                <a:solidFill>
                  <a:srgbClr val="00B050"/>
                </a:solidFill>
              </a:rPr>
              <a:t>وهو </a:t>
            </a:r>
            <a:r>
              <a:rPr lang="ar-IQ" sz="4000" b="1" dirty="0" smtClean="0">
                <a:solidFill>
                  <a:srgbClr val="00B050"/>
                </a:solidFill>
              </a:rPr>
              <a:t>المصدر المعتمد لمادة ادارة المخاطر</a:t>
            </a:r>
            <a:r>
              <a:rPr lang="ar-IQ" sz="4000" dirty="0" smtClean="0">
                <a:solidFill>
                  <a:srgbClr val="00B050"/>
                </a:solidFill>
              </a:rPr>
              <a:t/>
            </a:r>
            <a:br>
              <a:rPr lang="ar-IQ" sz="4000" dirty="0" smtClean="0">
                <a:solidFill>
                  <a:srgbClr val="00B050"/>
                </a:solidFill>
              </a:rPr>
            </a:br>
            <a:endParaRPr lang="ar-IQ" sz="4000" dirty="0">
              <a:solidFill>
                <a:srgbClr val="00B050"/>
              </a:solidFill>
            </a:endParaRPr>
          </a:p>
        </p:txBody>
      </p:sp>
    </p:spTree>
    <p:extLst>
      <p:ext uri="{BB962C8B-B14F-4D97-AF65-F5344CB8AC3E}">
        <p14:creationId xmlns:p14="http://schemas.microsoft.com/office/powerpoint/2010/main" val="131463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787208" cy="5602634"/>
          </a:xfrm>
        </p:spPr>
        <p:txBody>
          <a:bodyPr>
            <a:noAutofit/>
          </a:bodyPr>
          <a:lstStyle/>
          <a:p>
            <a:pPr algn="r"/>
            <a:r>
              <a:rPr lang="ar-IQ" sz="4000" b="1" dirty="0" smtClean="0">
                <a:solidFill>
                  <a:srgbClr val="0070C0"/>
                </a:solidFill>
                <a:effectLst>
                  <a:outerShdw blurRad="38100" dist="38100" dir="2700000" algn="tl">
                    <a:srgbClr val="000000">
                      <a:alpha val="43137"/>
                    </a:srgbClr>
                  </a:outerShdw>
                </a:effectLst>
              </a:rPr>
              <a:t>المخاطر الاستثمارية</a:t>
            </a:r>
            <a:r>
              <a:rPr lang="ar-IQ" sz="2800" b="1" dirty="0" smtClean="0">
                <a:solidFill>
                  <a:srgbClr val="00B050"/>
                </a:solidFill>
                <a:effectLst>
                  <a:outerShdw blurRad="38100" dist="38100" dir="2700000" algn="tl">
                    <a:srgbClr val="000000">
                      <a:alpha val="43137"/>
                    </a:srgbClr>
                  </a:outerShdw>
                </a:effectLst>
              </a:rPr>
              <a:t/>
            </a:r>
            <a:br>
              <a:rPr lang="ar-IQ" sz="2800" b="1" dirty="0" smtClean="0">
                <a:solidFill>
                  <a:srgbClr val="00B050"/>
                </a:solidFill>
                <a:effectLst>
                  <a:outerShdw blurRad="38100" dist="38100" dir="2700000" algn="tl">
                    <a:srgbClr val="000000">
                      <a:alpha val="43137"/>
                    </a:srgbClr>
                  </a:outerShdw>
                </a:effectLst>
              </a:rPr>
            </a:br>
            <a:r>
              <a:rPr lang="ar-IQ" sz="2800" b="1" dirty="0" smtClean="0">
                <a:solidFill>
                  <a:srgbClr val="00B050"/>
                </a:solidFill>
                <a:effectLst>
                  <a:outerShdw blurRad="38100" dist="38100" dir="2700000" algn="tl">
                    <a:srgbClr val="000000">
                      <a:alpha val="43137"/>
                    </a:srgbClr>
                  </a:outerShdw>
                </a:effectLst>
              </a:rPr>
              <a:t>اولا:- </a:t>
            </a:r>
            <a:r>
              <a:rPr lang="ar-IQ" sz="2800" b="1" dirty="0">
                <a:solidFill>
                  <a:srgbClr val="00B050"/>
                </a:solidFill>
                <a:effectLst>
                  <a:outerShdw blurRad="38100" dist="38100" dir="2700000" algn="tl">
                    <a:srgbClr val="000000">
                      <a:alpha val="43137"/>
                    </a:srgbClr>
                  </a:outerShdw>
                </a:effectLst>
              </a:rPr>
              <a:t>تعريف وتصنيف المخاطر الاستثمارية  </a:t>
            </a:r>
            <a:r>
              <a:rPr lang="ar-IQ" sz="2400" dirty="0" smtClean="0"/>
              <a:t/>
            </a:r>
            <a:br>
              <a:rPr lang="ar-IQ" sz="2400" dirty="0" smtClean="0"/>
            </a:br>
            <a:r>
              <a:rPr lang="ar-IQ" sz="2400" b="1" dirty="0" smtClean="0">
                <a:solidFill>
                  <a:schemeClr val="tx1"/>
                </a:solidFill>
              </a:rPr>
              <a:t>1- تعريف المخاطر الاستثمارية:- </a:t>
            </a:r>
            <a:r>
              <a:rPr lang="ar-IQ" sz="2400" dirty="0" smtClean="0">
                <a:solidFill>
                  <a:schemeClr val="tx1"/>
                </a:solidFill>
              </a:rPr>
              <a:t>هي عدم انتظام العوائد فالتذبذب في قيمتها او في نسبتها من راس المال المستثمر هو الذي يشكل عنصر المخاطرة, وترجع عملية عدم انتظام العوائد الى حالة عدم التأكد بالتنبؤات المستقبلية.</a:t>
            </a:r>
            <a:br>
              <a:rPr lang="ar-IQ" sz="2400" dirty="0" smtClean="0">
                <a:solidFill>
                  <a:schemeClr val="tx1"/>
                </a:solidFill>
              </a:rPr>
            </a:br>
            <a:r>
              <a:rPr lang="ar-IQ" sz="2400" b="1" dirty="0" smtClean="0">
                <a:solidFill>
                  <a:schemeClr val="tx1"/>
                </a:solidFill>
              </a:rPr>
              <a:t>2- تصنيف المخاطر الاستثمارية (الكلية):- </a:t>
            </a:r>
            <a:r>
              <a:rPr lang="ar-IQ" sz="2400" dirty="0" smtClean="0">
                <a:solidFill>
                  <a:schemeClr val="tx1"/>
                </a:solidFill>
              </a:rPr>
              <a:t>ترتبط المخاطر عموما بعدم اليقين المحيط بنتائج الاحداث المستقبلية  ويقوم الاكاديميون بوضع مقاييس احصائية للمخاطر تنتمي للمفهوم الاجمالي العام المعروف بنظرية بيتا ووفقا لهذه النظرية فان المخاطر الكلية المرتبطة بالاستثمار تتكون من عنصرين هما:-</a:t>
            </a:r>
            <a:br>
              <a:rPr lang="ar-IQ" sz="2400" dirty="0" smtClean="0">
                <a:solidFill>
                  <a:schemeClr val="tx1"/>
                </a:solidFill>
              </a:rPr>
            </a:br>
            <a:r>
              <a:rPr lang="ar-IQ" sz="2400" b="1" dirty="0" smtClean="0">
                <a:solidFill>
                  <a:srgbClr val="A1239B"/>
                </a:solidFill>
                <a:effectLst>
                  <a:outerShdw blurRad="38100" dist="38100" dir="2700000" algn="tl">
                    <a:srgbClr val="000000">
                      <a:alpha val="43137"/>
                    </a:srgbClr>
                  </a:outerShdw>
                </a:effectLst>
              </a:rPr>
              <a:t>أ- المخاطر النظامية </a:t>
            </a:r>
            <a:br>
              <a:rPr lang="ar-IQ" sz="2400" b="1" dirty="0" smtClean="0">
                <a:solidFill>
                  <a:srgbClr val="A1239B"/>
                </a:solidFill>
                <a:effectLst>
                  <a:outerShdw blurRad="38100" dist="38100" dir="2700000" algn="tl">
                    <a:srgbClr val="000000">
                      <a:alpha val="43137"/>
                    </a:srgbClr>
                  </a:outerShdw>
                </a:effectLst>
              </a:rPr>
            </a:br>
            <a:r>
              <a:rPr lang="ar-IQ" sz="2400" b="1" dirty="0" smtClean="0">
                <a:solidFill>
                  <a:srgbClr val="A1239B"/>
                </a:solidFill>
                <a:effectLst>
                  <a:outerShdw blurRad="38100" dist="38100" dir="2700000" algn="tl">
                    <a:srgbClr val="000000">
                      <a:alpha val="43137"/>
                    </a:srgbClr>
                  </a:outerShdw>
                </a:effectLst>
              </a:rPr>
              <a:t>ب-  المخاطر غير النظامية</a:t>
            </a:r>
            <a:r>
              <a:rPr lang="ar-IQ" sz="2400" dirty="0" smtClean="0">
                <a:effectLst>
                  <a:outerShdw blurRad="38100" dist="38100" dir="2700000" algn="tl">
                    <a:srgbClr val="000000">
                      <a:alpha val="43137"/>
                    </a:srgbClr>
                  </a:outerShdw>
                </a:effectLst>
              </a:rPr>
              <a:t/>
            </a:r>
            <a:br>
              <a:rPr lang="ar-IQ" sz="2400" dirty="0" smtClean="0">
                <a:effectLst>
                  <a:outerShdw blurRad="38100" dist="38100" dir="2700000" algn="tl">
                    <a:srgbClr val="000000">
                      <a:alpha val="43137"/>
                    </a:srgbClr>
                  </a:outerShdw>
                </a:effectLst>
              </a:rPr>
            </a:br>
            <a:r>
              <a:rPr lang="ar-IQ" sz="2400" dirty="0" smtClean="0"/>
              <a:t> </a:t>
            </a:r>
            <a:endParaRPr lang="ar-IQ" sz="2400" dirty="0"/>
          </a:p>
        </p:txBody>
      </p:sp>
    </p:spTree>
    <p:extLst>
      <p:ext uri="{BB962C8B-B14F-4D97-AF65-F5344CB8AC3E}">
        <p14:creationId xmlns:p14="http://schemas.microsoft.com/office/powerpoint/2010/main" val="13920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16632"/>
            <a:ext cx="7704856" cy="4824536"/>
          </a:xfrm>
        </p:spPr>
        <p:txBody>
          <a:bodyPr>
            <a:noAutofit/>
          </a:bodyPr>
          <a:lstStyle/>
          <a:p>
            <a:pPr algn="r"/>
            <a:r>
              <a:rPr lang="ar-IQ" sz="2800" b="1" dirty="0" smtClean="0">
                <a:solidFill>
                  <a:srgbClr val="FF0000"/>
                </a:solidFill>
                <a:effectLst>
                  <a:outerShdw blurRad="38100" dist="38100" dir="2700000" algn="tl">
                    <a:srgbClr val="000000">
                      <a:alpha val="43137"/>
                    </a:srgbClr>
                  </a:outerShdw>
                </a:effectLst>
              </a:rPr>
              <a:t>أ- المخاطر </a:t>
            </a:r>
            <a:r>
              <a:rPr lang="ar-IQ" sz="2800" b="1" dirty="0">
                <a:solidFill>
                  <a:srgbClr val="FF0000"/>
                </a:solidFill>
                <a:effectLst>
                  <a:outerShdw blurRad="38100" dist="38100" dir="2700000" algn="tl">
                    <a:srgbClr val="000000">
                      <a:alpha val="43137"/>
                    </a:srgbClr>
                  </a:outerShdw>
                </a:effectLst>
              </a:rPr>
              <a:t>النظامية </a:t>
            </a:r>
            <a:r>
              <a:rPr lang="ar-IQ" sz="2800" dirty="0">
                <a:solidFill>
                  <a:srgbClr val="FF0000"/>
                </a:solidFill>
                <a:effectLst>
                  <a:outerShdw blurRad="38100" dist="38100" dir="2700000" algn="tl">
                    <a:srgbClr val="000000">
                      <a:alpha val="43137"/>
                    </a:srgbClr>
                  </a:outerShdw>
                </a:effectLst>
              </a:rPr>
              <a:t>: </a:t>
            </a:r>
            <a:r>
              <a:rPr lang="ar-IQ" sz="2400" dirty="0">
                <a:solidFill>
                  <a:schemeClr val="tx1"/>
                </a:solidFill>
              </a:rPr>
              <a:t>هي نسبة المخاطر التي تعود الى حركة السوق ككل نسبة الى المخاطر الكلية. وان هذه المخاطر تؤثر على كافة القطاعات بالسوق ولكن بدرجات متفاوتة, ويطلق عليها بالمخاطر التي </a:t>
            </a:r>
            <a:r>
              <a:rPr lang="ar-IQ" sz="2400" dirty="0" smtClean="0">
                <a:solidFill>
                  <a:schemeClr val="tx1"/>
                </a:solidFill>
              </a:rPr>
              <a:t>لا يمكن </a:t>
            </a:r>
            <a:r>
              <a:rPr lang="ar-IQ" sz="2400" dirty="0">
                <a:solidFill>
                  <a:schemeClr val="tx1"/>
                </a:solidFill>
              </a:rPr>
              <a:t>تجنبها بالتنويع وتشمل المخاطر النظامية المكونات التالية:</a:t>
            </a:r>
            <a:br>
              <a:rPr lang="ar-IQ" sz="2400" dirty="0">
                <a:solidFill>
                  <a:schemeClr val="tx1"/>
                </a:solidFill>
              </a:rPr>
            </a:br>
            <a:r>
              <a:rPr lang="ar-IQ" sz="2400" dirty="0">
                <a:solidFill>
                  <a:schemeClr val="tx1"/>
                </a:solidFill>
                <a:effectLst>
                  <a:outerShdw blurRad="38100" dist="38100" dir="2700000" algn="tl">
                    <a:srgbClr val="000000">
                      <a:alpha val="43137"/>
                    </a:srgbClr>
                  </a:outerShdw>
                </a:effectLst>
              </a:rPr>
              <a:t>أ- مخاطر سعر الفائدة</a:t>
            </a:r>
            <a:br>
              <a:rPr lang="ar-IQ" sz="2400" dirty="0">
                <a:solidFill>
                  <a:schemeClr val="tx1"/>
                </a:solidFill>
                <a:effectLst>
                  <a:outerShdw blurRad="38100" dist="38100" dir="2700000" algn="tl">
                    <a:srgbClr val="000000">
                      <a:alpha val="43137"/>
                    </a:srgbClr>
                  </a:outerShdw>
                </a:effectLst>
              </a:rPr>
            </a:br>
            <a:r>
              <a:rPr lang="ar-IQ" sz="2400" dirty="0">
                <a:solidFill>
                  <a:schemeClr val="tx1"/>
                </a:solidFill>
                <a:effectLst>
                  <a:outerShdw blurRad="38100" dist="38100" dir="2700000" algn="tl">
                    <a:srgbClr val="000000">
                      <a:alpha val="43137"/>
                    </a:srgbClr>
                  </a:outerShdw>
                </a:effectLst>
              </a:rPr>
              <a:t>ب- مخاطر القوة الشرائية</a:t>
            </a:r>
            <a:br>
              <a:rPr lang="ar-IQ" sz="2400" dirty="0">
                <a:solidFill>
                  <a:schemeClr val="tx1"/>
                </a:solidFill>
                <a:effectLst>
                  <a:outerShdw blurRad="38100" dist="38100" dir="2700000" algn="tl">
                    <a:srgbClr val="000000">
                      <a:alpha val="43137"/>
                    </a:srgbClr>
                  </a:outerShdw>
                </a:effectLst>
              </a:rPr>
            </a:br>
            <a:r>
              <a:rPr lang="ar-IQ" sz="2400" dirty="0">
                <a:solidFill>
                  <a:schemeClr val="tx1"/>
                </a:solidFill>
                <a:effectLst>
                  <a:outerShdw blurRad="38100" dist="38100" dir="2700000" algn="tl">
                    <a:srgbClr val="000000">
                      <a:alpha val="43137"/>
                    </a:srgbClr>
                  </a:outerShdw>
                </a:effectLst>
              </a:rPr>
              <a:t>ج- مخاطر السوق</a:t>
            </a:r>
            <a:br>
              <a:rPr lang="ar-IQ" sz="2400" dirty="0">
                <a:solidFill>
                  <a:schemeClr val="tx1"/>
                </a:solidFill>
                <a:effectLst>
                  <a:outerShdw blurRad="38100" dist="38100" dir="2700000" algn="tl">
                    <a:srgbClr val="000000">
                      <a:alpha val="43137"/>
                    </a:srgbClr>
                  </a:outerShdw>
                </a:effectLst>
              </a:rPr>
            </a:br>
            <a:endParaRPr lang="ar-IQ" sz="2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6488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250" fill="hold"/>
                                        <p:tgtEl>
                                          <p:spTgt spid="2"/>
                                        </p:tgtEl>
                                        <p:attrNameLst>
                                          <p:attrName>ppt_w</p:attrName>
                                        </p:attrNameLst>
                                      </p:cBhvr>
                                      <p:tavLst>
                                        <p:tav tm="0">
                                          <p:val>
                                            <p:fltVal val="0"/>
                                          </p:val>
                                        </p:tav>
                                        <p:tav tm="100000">
                                          <p:val>
                                            <p:strVal val="#ppt_w"/>
                                          </p:val>
                                        </p:tav>
                                      </p:tavLst>
                                    </p:anim>
                                    <p:anim calcmode="lin" valueType="num">
                                      <p:cBhvr>
                                        <p:cTn id="8" dur="1250" fill="hold"/>
                                        <p:tgtEl>
                                          <p:spTgt spid="2"/>
                                        </p:tgtEl>
                                        <p:attrNameLst>
                                          <p:attrName>ppt_h</p:attrName>
                                        </p:attrNameLst>
                                      </p:cBhvr>
                                      <p:tavLst>
                                        <p:tav tm="0">
                                          <p:val>
                                            <p:fltVal val="0"/>
                                          </p:val>
                                        </p:tav>
                                        <p:tav tm="100000">
                                          <p:val>
                                            <p:strVal val="#ppt_h"/>
                                          </p:val>
                                        </p:tav>
                                      </p:tavLst>
                                    </p:anim>
                                    <p:anim calcmode="lin" valueType="num">
                                      <p:cBhvr>
                                        <p:cTn id="9" dur="1250" fill="hold"/>
                                        <p:tgtEl>
                                          <p:spTgt spid="2"/>
                                        </p:tgtEl>
                                        <p:attrNameLst>
                                          <p:attrName>style.rotation</p:attrName>
                                        </p:attrNameLst>
                                      </p:cBhvr>
                                      <p:tavLst>
                                        <p:tav tm="0">
                                          <p:val>
                                            <p:fltVal val="90"/>
                                          </p:val>
                                        </p:tav>
                                        <p:tav tm="100000">
                                          <p:val>
                                            <p:fltVal val="0"/>
                                          </p:val>
                                        </p:tav>
                                      </p:tavLst>
                                    </p:anim>
                                    <p:animEffect transition="in" filter="fade">
                                      <p:cBhvr>
                                        <p:cTn id="10"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620000" cy="5026570"/>
          </a:xfrm>
        </p:spPr>
        <p:txBody>
          <a:bodyPr/>
          <a:lstStyle/>
          <a:p>
            <a:pPr algn="r"/>
            <a:r>
              <a:rPr lang="en-US" sz="2800" b="1" dirty="0">
                <a:solidFill>
                  <a:srgbClr val="FF0000"/>
                </a:solidFill>
                <a:effectLst>
                  <a:outerShdw blurRad="38100" dist="38100" dir="2700000" algn="tl">
                    <a:srgbClr val="000000">
                      <a:alpha val="43137"/>
                    </a:srgbClr>
                  </a:outerShdw>
                </a:effectLst>
              </a:rPr>
              <a:t> </a:t>
            </a:r>
            <a:r>
              <a:rPr lang="ar-IQ" sz="2800" b="1" dirty="0">
                <a:solidFill>
                  <a:srgbClr val="FF0000"/>
                </a:solidFill>
                <a:effectLst>
                  <a:outerShdw blurRad="38100" dist="38100" dir="2700000" algn="tl">
                    <a:srgbClr val="000000">
                      <a:alpha val="43137"/>
                    </a:srgbClr>
                  </a:outerShdw>
                </a:effectLst>
              </a:rPr>
              <a:t>ب- المخاطر غير النظامية او المخاطر الخاصة</a:t>
            </a:r>
            <a:r>
              <a:rPr lang="ar-IQ" sz="2400" dirty="0"/>
              <a:t/>
            </a:r>
            <a:br>
              <a:rPr lang="ar-IQ" sz="2400" dirty="0"/>
            </a:br>
            <a:r>
              <a:rPr lang="ar-IQ" sz="2400" dirty="0">
                <a:solidFill>
                  <a:schemeClr val="tx1"/>
                </a:solidFill>
              </a:rPr>
              <a:t>هي عبارة عن حالات عدم التأكد التي تنشأ بسبب ظروف خاصة او عوامل متعلقة بشركة معينة او قطاع معين حيث انها تكون مستقلة عن مخاطر النشاط الاقتصادي وعادة ما تسمى هذه المخاطر بالمخاطر الاستثنائية او المخاطر غير السوقية او المخاطر التي يمكن تجنبها </a:t>
            </a:r>
            <a:r>
              <a:rPr lang="ar-IQ" sz="2400" dirty="0" smtClean="0">
                <a:solidFill>
                  <a:schemeClr val="tx1"/>
                </a:solidFill>
              </a:rPr>
              <a:t>بالتنويع.</a:t>
            </a:r>
            <a:r>
              <a:rPr lang="ar-IQ" sz="2400" dirty="0">
                <a:solidFill>
                  <a:schemeClr val="tx1"/>
                </a:solidFill>
              </a:rPr>
              <a:t/>
            </a:r>
            <a:br>
              <a:rPr lang="ar-IQ" sz="2400" dirty="0">
                <a:solidFill>
                  <a:schemeClr val="tx1"/>
                </a:solidFill>
              </a:rPr>
            </a:br>
            <a:r>
              <a:rPr lang="ar-IQ" sz="2400" dirty="0">
                <a:solidFill>
                  <a:schemeClr val="tx1"/>
                </a:solidFill>
              </a:rPr>
              <a:t>وتمتاز المخاطر غير النظامية بمجموعة من الخصائص منها:</a:t>
            </a:r>
            <a:br>
              <a:rPr lang="ar-IQ" sz="2400" dirty="0">
                <a:solidFill>
                  <a:schemeClr val="tx1"/>
                </a:solidFill>
              </a:rPr>
            </a:br>
            <a:r>
              <a:rPr lang="ar-IQ" sz="2400" b="1" dirty="0">
                <a:solidFill>
                  <a:schemeClr val="tx1"/>
                </a:solidFill>
              </a:rPr>
              <a:t>1- تنشأ بفعل عوامل تخص الشركة </a:t>
            </a:r>
            <a:r>
              <a:rPr lang="ar-IQ" sz="2400" b="1" dirty="0" smtClean="0">
                <a:solidFill>
                  <a:schemeClr val="tx1"/>
                </a:solidFill>
              </a:rPr>
              <a:t>ذاتها.</a:t>
            </a:r>
            <a:r>
              <a:rPr lang="ar-IQ" sz="2400" b="1" dirty="0">
                <a:solidFill>
                  <a:schemeClr val="tx1"/>
                </a:solidFill>
              </a:rPr>
              <a:t/>
            </a:r>
            <a:br>
              <a:rPr lang="ar-IQ" sz="2400" b="1" dirty="0">
                <a:solidFill>
                  <a:schemeClr val="tx1"/>
                </a:solidFill>
              </a:rPr>
            </a:br>
            <a:r>
              <a:rPr lang="ar-IQ" sz="2400" b="1" dirty="0">
                <a:solidFill>
                  <a:schemeClr val="tx1"/>
                </a:solidFill>
              </a:rPr>
              <a:t>2- تؤثر فقط في شركة </a:t>
            </a:r>
            <a:r>
              <a:rPr lang="ar-IQ" sz="2400" b="1" dirty="0" smtClean="0">
                <a:solidFill>
                  <a:schemeClr val="tx1"/>
                </a:solidFill>
              </a:rPr>
              <a:t>معينة.</a:t>
            </a:r>
            <a:r>
              <a:rPr lang="ar-IQ" sz="2400" b="1" dirty="0">
                <a:solidFill>
                  <a:schemeClr val="tx1"/>
                </a:solidFill>
              </a:rPr>
              <a:t/>
            </a:r>
            <a:br>
              <a:rPr lang="ar-IQ" sz="2400" b="1" dirty="0">
                <a:solidFill>
                  <a:schemeClr val="tx1"/>
                </a:solidFill>
              </a:rPr>
            </a:br>
            <a:r>
              <a:rPr lang="ar-IQ" sz="2400" b="1" dirty="0">
                <a:solidFill>
                  <a:schemeClr val="tx1"/>
                </a:solidFill>
              </a:rPr>
              <a:t>3- يمكن تجنبها عن طريق </a:t>
            </a:r>
            <a:r>
              <a:rPr lang="ar-IQ" sz="2400" b="1" dirty="0" smtClean="0">
                <a:solidFill>
                  <a:schemeClr val="tx1"/>
                </a:solidFill>
              </a:rPr>
              <a:t>التنويع.</a:t>
            </a:r>
            <a:r>
              <a:rPr lang="ar-IQ" sz="2400" b="1" dirty="0">
                <a:solidFill>
                  <a:schemeClr val="tx1"/>
                </a:solidFill>
              </a:rPr>
              <a:t/>
            </a:r>
            <a:br>
              <a:rPr lang="ar-IQ" sz="2400" b="1" dirty="0">
                <a:solidFill>
                  <a:schemeClr val="tx1"/>
                </a:solidFill>
              </a:rPr>
            </a:br>
            <a:r>
              <a:rPr lang="ar-IQ" sz="2400" b="1" dirty="0">
                <a:solidFill>
                  <a:schemeClr val="tx1"/>
                </a:solidFill>
              </a:rPr>
              <a:t>4- يمكن قياسها من خلال مقاييس </a:t>
            </a:r>
            <a:r>
              <a:rPr lang="ar-IQ" sz="2400" b="1" dirty="0" smtClean="0">
                <a:solidFill>
                  <a:schemeClr val="tx1"/>
                </a:solidFill>
              </a:rPr>
              <a:t>التشتت</a:t>
            </a:r>
            <a:r>
              <a:rPr lang="ar-IQ" sz="2400" dirty="0" smtClean="0">
                <a:solidFill>
                  <a:schemeClr val="tx1"/>
                </a:solidFill>
              </a:rPr>
              <a:t>.</a:t>
            </a:r>
            <a:endParaRPr lang="ar-IQ" sz="2400" dirty="0">
              <a:solidFill>
                <a:schemeClr val="tx1"/>
              </a:solidFill>
            </a:endParaRPr>
          </a:p>
        </p:txBody>
      </p:sp>
    </p:spTree>
    <p:extLst>
      <p:ext uri="{BB962C8B-B14F-4D97-AF65-F5344CB8AC3E}">
        <p14:creationId xmlns:p14="http://schemas.microsoft.com/office/powerpoint/2010/main" val="234993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750" accel="50000" decel="50000" autoRev="1" fill="hold">
                                          <p:stCondLst>
                                            <p:cond delay="0"/>
                                          </p:stCondLst>
                                        </p:cTn>
                                        <p:tgtEl>
                                          <p:spTgt spid="2"/>
                                        </p:tgtEl>
                                        <p:attrNameLst>
                                          <p:attrName>ppt_x</p:attrName>
                                          <p:attrName>ppt_y</p:attrName>
                                        </p:attrNameLst>
                                      </p:cBhvr>
                                    </p:animMotion>
                                    <p:animRot by="1500000">
                                      <p:cBhvr>
                                        <p:cTn id="7" dur="375" fill="hold">
                                          <p:stCondLst>
                                            <p:cond delay="0"/>
                                          </p:stCondLst>
                                        </p:cTn>
                                        <p:tgtEl>
                                          <p:spTgt spid="2"/>
                                        </p:tgtEl>
                                        <p:attrNameLst>
                                          <p:attrName>r</p:attrName>
                                        </p:attrNameLst>
                                      </p:cBhvr>
                                    </p:animRot>
                                    <p:animRot by="-1500000">
                                      <p:cBhvr>
                                        <p:cTn id="8" dur="375" fill="hold">
                                          <p:stCondLst>
                                            <p:cond delay="375"/>
                                          </p:stCondLst>
                                        </p:cTn>
                                        <p:tgtEl>
                                          <p:spTgt spid="2"/>
                                        </p:tgtEl>
                                        <p:attrNameLst>
                                          <p:attrName>r</p:attrName>
                                        </p:attrNameLst>
                                      </p:cBhvr>
                                    </p:animRot>
                                    <p:animRot by="-1500000">
                                      <p:cBhvr>
                                        <p:cTn id="9" dur="375" fill="hold">
                                          <p:stCondLst>
                                            <p:cond delay="750"/>
                                          </p:stCondLst>
                                        </p:cTn>
                                        <p:tgtEl>
                                          <p:spTgt spid="2"/>
                                        </p:tgtEl>
                                        <p:attrNameLst>
                                          <p:attrName>r</p:attrName>
                                        </p:attrNameLst>
                                      </p:cBhvr>
                                    </p:animRot>
                                    <p:animRot by="1500000">
                                      <p:cBhvr>
                                        <p:cTn id="10" dur="375" fill="hold">
                                          <p:stCondLst>
                                            <p:cond delay="112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620000" cy="5962674"/>
          </a:xfrm>
        </p:spPr>
        <p:txBody>
          <a:bodyPr/>
          <a:lstStyle/>
          <a:p>
            <a:pPr algn="r"/>
            <a:r>
              <a:rPr lang="ar-IQ" sz="2800" b="1" dirty="0">
                <a:solidFill>
                  <a:srgbClr val="00B050"/>
                </a:solidFill>
                <a:effectLst>
                  <a:outerShdw blurRad="38100" dist="38100" dir="2700000" algn="tl">
                    <a:srgbClr val="000000">
                      <a:alpha val="43137"/>
                    </a:srgbClr>
                  </a:outerShdw>
                </a:effectLst>
              </a:rPr>
              <a:t>ثانيا:-عوامل المخاطر غير النظامية </a:t>
            </a:r>
            <a:r>
              <a:rPr lang="ar-IQ" sz="2400" dirty="0"/>
              <a:t/>
            </a:r>
            <a:br>
              <a:rPr lang="ar-IQ" sz="2400" dirty="0"/>
            </a:br>
            <a:r>
              <a:rPr lang="ar-IQ" sz="2400" dirty="0"/>
              <a:t>أ- </a:t>
            </a:r>
            <a:r>
              <a:rPr lang="ar-IQ" sz="2400" dirty="0">
                <a:solidFill>
                  <a:schemeClr val="tx1"/>
                </a:solidFill>
              </a:rPr>
              <a:t>عوامل خاضعة لسيطرة الادارة في الشركة ذاتها مثل قدرات الادارة في اتخاذ القرارات وكفاءة العاملين وان الحوادث العشوائية التي قد تواجه الشركة تؤثر في اعمالها </a:t>
            </a:r>
            <a:r>
              <a:rPr lang="ar-IQ" sz="2400" dirty="0" smtClean="0">
                <a:solidFill>
                  <a:schemeClr val="tx1"/>
                </a:solidFill>
              </a:rPr>
              <a:t>التشغيلية.</a:t>
            </a:r>
            <a:r>
              <a:rPr lang="ar-IQ" sz="2400" dirty="0">
                <a:solidFill>
                  <a:schemeClr val="tx1"/>
                </a:solidFill>
              </a:rPr>
              <a:t/>
            </a:r>
            <a:br>
              <a:rPr lang="ar-IQ" sz="2400" dirty="0">
                <a:solidFill>
                  <a:schemeClr val="tx1"/>
                </a:solidFill>
              </a:rPr>
            </a:br>
            <a:r>
              <a:rPr lang="ar-IQ" sz="2400" dirty="0" smtClean="0">
                <a:solidFill>
                  <a:schemeClr val="tx1"/>
                </a:solidFill>
              </a:rPr>
              <a:t>ب- اعتماد </a:t>
            </a:r>
            <a:r>
              <a:rPr lang="ar-IQ" sz="2400" dirty="0">
                <a:solidFill>
                  <a:schemeClr val="tx1"/>
                </a:solidFill>
              </a:rPr>
              <a:t>الشركة على القروض في هيكلها </a:t>
            </a:r>
            <a:r>
              <a:rPr lang="ar-IQ" sz="2400" dirty="0" smtClean="0">
                <a:solidFill>
                  <a:schemeClr val="tx1"/>
                </a:solidFill>
              </a:rPr>
              <a:t>المالي</a:t>
            </a:r>
            <a:r>
              <a:rPr lang="ar-IQ" sz="2400" dirty="0" smtClean="0"/>
              <a:t>.</a:t>
            </a:r>
            <a:r>
              <a:rPr lang="ar-IQ" sz="2400" dirty="0"/>
              <a:t/>
            </a:r>
            <a:br>
              <a:rPr lang="ar-IQ" sz="2400" dirty="0"/>
            </a:br>
            <a:r>
              <a:rPr lang="ar-IQ" sz="2800" b="1" dirty="0">
                <a:solidFill>
                  <a:srgbClr val="00B050"/>
                </a:solidFill>
                <a:effectLst>
                  <a:outerShdw blurRad="38100" dist="38100" dir="2700000" algn="tl">
                    <a:srgbClr val="000000">
                      <a:alpha val="43137"/>
                    </a:srgbClr>
                  </a:outerShdw>
                </a:effectLst>
              </a:rPr>
              <a:t>ثالثا:- مصادر المخاطر غير النظامية</a:t>
            </a:r>
            <a:r>
              <a:rPr lang="ar-IQ" sz="2400" dirty="0"/>
              <a:t/>
            </a:r>
            <a:br>
              <a:rPr lang="ar-IQ" sz="2400" dirty="0"/>
            </a:br>
            <a:r>
              <a:rPr lang="ar-IQ" sz="2400" b="1" dirty="0">
                <a:solidFill>
                  <a:srgbClr val="FF0000"/>
                </a:solidFill>
                <a:effectLst>
                  <a:outerShdw blurRad="38100" dist="38100" dir="2700000" algn="tl">
                    <a:srgbClr val="000000">
                      <a:alpha val="43137"/>
                    </a:srgbClr>
                  </a:outerShdw>
                </a:effectLst>
              </a:rPr>
              <a:t>أ- مخاطر </a:t>
            </a:r>
            <a:r>
              <a:rPr lang="ar-IQ" sz="2400" b="1" dirty="0" smtClean="0">
                <a:solidFill>
                  <a:srgbClr val="FF0000"/>
                </a:solidFill>
                <a:effectLst>
                  <a:outerShdw blurRad="38100" dist="38100" dir="2700000" algn="tl">
                    <a:srgbClr val="000000">
                      <a:alpha val="43137"/>
                    </a:srgbClr>
                  </a:outerShdw>
                </a:effectLst>
              </a:rPr>
              <a:t>الادارة: </a:t>
            </a:r>
            <a:r>
              <a:rPr lang="ar-IQ" sz="2400" dirty="0" smtClean="0">
                <a:solidFill>
                  <a:schemeClr val="tx1"/>
                </a:solidFill>
              </a:rPr>
              <a:t>تعد ادارة الشركة مصدرا للمخاطرة نظرا للقرارات الخاطئة التي قد تتخذها ومن امثلة هذه القرارات  ما يلي:</a:t>
            </a:r>
            <a:r>
              <a:rPr lang="ar-IQ" sz="2400" dirty="0">
                <a:solidFill>
                  <a:schemeClr val="tx1"/>
                </a:solidFill>
              </a:rPr>
              <a:t/>
            </a:r>
            <a:br>
              <a:rPr lang="ar-IQ" sz="2400" dirty="0">
                <a:solidFill>
                  <a:schemeClr val="tx1"/>
                </a:solidFill>
              </a:rPr>
            </a:br>
            <a:r>
              <a:rPr lang="ar-IQ" sz="2400" dirty="0" smtClean="0">
                <a:solidFill>
                  <a:schemeClr val="tx1"/>
                </a:solidFill>
              </a:rPr>
              <a:t>* عدم </a:t>
            </a:r>
            <a:r>
              <a:rPr lang="ar-IQ" sz="2400" dirty="0">
                <a:solidFill>
                  <a:schemeClr val="tx1"/>
                </a:solidFill>
              </a:rPr>
              <a:t>التحوط للأحداث غير المتوقعة.</a:t>
            </a:r>
            <a:br>
              <a:rPr lang="ar-IQ" sz="2400" dirty="0">
                <a:solidFill>
                  <a:schemeClr val="tx1"/>
                </a:solidFill>
              </a:rPr>
            </a:br>
            <a:r>
              <a:rPr lang="ar-IQ" sz="2400" dirty="0" smtClean="0">
                <a:solidFill>
                  <a:schemeClr val="tx1"/>
                </a:solidFill>
              </a:rPr>
              <a:t>* تقادم </a:t>
            </a:r>
            <a:r>
              <a:rPr lang="ar-IQ" sz="2400" dirty="0">
                <a:solidFill>
                  <a:schemeClr val="tx1"/>
                </a:solidFill>
              </a:rPr>
              <a:t>المنتجات.</a:t>
            </a:r>
            <a:br>
              <a:rPr lang="ar-IQ" sz="2400" dirty="0">
                <a:solidFill>
                  <a:schemeClr val="tx1"/>
                </a:solidFill>
              </a:rPr>
            </a:br>
            <a:r>
              <a:rPr lang="ar-IQ" sz="2400" dirty="0" smtClean="0">
                <a:solidFill>
                  <a:schemeClr val="tx1"/>
                </a:solidFill>
              </a:rPr>
              <a:t>* الارتباط </a:t>
            </a:r>
            <a:r>
              <a:rPr lang="ar-IQ" sz="2400" dirty="0">
                <a:solidFill>
                  <a:schemeClr val="tx1"/>
                </a:solidFill>
              </a:rPr>
              <a:t>بعميل واحد</a:t>
            </a:r>
            <a:r>
              <a:rPr lang="ar-IQ" sz="2400" dirty="0" smtClean="0">
                <a:solidFill>
                  <a:schemeClr val="tx1"/>
                </a:solidFill>
              </a:rPr>
              <a:t>.</a:t>
            </a:r>
            <a:r>
              <a:rPr lang="ar-IQ" sz="2400" dirty="0">
                <a:solidFill>
                  <a:schemeClr val="tx1"/>
                </a:solidFill>
              </a:rPr>
              <a:t/>
            </a:r>
            <a:br>
              <a:rPr lang="ar-IQ" sz="2400" dirty="0">
                <a:solidFill>
                  <a:schemeClr val="tx1"/>
                </a:solidFill>
              </a:rPr>
            </a:br>
            <a:r>
              <a:rPr lang="ar-IQ" sz="2400" b="1" dirty="0">
                <a:solidFill>
                  <a:srgbClr val="FF0000"/>
                </a:solidFill>
                <a:effectLst>
                  <a:outerShdw blurRad="38100" dist="38100" dir="2700000" algn="tl">
                    <a:srgbClr val="000000">
                      <a:alpha val="43137"/>
                    </a:srgbClr>
                  </a:outerShdw>
                </a:effectLst>
              </a:rPr>
              <a:t>ب- مخاطر </a:t>
            </a:r>
            <a:r>
              <a:rPr lang="ar-IQ" sz="2400" b="1" dirty="0" smtClean="0">
                <a:solidFill>
                  <a:srgbClr val="FF0000"/>
                </a:solidFill>
                <a:effectLst>
                  <a:outerShdw blurRad="38100" dist="38100" dir="2700000" algn="tl">
                    <a:srgbClr val="000000">
                      <a:alpha val="43137"/>
                    </a:srgbClr>
                  </a:outerShdw>
                </a:effectLst>
              </a:rPr>
              <a:t>الصناعة: </a:t>
            </a:r>
            <a:r>
              <a:rPr lang="ar-IQ" sz="2400" dirty="0" smtClean="0">
                <a:solidFill>
                  <a:schemeClr val="tx1"/>
                </a:solidFill>
              </a:rPr>
              <a:t>تتعرض كل الشركات العاملة في صناعة واحدة او بضع صناعات لقابلية تغير العائد بسبب قوة معينة لا تؤثر في غالبية المنشآت العاملة خارج تلك الصناعة. </a:t>
            </a:r>
            <a:endParaRPr lang="ar-IQ" sz="2400" dirty="0">
              <a:solidFill>
                <a:schemeClr val="tx1"/>
              </a:solidFill>
            </a:endParaRPr>
          </a:p>
        </p:txBody>
      </p:sp>
    </p:spTree>
    <p:extLst>
      <p:ext uri="{BB962C8B-B14F-4D97-AF65-F5344CB8AC3E}">
        <p14:creationId xmlns:p14="http://schemas.microsoft.com/office/powerpoint/2010/main" val="395831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620000" cy="5674642"/>
          </a:xfrm>
        </p:spPr>
        <p:txBody>
          <a:bodyPr/>
          <a:lstStyle/>
          <a:p>
            <a:pPr algn="r"/>
            <a:r>
              <a:rPr lang="ar-IQ" sz="2400" b="1" dirty="0">
                <a:solidFill>
                  <a:srgbClr val="FF0000"/>
                </a:solidFill>
                <a:effectLst>
                  <a:outerShdw blurRad="38100" dist="38100" dir="2700000" algn="tl">
                    <a:srgbClr val="000000">
                      <a:alpha val="43137"/>
                    </a:srgbClr>
                  </a:outerShdw>
                </a:effectLst>
              </a:rPr>
              <a:t>ج- مخاطر الاعمال: </a:t>
            </a:r>
            <a:r>
              <a:rPr lang="ar-IQ" sz="2400" dirty="0" smtClean="0">
                <a:solidFill>
                  <a:schemeClr val="tx1"/>
                </a:solidFill>
              </a:rPr>
              <a:t>هي جزء من المخاطر النظامية والمخاطر غير النظامية التي يتعرض لها المستثمر في الاوراق المالية عموما والمستثمر في الاسهم العادية بشكل خاص. </a:t>
            </a:r>
            <a:r>
              <a:rPr lang="ar-IQ" sz="2400" dirty="0">
                <a:solidFill>
                  <a:schemeClr val="tx1"/>
                </a:solidFill>
              </a:rPr>
              <a:t>ومن اهم المتغيرات في مخاطر الاعمال </a:t>
            </a:r>
            <a:r>
              <a:rPr lang="ar-IQ" sz="2400" dirty="0" smtClean="0">
                <a:solidFill>
                  <a:schemeClr val="tx1"/>
                </a:solidFill>
              </a:rPr>
              <a:t>ما يلي:</a:t>
            </a:r>
            <a:r>
              <a:rPr lang="ar-IQ" sz="2400" dirty="0">
                <a:solidFill>
                  <a:schemeClr val="tx1"/>
                </a:solidFill>
              </a:rPr>
              <a:t/>
            </a:r>
            <a:br>
              <a:rPr lang="ar-IQ" sz="2400" dirty="0">
                <a:solidFill>
                  <a:schemeClr val="tx1"/>
                </a:solidFill>
              </a:rPr>
            </a:br>
            <a:r>
              <a:rPr lang="ar-IQ" sz="2400" b="1" dirty="0">
                <a:solidFill>
                  <a:schemeClr val="tx1"/>
                </a:solidFill>
              </a:rPr>
              <a:t>1- التغير في حجم منتجات </a:t>
            </a:r>
            <a:r>
              <a:rPr lang="ar-IQ" sz="2400" b="1" dirty="0" smtClean="0">
                <a:solidFill>
                  <a:schemeClr val="tx1"/>
                </a:solidFill>
              </a:rPr>
              <a:t>الشركة.</a:t>
            </a:r>
            <a:r>
              <a:rPr lang="ar-IQ" sz="2400" b="1" dirty="0">
                <a:solidFill>
                  <a:schemeClr val="tx1"/>
                </a:solidFill>
              </a:rPr>
              <a:t/>
            </a:r>
            <a:br>
              <a:rPr lang="ar-IQ" sz="2400" b="1" dirty="0">
                <a:solidFill>
                  <a:schemeClr val="tx1"/>
                </a:solidFill>
              </a:rPr>
            </a:br>
            <a:r>
              <a:rPr lang="ar-IQ" sz="2400" b="1" dirty="0">
                <a:solidFill>
                  <a:schemeClr val="tx1"/>
                </a:solidFill>
              </a:rPr>
              <a:t>2- التغير في اسعار بيع  </a:t>
            </a:r>
            <a:r>
              <a:rPr lang="ar-IQ" sz="2400" b="1" dirty="0" smtClean="0">
                <a:solidFill>
                  <a:schemeClr val="tx1"/>
                </a:solidFill>
              </a:rPr>
              <a:t>المنتجات.</a:t>
            </a:r>
            <a:r>
              <a:rPr lang="ar-IQ" sz="2400" b="1" dirty="0">
                <a:solidFill>
                  <a:schemeClr val="tx1"/>
                </a:solidFill>
              </a:rPr>
              <a:t/>
            </a:r>
            <a:br>
              <a:rPr lang="ar-IQ" sz="2400" b="1" dirty="0">
                <a:solidFill>
                  <a:schemeClr val="tx1"/>
                </a:solidFill>
              </a:rPr>
            </a:br>
            <a:r>
              <a:rPr lang="ar-IQ" sz="2400" b="1" dirty="0">
                <a:solidFill>
                  <a:schemeClr val="tx1"/>
                </a:solidFill>
              </a:rPr>
              <a:t>3- التغير في اسعار </a:t>
            </a:r>
            <a:r>
              <a:rPr lang="ar-IQ" sz="2400" b="1" dirty="0" smtClean="0">
                <a:solidFill>
                  <a:schemeClr val="tx1"/>
                </a:solidFill>
              </a:rPr>
              <a:t>المدخلات.</a:t>
            </a:r>
            <a:r>
              <a:rPr lang="ar-IQ" sz="2400" b="1" dirty="0">
                <a:solidFill>
                  <a:schemeClr val="tx1"/>
                </a:solidFill>
              </a:rPr>
              <a:t/>
            </a:r>
            <a:br>
              <a:rPr lang="ar-IQ" sz="2400" b="1" dirty="0">
                <a:solidFill>
                  <a:schemeClr val="tx1"/>
                </a:solidFill>
              </a:rPr>
            </a:br>
            <a:r>
              <a:rPr lang="ar-IQ" sz="2400" b="1" dirty="0">
                <a:solidFill>
                  <a:schemeClr val="tx1"/>
                </a:solidFill>
              </a:rPr>
              <a:t>4- مرونة الطلب على منتجات </a:t>
            </a:r>
            <a:r>
              <a:rPr lang="ar-IQ" sz="2400" b="1" dirty="0" smtClean="0">
                <a:solidFill>
                  <a:schemeClr val="tx1"/>
                </a:solidFill>
              </a:rPr>
              <a:t>الشركة.</a:t>
            </a:r>
            <a:r>
              <a:rPr lang="ar-IQ" sz="2400" b="1" dirty="0">
                <a:solidFill>
                  <a:schemeClr val="tx1"/>
                </a:solidFill>
              </a:rPr>
              <a:t/>
            </a:r>
            <a:br>
              <a:rPr lang="ar-IQ" sz="2400" b="1" dirty="0">
                <a:solidFill>
                  <a:schemeClr val="tx1"/>
                </a:solidFill>
              </a:rPr>
            </a:br>
            <a:r>
              <a:rPr lang="ar-IQ" sz="2400" b="1" dirty="0">
                <a:solidFill>
                  <a:schemeClr val="tx1"/>
                </a:solidFill>
              </a:rPr>
              <a:t>5- نسبة التكاليف الثابتة الى التكاليف </a:t>
            </a:r>
            <a:r>
              <a:rPr lang="ar-IQ" sz="2400" b="1" dirty="0" smtClean="0">
                <a:solidFill>
                  <a:schemeClr val="tx1"/>
                </a:solidFill>
              </a:rPr>
              <a:t>الكلية.</a:t>
            </a:r>
            <a:br>
              <a:rPr lang="ar-IQ" sz="2400" b="1" dirty="0" smtClean="0">
                <a:solidFill>
                  <a:schemeClr val="tx1"/>
                </a:solidFill>
              </a:rPr>
            </a:br>
            <a:r>
              <a:rPr lang="ar-IQ" sz="2400" b="1" dirty="0">
                <a:solidFill>
                  <a:srgbClr val="FF0000"/>
                </a:solidFill>
                <a:effectLst>
                  <a:outerShdw blurRad="38100" dist="38100" dir="2700000" algn="tl">
                    <a:srgbClr val="000000">
                      <a:alpha val="43137"/>
                    </a:srgbClr>
                  </a:outerShdw>
                </a:effectLst>
              </a:rPr>
              <a:t>د- المخاطر المالية: </a:t>
            </a:r>
            <a:r>
              <a:rPr lang="ar-IQ" sz="2400" dirty="0" smtClean="0">
                <a:solidFill>
                  <a:schemeClr val="tx1"/>
                </a:solidFill>
              </a:rPr>
              <a:t>هي المخاطر التي تتعرض لها الادارة بسبب اعتمادها على مصادر التمويل المقترضة في هيكل تمويلها , لا نه كلما زادت القروض تعرضت الادارة الى مخاطر اضافية متمثلة باحتمال عدم القدرة على سداد اصل القروض او فائدته او الاثنين معا.</a:t>
            </a:r>
            <a:endParaRPr lang="ar-IQ" sz="2400" dirty="0">
              <a:solidFill>
                <a:schemeClr val="tx1"/>
              </a:solidFill>
            </a:endParaRPr>
          </a:p>
        </p:txBody>
      </p:sp>
    </p:spTree>
    <p:extLst>
      <p:ext uri="{BB962C8B-B14F-4D97-AF65-F5344CB8AC3E}">
        <p14:creationId xmlns:p14="http://schemas.microsoft.com/office/powerpoint/2010/main" val="278331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عنوان 1"/>
              <p:cNvSpPr>
                <a:spLocks noGrp="1"/>
              </p:cNvSpPr>
              <p:nvPr>
                <p:ph type="title"/>
              </p:nvPr>
            </p:nvSpPr>
            <p:spPr>
              <a:xfrm>
                <a:off x="467544" y="33086"/>
                <a:ext cx="8229600" cy="6408712"/>
              </a:xfrm>
            </p:spPr>
            <p:txBody>
              <a:bodyPr>
                <a:normAutofit fontScale="90000"/>
              </a:bodyPr>
              <a:lstStyle/>
              <a:p>
                <a:pPr algn="r"/>
                <a:r>
                  <a:rPr lang="ar-IQ" sz="3100" b="1" dirty="0">
                    <a:solidFill>
                      <a:srgbClr val="00B050"/>
                    </a:solidFill>
                    <a:effectLst>
                      <a:outerShdw blurRad="38100" dist="38100" dir="2700000" algn="tl">
                        <a:srgbClr val="000000">
                          <a:alpha val="43137"/>
                        </a:srgbClr>
                      </a:outerShdw>
                    </a:effectLst>
                  </a:rPr>
                  <a:t>رابعا:- نظرية توازن سوق رأس المال ومخاطر الاستثمار</a:t>
                </a:r>
                <a:r>
                  <a:rPr lang="ar-IQ" sz="2400" dirty="0" smtClean="0"/>
                  <a:t/>
                </a:r>
                <a:br>
                  <a:rPr lang="ar-IQ" sz="2400" dirty="0" smtClean="0"/>
                </a:br>
                <a:r>
                  <a:rPr lang="ar-IQ" sz="2400" dirty="0" smtClean="0">
                    <a:solidFill>
                      <a:schemeClr val="tx1"/>
                    </a:solidFill>
                  </a:rPr>
                  <a:t>ان العلاقة بين العائد المتوقع والمخاطرة المرتبطة بذلك الاستثمار هي علاقة خطية طردية ويسمى الخط المستقيم الذي يمثل العلاقة بخط سوق راس المال وهذا الخط (</a:t>
                </a:r>
                <a:r>
                  <a:rPr lang="en-US" sz="2400" dirty="0" smtClean="0">
                    <a:solidFill>
                      <a:schemeClr val="tx1"/>
                    </a:solidFill>
                  </a:rPr>
                  <a:t>CML</a:t>
                </a:r>
                <a:r>
                  <a:rPr lang="ar-IQ" sz="2400" dirty="0" smtClean="0">
                    <a:solidFill>
                      <a:schemeClr val="tx1"/>
                    </a:solidFill>
                  </a:rPr>
                  <a:t>) ويمكن التعبير عن معدل العائد المتوقع من استثمار معين بمعادلة خطية تتكون من العائد الخالي من المخاطرة</a:t>
                </a:r>
                <a:r>
                  <a:rPr lang="en-US" sz="2400" dirty="0" smtClean="0">
                    <a:solidFill>
                      <a:schemeClr val="tx1"/>
                    </a:solidFill>
                  </a:rPr>
                  <a:t>RFR </a:t>
                </a:r>
                <a:r>
                  <a:rPr lang="ar-IQ" sz="2400" dirty="0" smtClean="0">
                    <a:solidFill>
                      <a:schemeClr val="tx1"/>
                    </a:solidFill>
                  </a:rPr>
                  <a:t> مضافا اليها علاوة المخاطرة وتأخذ المعادلة الشكل التالي: </a:t>
                </a:r>
                <a:r>
                  <a:rPr lang="en-US" sz="2400" dirty="0" smtClean="0">
                    <a:solidFill>
                      <a:schemeClr val="tx1"/>
                    </a:solidFill>
                    <a:latin typeface="Andalus" pitchFamily="18" charset="-78"/>
                    <a:cs typeface="Andalus" pitchFamily="18" charset="-78"/>
                  </a:rPr>
                  <a:t>E(R)=</a:t>
                </a:r>
                <a:r>
                  <a:rPr lang="en-US" sz="2400" dirty="0" smtClean="0">
                    <a:solidFill>
                      <a:schemeClr val="tx1"/>
                    </a:solidFill>
                    <a:latin typeface="Andalus" pitchFamily="18" charset="-78"/>
                    <a:cs typeface="Andalus" pitchFamily="18" charset="-78"/>
                  </a:rPr>
                  <a:t>RFR+ß(RM-RFR)                                    </a:t>
                </a:r>
                <a:r>
                  <a:rPr lang="ar-IQ" sz="2400" dirty="0" smtClean="0">
                    <a:solidFill>
                      <a:schemeClr val="tx1"/>
                    </a:solidFill>
                    <a:latin typeface="Andalus" pitchFamily="18" charset="-78"/>
                    <a:cs typeface="Andalus" pitchFamily="18" charset="-78"/>
                  </a:rPr>
                  <a:t/>
                </a:r>
                <a:br>
                  <a:rPr lang="ar-IQ" sz="2400" dirty="0" smtClean="0">
                    <a:solidFill>
                      <a:schemeClr val="tx1"/>
                    </a:solidFill>
                    <a:latin typeface="Andalus" pitchFamily="18" charset="-78"/>
                    <a:cs typeface="Andalus" pitchFamily="18" charset="-78"/>
                  </a:rPr>
                </a:br>
                <a:r>
                  <a:rPr lang="ar-IQ" sz="2400" dirty="0" smtClean="0">
                    <a:solidFill>
                      <a:schemeClr val="tx1"/>
                    </a:solidFill>
                    <a:latin typeface="Andalus" pitchFamily="18" charset="-78"/>
                    <a:cs typeface="+mn-cs"/>
                  </a:rPr>
                  <a:t>حيث ان:</a:t>
                </a:r>
                <a:br>
                  <a:rPr lang="ar-IQ" sz="2400" dirty="0" smtClean="0">
                    <a:solidFill>
                      <a:schemeClr val="tx1"/>
                    </a:solidFill>
                    <a:latin typeface="Andalus" pitchFamily="18" charset="-78"/>
                    <a:cs typeface="+mn-cs"/>
                  </a:rPr>
                </a:br>
                <a:r>
                  <a:rPr lang="en-US" sz="2400" dirty="0" smtClean="0">
                    <a:solidFill>
                      <a:schemeClr val="tx1"/>
                    </a:solidFill>
                    <a:latin typeface="Andalus" pitchFamily="18" charset="-78"/>
                    <a:cs typeface="+mn-cs"/>
                  </a:rPr>
                  <a:t>ER</a:t>
                </a:r>
                <a:r>
                  <a:rPr lang="ar-IQ" sz="2400" dirty="0" smtClean="0">
                    <a:solidFill>
                      <a:schemeClr val="tx1"/>
                    </a:solidFill>
                    <a:latin typeface="Andalus" pitchFamily="18" charset="-78"/>
                    <a:cs typeface="+mn-cs"/>
                  </a:rPr>
                  <a:t>: العائد المتوقع</a:t>
                </a:r>
                <a:br>
                  <a:rPr lang="ar-IQ" sz="2400" dirty="0" smtClean="0">
                    <a:solidFill>
                      <a:schemeClr val="tx1"/>
                    </a:solidFill>
                    <a:latin typeface="Andalus" pitchFamily="18" charset="-78"/>
                    <a:cs typeface="+mn-cs"/>
                  </a:rPr>
                </a:br>
                <a:r>
                  <a:rPr lang="en-US" sz="2400" dirty="0" smtClean="0">
                    <a:solidFill>
                      <a:schemeClr val="tx1"/>
                    </a:solidFill>
                    <a:latin typeface="Andalus" pitchFamily="18" charset="-78"/>
                    <a:cs typeface="+mn-cs"/>
                  </a:rPr>
                  <a:t>RFR</a:t>
                </a:r>
                <a:r>
                  <a:rPr lang="ar-IQ" sz="2400" dirty="0" smtClean="0">
                    <a:solidFill>
                      <a:schemeClr val="tx1"/>
                    </a:solidFill>
                    <a:latin typeface="Andalus" pitchFamily="18" charset="-78"/>
                    <a:cs typeface="+mn-cs"/>
                  </a:rPr>
                  <a:t>: العائد الخالي من المخاطر</a:t>
                </a:r>
                <a:br>
                  <a:rPr lang="ar-IQ" sz="2400" dirty="0" smtClean="0">
                    <a:solidFill>
                      <a:schemeClr val="tx1"/>
                    </a:solidFill>
                    <a:latin typeface="Andalus" pitchFamily="18" charset="-78"/>
                    <a:cs typeface="+mn-cs"/>
                  </a:rPr>
                </a:br>
                <a:r>
                  <a:rPr lang="en-US" sz="2400" dirty="0" smtClean="0">
                    <a:solidFill>
                      <a:schemeClr val="tx1"/>
                    </a:solidFill>
                    <a:latin typeface="Andalus" pitchFamily="18" charset="-78"/>
                    <a:cs typeface="Andalus" pitchFamily="18" charset="-78"/>
                  </a:rPr>
                  <a:t>ß</a:t>
                </a:r>
                <a:r>
                  <a:rPr lang="ar-IQ" sz="2400" dirty="0" smtClean="0">
                    <a:solidFill>
                      <a:schemeClr val="tx1"/>
                    </a:solidFill>
                    <a:latin typeface="Andalus" pitchFamily="18" charset="-78"/>
                    <a:cs typeface="Andalus" pitchFamily="18" charset="-78"/>
                  </a:rPr>
                  <a:t>: </a:t>
                </a:r>
                <a:r>
                  <a:rPr lang="ar-IQ" sz="2400" dirty="0" smtClean="0">
                    <a:solidFill>
                      <a:schemeClr val="tx1"/>
                    </a:solidFill>
                    <a:latin typeface="Andalus" pitchFamily="18" charset="-78"/>
                    <a:cs typeface="+mn-cs"/>
                  </a:rPr>
                  <a:t>معامل بيتا كمقياس للمخاطر النظامية</a:t>
                </a:r>
                <a:br>
                  <a:rPr lang="ar-IQ" sz="2400" dirty="0" smtClean="0">
                    <a:solidFill>
                      <a:schemeClr val="tx1"/>
                    </a:solidFill>
                    <a:latin typeface="Andalus" pitchFamily="18" charset="-78"/>
                    <a:cs typeface="+mn-cs"/>
                  </a:rPr>
                </a:br>
                <a:r>
                  <a:rPr lang="en-US" sz="2400" dirty="0" smtClean="0">
                    <a:solidFill>
                      <a:schemeClr val="tx1"/>
                    </a:solidFill>
                    <a:latin typeface="Andalus" pitchFamily="18" charset="-78"/>
                    <a:cs typeface="+mn-cs"/>
                  </a:rPr>
                  <a:t>RM</a:t>
                </a:r>
                <a:r>
                  <a:rPr lang="ar-IQ" sz="2400" dirty="0" smtClean="0">
                    <a:solidFill>
                      <a:schemeClr val="tx1"/>
                    </a:solidFill>
                    <a:latin typeface="Andalus" pitchFamily="18" charset="-78"/>
                    <a:cs typeface="+mn-cs"/>
                  </a:rPr>
                  <a:t>: معدل العائد لمحفظة السوق</a:t>
                </a:r>
                <a:br>
                  <a:rPr lang="ar-IQ" sz="2400" dirty="0" smtClean="0">
                    <a:solidFill>
                      <a:schemeClr val="tx1"/>
                    </a:solidFill>
                    <a:latin typeface="Andalus" pitchFamily="18" charset="-78"/>
                    <a:cs typeface="+mn-cs"/>
                  </a:rPr>
                </a:br>
                <a:r>
                  <a:rPr lang="ar-IQ" sz="2400" dirty="0" smtClean="0">
                    <a:solidFill>
                      <a:schemeClr val="tx1"/>
                    </a:solidFill>
                    <a:latin typeface="Andalus" pitchFamily="18" charset="-78"/>
                    <a:cs typeface="+mn-cs"/>
                  </a:rPr>
                  <a:t>كما ان ميل خط سوق راس المال (</a:t>
                </a:r>
                <a:r>
                  <a:rPr lang="en-US" sz="2400" dirty="0" smtClean="0">
                    <a:solidFill>
                      <a:schemeClr val="tx1"/>
                    </a:solidFill>
                    <a:latin typeface="Andalus" pitchFamily="18" charset="-78"/>
                    <a:cs typeface="+mn-cs"/>
                  </a:rPr>
                  <a:t>CML</a:t>
                </a:r>
                <a:r>
                  <a:rPr lang="ar-IQ" sz="2400" dirty="0" smtClean="0">
                    <a:solidFill>
                      <a:schemeClr val="tx1"/>
                    </a:solidFill>
                    <a:latin typeface="Andalus" pitchFamily="18" charset="-78"/>
                    <a:cs typeface="+mn-cs"/>
                  </a:rPr>
                  <a:t>) يمثل العلاقة التوازنية بين العائد المتوقع وخطر الاستثمار يمكن تمثيلة بالمعادلة الاتية</a:t>
                </a:r>
                <a:r>
                  <a:rPr lang="ar-IQ" sz="2400" dirty="0" smtClean="0">
                    <a:solidFill>
                      <a:schemeClr val="tx1"/>
                    </a:solidFill>
                    <a:latin typeface="Andalus" pitchFamily="18" charset="-78"/>
                    <a:cs typeface="+mn-cs"/>
                  </a:rPr>
                  <a:t>:</a:t>
                </a:r>
                <a:r>
                  <a:rPr lang="ar-IQ" sz="2400" dirty="0" smtClean="0">
                    <a:solidFill>
                      <a:schemeClr val="tx1"/>
                    </a:solidFill>
                    <a:latin typeface="Andalus" pitchFamily="18" charset="-78"/>
                    <a:cs typeface="+mn-cs"/>
                  </a:rPr>
                  <a:t/>
                </a:r>
                <a:br>
                  <a:rPr lang="ar-IQ" sz="2400" dirty="0" smtClean="0">
                    <a:solidFill>
                      <a:schemeClr val="tx1"/>
                    </a:solidFill>
                    <a:latin typeface="Andalus" pitchFamily="18" charset="-78"/>
                    <a:cs typeface="+mn-cs"/>
                  </a:rPr>
                </a:br>
                <a:r>
                  <a:rPr lang="ar-IQ" sz="2400" dirty="0" smtClean="0">
                    <a:solidFill>
                      <a:schemeClr val="tx1"/>
                    </a:solidFill>
                    <a:latin typeface="Andalus" pitchFamily="18" charset="-78"/>
                    <a:cs typeface="+mn-cs"/>
                  </a:rPr>
                  <a:t>                                                   </a:t>
                </a:r>
                <a14:m>
                  <m:oMath xmlns:m="http://schemas.openxmlformats.org/officeDocument/2006/math">
                    <m:f>
                      <m:fPr>
                        <m:ctrlPr>
                          <a:rPr lang="ar-IQ" sz="2400" i="1" smtClean="0">
                            <a:solidFill>
                              <a:schemeClr val="tx1"/>
                            </a:solidFill>
                            <a:latin typeface="Cambria Math"/>
                            <a:cs typeface="+mn-cs"/>
                          </a:rPr>
                        </m:ctrlPr>
                      </m:fPr>
                      <m:num>
                        <m:eqArr>
                          <m:eqArrPr>
                            <m:ctrlPr>
                              <a:rPr lang="en-US" sz="2400" b="0" i="1" smtClean="0">
                                <a:solidFill>
                                  <a:schemeClr val="tx1"/>
                                </a:solidFill>
                                <a:latin typeface="Cambria Math"/>
                                <a:cs typeface="+mn-cs"/>
                              </a:rPr>
                            </m:ctrlPr>
                          </m:eqArrPr>
                          <m:e>
                            <m:r>
                              <a:rPr lang="en-US" sz="2400" b="0" i="1" smtClean="0">
                                <a:solidFill>
                                  <a:schemeClr val="tx1"/>
                                </a:solidFill>
                                <a:latin typeface="Cambria Math"/>
                                <a:cs typeface="+mn-cs"/>
                              </a:rPr>
                              <m:t> </m:t>
                            </m:r>
                          </m:e>
                          <m:e>
                            <m:r>
                              <m:rPr>
                                <m:nor/>
                              </m:rPr>
                              <a:rPr lang="en-US" sz="2400">
                                <a:solidFill>
                                  <a:schemeClr val="tx1"/>
                                </a:solidFill>
                                <a:latin typeface="Andalus" pitchFamily="18" charset="-78"/>
                                <a:cs typeface="Andalus" pitchFamily="18" charset="-78"/>
                              </a:rPr>
                              <m:t>RM</m:t>
                            </m:r>
                            <m:r>
                              <m:rPr>
                                <m:nor/>
                              </m:rPr>
                              <a:rPr lang="en-US" sz="2400">
                                <a:solidFill>
                                  <a:schemeClr val="tx1"/>
                                </a:solidFill>
                                <a:latin typeface="Andalus" pitchFamily="18" charset="-78"/>
                                <a:cs typeface="Andalus" pitchFamily="18" charset="-78"/>
                              </a:rPr>
                              <m:t>−</m:t>
                            </m:r>
                            <m:r>
                              <m:rPr>
                                <m:nor/>
                              </m:rPr>
                              <a:rPr lang="en-US" sz="2400">
                                <a:solidFill>
                                  <a:schemeClr val="tx1"/>
                                </a:solidFill>
                                <a:latin typeface="Andalus" pitchFamily="18" charset="-78"/>
                                <a:cs typeface="Andalus" pitchFamily="18" charset="-78"/>
                              </a:rPr>
                              <m:t>RFR</m:t>
                            </m:r>
                          </m:e>
                        </m:eqArr>
                      </m:num>
                      <m:den>
                        <m:r>
                          <a:rPr lang="en-US" sz="2400" b="0" i="1" smtClean="0">
                            <a:solidFill>
                              <a:schemeClr val="tx1"/>
                            </a:solidFill>
                            <a:latin typeface="Cambria Math"/>
                            <a:cs typeface="+mn-cs"/>
                          </a:rPr>
                          <m:t>𝟃</m:t>
                        </m:r>
                        <m:r>
                          <a:rPr lang="en-US" sz="2400" b="0" i="1" smtClean="0">
                            <a:solidFill>
                              <a:schemeClr val="tx1"/>
                            </a:solidFill>
                            <a:latin typeface="Cambria Math"/>
                            <a:cs typeface="+mn-cs"/>
                          </a:rPr>
                          <m:t>𝑀</m:t>
                        </m:r>
                      </m:den>
                    </m:f>
                  </m:oMath>
                </a14:m>
                <a:r>
                  <a:rPr lang="ar-IQ" sz="2400" dirty="0" smtClean="0">
                    <a:solidFill>
                      <a:schemeClr val="tx1"/>
                    </a:solidFill>
                    <a:latin typeface="Andalus" pitchFamily="18" charset="-78"/>
                    <a:cs typeface="+mn-cs"/>
                  </a:rPr>
                  <a:t>=</a:t>
                </a:r>
                <a:r>
                  <a:rPr lang="en-US" sz="2400" dirty="0" smtClean="0">
                    <a:solidFill>
                      <a:schemeClr val="tx1"/>
                    </a:solidFill>
                    <a:latin typeface="Andalus" pitchFamily="18" charset="-78"/>
                    <a:cs typeface="Andalus" pitchFamily="18" charset="-78"/>
                  </a:rPr>
                  <a:t>ß</a:t>
                </a:r>
                <a:r>
                  <a:rPr lang="ar-IQ" sz="2400" dirty="0" smtClean="0">
                    <a:solidFill>
                      <a:schemeClr val="tx1"/>
                    </a:solidFill>
                    <a:latin typeface="Andalus" pitchFamily="18" charset="-78"/>
                    <a:cs typeface="Andalus" pitchFamily="18" charset="-78"/>
                  </a:rPr>
                  <a:t>            </a:t>
                </a:r>
                <a:r>
                  <a:rPr lang="ar-IQ" sz="2400" dirty="0" smtClean="0">
                    <a:solidFill>
                      <a:schemeClr val="tx1"/>
                    </a:solidFill>
                    <a:latin typeface="Andalus" pitchFamily="18" charset="-78"/>
                    <a:cs typeface="+mn-cs"/>
                  </a:rPr>
                  <a:t/>
                </a:r>
                <a:br>
                  <a:rPr lang="ar-IQ" sz="2400" dirty="0" smtClean="0">
                    <a:solidFill>
                      <a:schemeClr val="tx1"/>
                    </a:solidFill>
                    <a:latin typeface="Andalus" pitchFamily="18" charset="-78"/>
                    <a:cs typeface="+mn-cs"/>
                  </a:rPr>
                </a:br>
                <a:r>
                  <a:rPr lang="ar-IQ" sz="2400" dirty="0" smtClean="0">
                    <a:latin typeface="Andalus" pitchFamily="18" charset="-78"/>
                    <a:cs typeface="+mn-cs"/>
                  </a:rPr>
                  <a:t/>
                </a:r>
                <a:br>
                  <a:rPr lang="ar-IQ" sz="2400" dirty="0" smtClean="0">
                    <a:latin typeface="Andalus" pitchFamily="18" charset="-78"/>
                    <a:cs typeface="+mn-cs"/>
                  </a:rPr>
                </a:br>
                <a:r>
                  <a:rPr lang="ar-IQ" sz="2400" dirty="0" smtClean="0"/>
                  <a:t/>
                </a:r>
                <a:br>
                  <a:rPr lang="ar-IQ" sz="2400" dirty="0" smtClean="0"/>
                </a:br>
                <a:endParaRPr lang="ar-IQ" sz="2400" dirty="0"/>
              </a:p>
            </p:txBody>
          </p:sp>
        </mc:Choice>
        <mc:Fallback>
          <p:sp>
            <p:nvSpPr>
              <p:cNvPr id="2" name="عنوان 1"/>
              <p:cNvSpPr>
                <a:spLocks noGrp="1" noRot="1" noChangeAspect="1" noMove="1" noResize="1" noEditPoints="1" noAdjustHandles="1" noChangeArrowheads="1" noChangeShapeType="1" noTextEdit="1"/>
              </p:cNvSpPr>
              <p:nvPr>
                <p:ph type="title"/>
              </p:nvPr>
            </p:nvSpPr>
            <p:spPr>
              <a:xfrm>
                <a:off x="467544" y="33086"/>
                <a:ext cx="8229600" cy="6408712"/>
              </a:xfrm>
              <a:blipFill rotWithShape="1">
                <a:blip r:embed="rId2"/>
                <a:stretch>
                  <a:fillRect r="-1926"/>
                </a:stretch>
              </a:blipFill>
            </p:spPr>
            <p:txBody>
              <a:bodyPr/>
              <a:lstStyle/>
              <a:p>
                <a:r>
                  <a:rPr lang="ar-IQ">
                    <a:noFill/>
                  </a:rPr>
                  <a:t> </a:t>
                </a:r>
              </a:p>
            </p:txBody>
          </p:sp>
        </mc:Fallback>
      </mc:AlternateContent>
    </p:spTree>
    <p:extLst>
      <p:ext uri="{BB962C8B-B14F-4D97-AF65-F5344CB8AC3E}">
        <p14:creationId xmlns:p14="http://schemas.microsoft.com/office/powerpoint/2010/main" val="202025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عنوان 1"/>
              <p:cNvSpPr>
                <a:spLocks noGrp="1"/>
              </p:cNvSpPr>
              <p:nvPr>
                <p:ph type="title"/>
              </p:nvPr>
            </p:nvSpPr>
            <p:spPr>
              <a:xfrm>
                <a:off x="457200" y="274638"/>
                <a:ext cx="8229600" cy="4162474"/>
              </a:xfrm>
            </p:spPr>
            <p:txBody>
              <a:bodyPr>
                <a:noAutofit/>
              </a:bodyPr>
              <a:lstStyle/>
              <a:p>
                <a:pPr algn="r"/>
                <a:r>
                  <a:rPr lang="ar-IQ" sz="2800" b="1" dirty="0">
                    <a:solidFill>
                      <a:srgbClr val="FF0000"/>
                    </a:solidFill>
                    <a:effectLst>
                      <a:outerShdw blurRad="38100" dist="38100" dir="2700000" algn="tl">
                        <a:srgbClr val="000000">
                          <a:alpha val="43137"/>
                        </a:srgbClr>
                      </a:outerShdw>
                    </a:effectLst>
                  </a:rPr>
                  <a:t>مثال:- </a:t>
                </a:r>
                <a:r>
                  <a:rPr lang="ar-IQ" sz="2400" dirty="0" smtClean="0">
                    <a:solidFill>
                      <a:schemeClr val="tx1"/>
                    </a:solidFill>
                  </a:rPr>
                  <a:t>قام شخص بالاستثمار في مشروع تبين فيه ان العائد الخالي من المخاطرة </a:t>
                </a:r>
                <a:r>
                  <a:rPr lang="ar-IQ" sz="2400" dirty="0" smtClean="0">
                    <a:solidFill>
                      <a:schemeClr val="tx1"/>
                    </a:solidFill>
                  </a:rPr>
                  <a:t>3% </a:t>
                </a:r>
                <a:r>
                  <a:rPr lang="ar-IQ" sz="2400" dirty="0">
                    <a:solidFill>
                      <a:schemeClr val="tx1"/>
                    </a:solidFill>
                  </a:rPr>
                  <a:t>ومعدل العائد لمحفظة السوق 11% يريد حساب العائد المتوقع للمشروع. علما ان الانحراف المعياري لمحفظة السوق هو 9.2% </a:t>
                </a:r>
                <a:r>
                  <a:rPr lang="ar-IQ" sz="2400" dirty="0" smtClean="0">
                    <a:solidFill>
                      <a:schemeClr val="tx1"/>
                    </a:solidFill>
                  </a:rPr>
                  <a:t>؟ </a:t>
                </a:r>
                <a:br>
                  <a:rPr lang="ar-IQ" sz="2400" dirty="0" smtClean="0">
                    <a:solidFill>
                      <a:schemeClr val="tx1"/>
                    </a:solidFill>
                  </a:rPr>
                </a:br>
                <a:r>
                  <a:rPr lang="ar-IQ" sz="2400" dirty="0" smtClean="0">
                    <a:solidFill>
                      <a:schemeClr val="tx1"/>
                    </a:solidFill>
                  </a:rPr>
                  <a:t>الحل: 1- نستخرج قيمة بيتا وحسب </a:t>
                </a:r>
                <a:r>
                  <a:rPr lang="ar-IQ" sz="2400" dirty="0" smtClean="0">
                    <a:solidFill>
                      <a:schemeClr val="tx1"/>
                    </a:solidFill>
                  </a:rPr>
                  <a:t>القانون:</a:t>
                </a:r>
                <a:br>
                  <a:rPr lang="ar-IQ" sz="2400" dirty="0" smtClean="0">
                    <a:solidFill>
                      <a:schemeClr val="tx1"/>
                    </a:solidFill>
                  </a:rPr>
                </a:br>
                <a:r>
                  <a:rPr lang="ar-IQ" sz="2400" dirty="0" smtClean="0">
                    <a:solidFill>
                      <a:schemeClr val="tx1"/>
                    </a:solidFill>
                    <a:latin typeface="Cambria Math" pitchFamily="18" charset="0"/>
                    <a:ea typeface="Cambria Math" pitchFamily="18" charset="0"/>
                  </a:rPr>
                  <a:t>                                    </a:t>
                </a:r>
                <a:r>
                  <a:rPr lang="en-US" sz="2400" dirty="0" smtClean="0">
                    <a:solidFill>
                      <a:schemeClr val="tx1"/>
                    </a:solidFill>
                    <a:latin typeface="Cambria Math" pitchFamily="18" charset="0"/>
                    <a:ea typeface="Cambria Math" pitchFamily="18" charset="0"/>
                  </a:rPr>
                  <a:t>0.869</a:t>
                </a:r>
                <a:r>
                  <a:rPr lang="ar-IQ" sz="2400" dirty="0" smtClean="0">
                    <a:solidFill>
                      <a:schemeClr val="tx1"/>
                    </a:solidFill>
                    <a:latin typeface="Cambria Math" pitchFamily="18" charset="0"/>
                    <a:ea typeface="Cambria Math" pitchFamily="18" charset="0"/>
                  </a:rPr>
                  <a:t>=    </a:t>
                </a:r>
                <a14:m>
                  <m:oMath xmlns:m="http://schemas.openxmlformats.org/officeDocument/2006/math">
                    <m:f>
                      <m:fPr>
                        <m:ctrlPr>
                          <a:rPr lang="ar-IQ" sz="2400" i="1">
                            <a:solidFill>
                              <a:schemeClr val="tx1"/>
                            </a:solidFill>
                            <a:latin typeface="Cambria Math" pitchFamily="18" charset="0"/>
                            <a:ea typeface="Cambria Math" pitchFamily="18" charset="0"/>
                          </a:rPr>
                        </m:ctrlPr>
                      </m:fPr>
                      <m:num>
                        <m:eqArr>
                          <m:eqArrPr>
                            <m:ctrlPr>
                              <a:rPr lang="en-US" sz="2400" i="1">
                                <a:solidFill>
                                  <a:schemeClr val="tx1"/>
                                </a:solidFill>
                                <a:latin typeface="Cambria Math" pitchFamily="18" charset="0"/>
                                <a:ea typeface="Cambria Math" pitchFamily="18" charset="0"/>
                              </a:rPr>
                            </m:ctrlPr>
                          </m:eqArrPr>
                          <m:e>
                            <m:r>
                              <a:rPr lang="en-US" sz="2400" i="1">
                                <a:solidFill>
                                  <a:schemeClr val="tx1"/>
                                </a:solidFill>
                                <a:latin typeface="Cambria Math" pitchFamily="18" charset="0"/>
                                <a:ea typeface="Cambria Math" pitchFamily="18" charset="0"/>
                              </a:rPr>
                              <m:t> </m:t>
                            </m:r>
                          </m:e>
                          <m:e>
                            <m:r>
                              <m:rPr>
                                <m:nor/>
                              </m:rPr>
                              <a:rPr lang="en-US" sz="2400" b="0" i="0" smtClean="0">
                                <a:solidFill>
                                  <a:schemeClr val="tx1"/>
                                </a:solidFill>
                                <a:latin typeface="Cambria Math" pitchFamily="18" charset="0"/>
                                <a:ea typeface="Cambria Math" pitchFamily="18" charset="0"/>
                              </a:rPr>
                              <m:t>0.11</m:t>
                            </m:r>
                            <m:r>
                              <m:rPr>
                                <m:nor/>
                              </m:rPr>
                              <a:rPr lang="en-US" sz="2400" b="0" i="0" smtClean="0">
                                <a:solidFill>
                                  <a:schemeClr val="tx1"/>
                                </a:solidFill>
                                <a:latin typeface="Cambria Math" pitchFamily="18" charset="0"/>
                                <a:ea typeface="Cambria Math" pitchFamily="18" charset="0"/>
                              </a:rPr>
                              <m:t>-</m:t>
                            </m:r>
                            <m:r>
                              <m:rPr>
                                <m:nor/>
                              </m:rPr>
                              <a:rPr lang="en-US" sz="2400" b="0" i="0" smtClean="0">
                                <a:solidFill>
                                  <a:schemeClr val="tx1"/>
                                </a:solidFill>
                                <a:latin typeface="Cambria Math" pitchFamily="18" charset="0"/>
                                <a:ea typeface="Cambria Math" pitchFamily="18" charset="0"/>
                              </a:rPr>
                              <m:t>0.</m:t>
                            </m:r>
                            <m:r>
                              <m:rPr>
                                <m:nor/>
                              </m:rPr>
                              <a:rPr lang="en-US" sz="2400" b="0" i="0" smtClean="0">
                                <a:solidFill>
                                  <a:schemeClr val="tx1"/>
                                </a:solidFill>
                                <a:latin typeface="Cambria Math" pitchFamily="18" charset="0"/>
                                <a:ea typeface="Cambria Math" pitchFamily="18" charset="0"/>
                              </a:rPr>
                              <m:t>03</m:t>
                            </m:r>
                          </m:e>
                        </m:eqArr>
                      </m:num>
                      <m:den>
                        <m:r>
                          <a:rPr lang="en-US" sz="2400" b="0" i="1" smtClean="0">
                            <a:solidFill>
                              <a:schemeClr val="tx1"/>
                            </a:solidFill>
                            <a:latin typeface="Cambria Math"/>
                            <a:ea typeface="Cambria Math" pitchFamily="18" charset="0"/>
                          </a:rPr>
                          <m:t>0</m:t>
                        </m:r>
                        <m:r>
                          <a:rPr lang="en-US" sz="2400" b="0" i="1" smtClean="0">
                            <a:solidFill>
                              <a:schemeClr val="tx1"/>
                            </a:solidFill>
                            <a:latin typeface="Cambria Math"/>
                            <a:ea typeface="Cambria Math" pitchFamily="18" charset="0"/>
                          </a:rPr>
                          <m:t>.</m:t>
                        </m:r>
                        <m:r>
                          <a:rPr lang="en-US" sz="2400" b="0" i="1" smtClean="0">
                            <a:solidFill>
                              <a:schemeClr val="tx1"/>
                            </a:solidFill>
                            <a:latin typeface="Cambria Math"/>
                            <a:ea typeface="Cambria Math" pitchFamily="18" charset="0"/>
                          </a:rPr>
                          <m:t>092</m:t>
                        </m:r>
                      </m:den>
                    </m:f>
                  </m:oMath>
                </a14:m>
                <a:r>
                  <a:rPr lang="ar-IQ" sz="2400" dirty="0">
                    <a:solidFill>
                      <a:schemeClr val="tx1"/>
                    </a:solidFill>
                    <a:latin typeface="Andalus" pitchFamily="18" charset="-78"/>
                  </a:rPr>
                  <a:t>=</a:t>
                </a:r>
                <a:r>
                  <a:rPr lang="en-US" sz="2400" dirty="0" smtClean="0">
                    <a:solidFill>
                      <a:schemeClr val="tx1"/>
                    </a:solidFill>
                    <a:latin typeface="Andalus" pitchFamily="18" charset="-78"/>
                    <a:cs typeface="Andalus" pitchFamily="18" charset="-78"/>
                  </a:rPr>
                  <a:t>ß</a:t>
                </a:r>
                <a:r>
                  <a:rPr lang="ar-IQ" sz="2400" dirty="0" smtClean="0">
                    <a:solidFill>
                      <a:schemeClr val="tx1"/>
                    </a:solidFill>
                    <a:latin typeface="Andalus" pitchFamily="18" charset="-78"/>
                    <a:cs typeface="Andalus" pitchFamily="18" charset="-78"/>
                  </a:rPr>
                  <a:t/>
                </a:r>
                <a:br>
                  <a:rPr lang="ar-IQ" sz="2400" dirty="0" smtClean="0">
                    <a:solidFill>
                      <a:schemeClr val="tx1"/>
                    </a:solidFill>
                    <a:latin typeface="Andalus" pitchFamily="18" charset="-78"/>
                    <a:cs typeface="Andalus" pitchFamily="18" charset="-78"/>
                  </a:rPr>
                </a:br>
                <a:r>
                  <a:rPr lang="en-US" sz="2400" dirty="0">
                    <a:solidFill>
                      <a:schemeClr val="tx1"/>
                    </a:solidFill>
                  </a:rPr>
                  <a:t> </a:t>
                </a:r>
                <a:r>
                  <a:rPr lang="ar-IQ" sz="2400" dirty="0">
                    <a:solidFill>
                      <a:schemeClr val="tx1"/>
                    </a:solidFill>
                  </a:rPr>
                  <a:t>2- نقوم </a:t>
                </a:r>
                <a:r>
                  <a:rPr lang="ar-IQ" sz="2400" dirty="0" smtClean="0">
                    <a:solidFill>
                      <a:schemeClr val="tx1"/>
                    </a:solidFill>
                  </a:rPr>
                  <a:t>بحساب </a:t>
                </a:r>
                <a:r>
                  <a:rPr lang="ar-IQ" sz="2400" dirty="0">
                    <a:solidFill>
                      <a:schemeClr val="tx1"/>
                    </a:solidFill>
                  </a:rPr>
                  <a:t>العائد المتوقع وحسب </a:t>
                </a:r>
                <a:r>
                  <a:rPr lang="ar-IQ" sz="2400" dirty="0" smtClean="0">
                    <a:solidFill>
                      <a:schemeClr val="tx1"/>
                    </a:solidFill>
                  </a:rPr>
                  <a:t>القانون ونعوض قيمة بيتا المستخرجة:</a:t>
                </a:r>
                <a:r>
                  <a:rPr lang="ar-IQ" sz="2400" dirty="0" smtClean="0">
                    <a:solidFill>
                      <a:schemeClr val="tx1"/>
                    </a:solidFill>
                    <a:latin typeface="Andalus" pitchFamily="18" charset="-78"/>
                    <a:cs typeface="Andalus" pitchFamily="18" charset="-78"/>
                  </a:rPr>
                  <a:t/>
                </a:r>
                <a:br>
                  <a:rPr lang="ar-IQ" sz="2400" dirty="0" smtClean="0">
                    <a:solidFill>
                      <a:schemeClr val="tx1"/>
                    </a:solidFill>
                    <a:latin typeface="Andalus" pitchFamily="18" charset="-78"/>
                    <a:cs typeface="Andalus" pitchFamily="18" charset="-78"/>
                  </a:rPr>
                </a:br>
                <a:r>
                  <a:rPr lang="ar-IQ" sz="2400" dirty="0" smtClean="0">
                    <a:solidFill>
                      <a:schemeClr val="tx1"/>
                    </a:solidFill>
                    <a:latin typeface="Andalus" pitchFamily="18" charset="-78"/>
                    <a:cs typeface="Andalus" pitchFamily="18" charset="-78"/>
                  </a:rPr>
                  <a:t>                         </a:t>
                </a:r>
                <a:r>
                  <a:rPr lang="ar-IQ" sz="2400" dirty="0" smtClean="0">
                    <a:solidFill>
                      <a:schemeClr val="tx1"/>
                    </a:solidFill>
                  </a:rPr>
                  <a:t> </a:t>
                </a:r>
                <a:r>
                  <a:rPr lang="en-US" sz="2400" dirty="0">
                    <a:solidFill>
                      <a:schemeClr val="tx1"/>
                    </a:solidFill>
                    <a:latin typeface="Andalus" pitchFamily="18" charset="-78"/>
                    <a:cs typeface="Andalus" pitchFamily="18" charset="-78"/>
                  </a:rPr>
                  <a:t>E(R</a:t>
                </a:r>
                <a:r>
                  <a:rPr lang="en-US" sz="2400" dirty="0" smtClean="0">
                    <a:solidFill>
                      <a:schemeClr val="tx1"/>
                    </a:solidFill>
                    <a:latin typeface="Andalus" pitchFamily="18" charset="-78"/>
                    <a:cs typeface="Andalus" pitchFamily="18" charset="-78"/>
                  </a:rPr>
                  <a:t>)=0.03+0.869(0.11-0.03)</a:t>
                </a:r>
                <a:r>
                  <a:rPr lang="ar-IQ" sz="2400" dirty="0" smtClean="0">
                    <a:solidFill>
                      <a:schemeClr val="tx1"/>
                    </a:solidFill>
                    <a:latin typeface="Andalus" pitchFamily="18" charset="-78"/>
                    <a:cs typeface="Andalus" pitchFamily="18" charset="-78"/>
                  </a:rPr>
                  <a:t/>
                </a:r>
                <a:br>
                  <a:rPr lang="ar-IQ" sz="2400" dirty="0" smtClean="0">
                    <a:solidFill>
                      <a:schemeClr val="tx1"/>
                    </a:solidFill>
                    <a:latin typeface="Andalus" pitchFamily="18" charset="-78"/>
                    <a:cs typeface="Andalus" pitchFamily="18" charset="-78"/>
                  </a:rPr>
                </a:br>
                <a:r>
                  <a:rPr lang="ar-IQ" sz="2400" dirty="0">
                    <a:solidFill>
                      <a:schemeClr val="tx1"/>
                    </a:solidFill>
                    <a:latin typeface="Andalus" pitchFamily="18" charset="-78"/>
                    <a:cs typeface="Andalus" pitchFamily="18" charset="-78"/>
                  </a:rPr>
                  <a:t> </a:t>
                </a:r>
                <a:r>
                  <a:rPr lang="ar-IQ" sz="2400" dirty="0" smtClean="0">
                    <a:solidFill>
                      <a:schemeClr val="tx1"/>
                    </a:solidFill>
                    <a:latin typeface="Andalus" pitchFamily="18" charset="-78"/>
                    <a:cs typeface="Andalus" pitchFamily="18" charset="-78"/>
                  </a:rPr>
                  <a:t>                                         </a:t>
                </a:r>
                <a:r>
                  <a:rPr lang="en-US" sz="2400" dirty="0" smtClean="0">
                    <a:solidFill>
                      <a:schemeClr val="tx1"/>
                    </a:solidFill>
                    <a:latin typeface="Andalus" pitchFamily="18" charset="-78"/>
                    <a:cs typeface="Andalus" pitchFamily="18" charset="-78"/>
                  </a:rPr>
                  <a:t>10%</a:t>
                </a:r>
                <a:r>
                  <a:rPr lang="ar-IQ" sz="2400" dirty="0" smtClean="0">
                    <a:solidFill>
                      <a:schemeClr val="tx1"/>
                    </a:solidFill>
                    <a:latin typeface="Andalus" pitchFamily="18" charset="-78"/>
                    <a:cs typeface="Andalus" pitchFamily="18" charset="-78"/>
                  </a:rPr>
                  <a:t> =   </a:t>
                </a:r>
                <a:r>
                  <a:rPr lang="en-US" sz="2400" dirty="0" smtClean="0">
                    <a:solidFill>
                      <a:schemeClr val="tx1"/>
                    </a:solidFill>
                    <a:latin typeface="Andalus" pitchFamily="18" charset="-78"/>
                    <a:cs typeface="Andalus" pitchFamily="18" charset="-78"/>
                  </a:rPr>
                  <a:t>0.099</a:t>
                </a:r>
                <a:r>
                  <a:rPr lang="ar-IQ" sz="2400" dirty="0" smtClean="0">
                    <a:solidFill>
                      <a:schemeClr val="tx1"/>
                    </a:solidFill>
                    <a:latin typeface="Andalus" pitchFamily="18" charset="-78"/>
                    <a:cs typeface="Andalus" pitchFamily="18" charset="-78"/>
                  </a:rPr>
                  <a:t>=</a:t>
                </a:r>
                <a:br>
                  <a:rPr lang="ar-IQ" sz="2400" dirty="0" smtClean="0">
                    <a:solidFill>
                      <a:schemeClr val="tx1"/>
                    </a:solidFill>
                    <a:latin typeface="Andalus" pitchFamily="18" charset="-78"/>
                    <a:cs typeface="Andalus" pitchFamily="18" charset="-78"/>
                  </a:rPr>
                </a:br>
                <a:r>
                  <a:rPr lang="ar-IQ" sz="2400" dirty="0" smtClean="0"/>
                  <a:t/>
                </a:r>
                <a:br>
                  <a:rPr lang="ar-IQ" sz="2400" dirty="0" smtClean="0"/>
                </a:br>
                <a:endParaRPr lang="ar-IQ" sz="2400" dirty="0"/>
              </a:p>
            </p:txBody>
          </p:sp>
        </mc:Choice>
        <mc:Fallback>
          <p:sp>
            <p:nvSpPr>
              <p:cNvPr id="2" name="عنوان 1"/>
              <p:cNvSpPr>
                <a:spLocks noGrp="1" noRot="1" noChangeAspect="1" noMove="1" noResize="1" noEditPoints="1" noAdjustHandles="1" noChangeArrowheads="1" noChangeShapeType="1" noTextEdit="1"/>
              </p:cNvSpPr>
              <p:nvPr>
                <p:ph type="title"/>
              </p:nvPr>
            </p:nvSpPr>
            <p:spPr>
              <a:xfrm>
                <a:off x="457200" y="274638"/>
                <a:ext cx="8229600" cy="4162474"/>
              </a:xfrm>
              <a:blipFill rotWithShape="1">
                <a:blip r:embed="rId2"/>
                <a:stretch>
                  <a:fillRect t="-146" r="-1926"/>
                </a:stretch>
              </a:blipFill>
            </p:spPr>
            <p:txBody>
              <a:bodyPr/>
              <a:lstStyle/>
              <a:p>
                <a:r>
                  <a:rPr lang="ar-IQ">
                    <a:noFill/>
                  </a:rPr>
                  <a:t> </a:t>
                </a:r>
              </a:p>
            </p:txBody>
          </p:sp>
        </mc:Fallback>
      </mc:AlternateContent>
    </p:spTree>
    <p:extLst>
      <p:ext uri="{BB962C8B-B14F-4D97-AF65-F5344CB8AC3E}">
        <p14:creationId xmlns:p14="http://schemas.microsoft.com/office/powerpoint/2010/main" val="359711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2967</TotalTime>
  <Words>201</Words>
  <Application>Microsoft Office PowerPoint</Application>
  <PresentationFormat>عرض على الشاشة (3:4)‏</PresentationFormat>
  <Paragraphs>16</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مشربية</vt:lpstr>
      <vt:lpstr>   </vt:lpstr>
      <vt:lpstr>المصدر:- كتاب ادارة المخاطر د. شقيري نوري موسى, واخرون وهو المصدر المعتمد لمادة ادارة المخاطر </vt:lpstr>
      <vt:lpstr>المخاطر الاستثمارية اولا:- تعريف وتصنيف المخاطر الاستثمارية   1- تعريف المخاطر الاستثمارية:- هي عدم انتظام العوائد فالتذبذب في قيمتها او في نسبتها من راس المال المستثمر هو الذي يشكل عنصر المخاطرة, وترجع عملية عدم انتظام العوائد الى حالة عدم التأكد بالتنبؤات المستقبلية. 2- تصنيف المخاطر الاستثمارية (الكلية):- ترتبط المخاطر عموما بعدم اليقين المحيط بنتائج الاحداث المستقبلية  ويقوم الاكاديميون بوضع مقاييس احصائية للمخاطر تنتمي للمفهوم الاجمالي العام المعروف بنظرية بيتا ووفقا لهذه النظرية فان المخاطر الكلية المرتبطة بالاستثمار تتكون من عنصرين هما:- أ- المخاطر النظامية  ب-  المخاطر غير النظامية  </vt:lpstr>
      <vt:lpstr>أ- المخاطر النظامية : هي نسبة المخاطر التي تعود الى حركة السوق ككل نسبة الى المخاطر الكلية. وان هذه المخاطر تؤثر على كافة القطاعات بالسوق ولكن بدرجات متفاوتة, ويطلق عليها بالمخاطر التي لا يمكن تجنبها بالتنويع وتشمل المخاطر النظامية المكونات التالية: أ- مخاطر سعر الفائدة ب- مخاطر القوة الشرائية ج- مخاطر السوق </vt:lpstr>
      <vt:lpstr> ب- المخاطر غير النظامية او المخاطر الخاصة هي عبارة عن حالات عدم التأكد التي تنشأ بسبب ظروف خاصة او عوامل متعلقة بشركة معينة او قطاع معين حيث انها تكون مستقلة عن مخاطر النشاط الاقتصادي وعادة ما تسمى هذه المخاطر بالمخاطر الاستثنائية او المخاطر غير السوقية او المخاطر التي يمكن تجنبها بالتنويع. وتمتاز المخاطر غير النظامية بمجموعة من الخصائص منها: 1- تنشأ بفعل عوامل تخص الشركة ذاتها. 2- تؤثر فقط في شركة معينة. 3- يمكن تجنبها عن طريق التنويع. 4- يمكن قياسها من خلال مقاييس التشتت.</vt:lpstr>
      <vt:lpstr>ثانيا:-عوامل المخاطر غير النظامية  أ- عوامل خاضعة لسيطرة الادارة في الشركة ذاتها مثل قدرات الادارة في اتخاذ القرارات وكفاءة العاملين وان الحوادث العشوائية التي قد تواجه الشركة تؤثر في اعمالها التشغيلية. ب- اعتماد الشركة على القروض في هيكلها المالي. ثالثا:- مصادر المخاطر غير النظامية أ- مخاطر الادارة: تعد ادارة الشركة مصدرا للمخاطرة نظرا للقرارات الخاطئة التي قد تتخذها ومن امثلة هذه القرارات  ما يلي: * عدم التحوط للأحداث غير المتوقعة. * تقادم المنتجات. * الارتباط بعميل واحد. ب- مخاطر الصناعة: تتعرض كل الشركات العاملة في صناعة واحدة او بضع صناعات لقابلية تغير العائد بسبب قوة معينة لا تؤثر في غالبية المنشآت العاملة خارج تلك الصناعة. </vt:lpstr>
      <vt:lpstr>ج- مخاطر الاعمال: هي جزء من المخاطر النظامية والمخاطر غير النظامية التي يتعرض لها المستثمر في الاوراق المالية عموما والمستثمر في الاسهم العادية بشكل خاص. ومن اهم المتغيرات في مخاطر الاعمال ما يلي: 1- التغير في حجم منتجات الشركة. 2- التغير في اسعار بيع  المنتجات. 3- التغير في اسعار المدخلات. 4- مرونة الطلب على منتجات الشركة. 5- نسبة التكاليف الثابتة الى التكاليف الكلية. د- المخاطر المالية: هي المخاطر التي تتعرض لها الادارة بسبب اعتمادها على مصادر التمويل المقترضة في هيكل تمويلها , لا نه كلما زادت القروض تعرضت الادارة الى مخاطر اضافية متمثلة باحتمال عدم القدرة على سداد اصل القروض او فائدته او الاثنين معا.</vt:lpstr>
      <vt:lpstr>رابعا:- نظرية توازن سوق رأس المال ومخاطر الاستثمار ان العلاقة بين العائد المتوقع والمخاطرة المرتبطة بذلك الاستثمار هي علاقة خطية طردية ويسمى الخط المستقيم الذي يمثل العلاقة بخط سوق راس المال وهذا الخط (CML) ويمكن التعبير عن معدل العائد المتوقع من استثمار معين بمعادلة خطية تتكون من العائد الخالي من المخاطرةRFR  مضافا اليها علاوة المخاطرة وتأخذ المعادلة الشكل التالي: E(R)=RFR+ß(RM-RFR)                                     حيث ان: ER: العائد المتوقع RFR: العائد الخالي من المخاطر ß: معامل بيتا كمقياس للمخاطر النظامية RM: معدل العائد لمحفظة السوق كما ان ميل خط سوق راس المال (CML) يمثل العلاقة التوازنية بين العائد المتوقع وخطر الاستثمار يمكن تمثيلة بالمعادلة الاتية:                                                    █( @"RM-RFR" )/∂M=ß               </vt:lpstr>
      <vt:lpstr>مثال:- قام شخص بالاستثمار في مشروع تبين فيه ان العائد الخالي من المخاطرة 3% ومعدل العائد لمحفظة السوق 11% يريد حساب العائد المتوقع للمشروع. علما ان الانحراف المعياري لمحفظة السوق هو 9.2% ؟  الحل: 1- نستخرج قيمة بيتا وحسب القانون:                                     0.869=    █( @"0.11-0.03" )/0.092=ß  2- نقوم بحساب العائد المتوقع وحسب القانون ونعوض قيمة بيتا المستخرجة:                           E(R)=0.03+0.869(0.11-0.03)                                           10% =   0.099=  </vt:lpstr>
      <vt:lpstr>مثال واجب:- قام شخص بالاستثمار في مشروع تجاري وكان العائد الخالي من المخاطرة 6.3% .ومعامل بيتا3.8% علما ان معدل عائد محفظة السوق قد بلغ 5%. المطلوب ايجاد ما يلي: 1- الانحراف المعياري لمحفظة السوق؟ 2- العائد المتوقع؟    </vt:lpstr>
      <vt:lpstr>شكرا لإصغائكم</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29</cp:revision>
  <dcterms:created xsi:type="dcterms:W3CDTF">2020-11-01T14:59:32Z</dcterms:created>
  <dcterms:modified xsi:type="dcterms:W3CDTF">2020-12-16T01:43:52Z</dcterms:modified>
</cp:coreProperties>
</file>