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8" r:id="rId4"/>
    <p:sldId id="262" r:id="rId5"/>
    <p:sldId id="259" r:id="rId6"/>
    <p:sldId id="261" r:id="rId7"/>
    <p:sldId id="271" r:id="rId8"/>
    <p:sldId id="272" r:id="rId9"/>
    <p:sldId id="273" r:id="rId10"/>
    <p:sldId id="277" r:id="rId11"/>
    <p:sldId id="274"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S" initials="N" lastIdx="1" clrIdx="0">
    <p:extLst>
      <p:ext uri="{19B8F6BF-5375-455C-9EA6-DF929625EA0E}">
        <p15:presenceInfo xmlns:p15="http://schemas.microsoft.com/office/powerpoint/2012/main" userId="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varScale="1">
        <p:scale>
          <a:sx n="86" d="100"/>
          <a:sy n="86" d="100"/>
        </p:scale>
        <p:origin x="59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ED7A-438B-44F0-B308-80EDB7AF5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68602D-D927-41DD-9690-038B974B30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1D445E-A3EA-4832-8920-49695F744C8D}"/>
              </a:ext>
            </a:extLst>
          </p:cNvPr>
          <p:cNvSpPr>
            <a:spLocks noGrp="1"/>
          </p:cNvSpPr>
          <p:nvPr>
            <p:ph type="dt" sz="half" idx="10"/>
          </p:nvPr>
        </p:nvSpPr>
        <p:spPr/>
        <p:txBody>
          <a:bodyPr/>
          <a:lstStyle/>
          <a:p>
            <a:fld id="{57B43157-30A8-4EB4-8DC9-A9A5958737CF}" type="datetimeFigureOut">
              <a:rPr lang="en-US" smtClean="0"/>
              <a:t>9/27/2020</a:t>
            </a:fld>
            <a:endParaRPr lang="en-US"/>
          </a:p>
        </p:txBody>
      </p:sp>
      <p:sp>
        <p:nvSpPr>
          <p:cNvPr id="5" name="Footer Placeholder 4">
            <a:extLst>
              <a:ext uri="{FF2B5EF4-FFF2-40B4-BE49-F238E27FC236}">
                <a16:creationId xmlns:a16="http://schemas.microsoft.com/office/drawing/2014/main" id="{DAF958A0-D56C-48FF-A839-1F5E7186B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C620D4-2A32-4AFB-A513-71D3A96DE50B}"/>
              </a:ext>
            </a:extLst>
          </p:cNvPr>
          <p:cNvSpPr>
            <a:spLocks noGrp="1"/>
          </p:cNvSpPr>
          <p:nvPr>
            <p:ph type="sldNum" sz="quarter" idx="12"/>
          </p:nvPr>
        </p:nvSpPr>
        <p:spPr/>
        <p:txBody>
          <a:bodyPr/>
          <a:lstStyle/>
          <a:p>
            <a:fld id="{1B7FE2A9-8588-4E02-AAF2-B78D385B2D92}" type="slidenum">
              <a:rPr lang="en-US" smtClean="0"/>
              <a:t>‹#›</a:t>
            </a:fld>
            <a:endParaRPr lang="en-US"/>
          </a:p>
        </p:txBody>
      </p:sp>
    </p:spTree>
    <p:extLst>
      <p:ext uri="{BB962C8B-B14F-4D97-AF65-F5344CB8AC3E}">
        <p14:creationId xmlns:p14="http://schemas.microsoft.com/office/powerpoint/2010/main" val="301648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D615-8EBA-480A-8200-72B68DDCDC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E164E6-A147-4722-9979-654C702AC0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C77E4-BE9A-48A4-8347-814834B5B06E}"/>
              </a:ext>
            </a:extLst>
          </p:cNvPr>
          <p:cNvSpPr>
            <a:spLocks noGrp="1"/>
          </p:cNvSpPr>
          <p:nvPr>
            <p:ph type="dt" sz="half" idx="10"/>
          </p:nvPr>
        </p:nvSpPr>
        <p:spPr/>
        <p:txBody>
          <a:bodyPr/>
          <a:lstStyle/>
          <a:p>
            <a:fld id="{57B43157-30A8-4EB4-8DC9-A9A5958737CF}" type="datetimeFigureOut">
              <a:rPr lang="en-US" smtClean="0"/>
              <a:t>9/27/2020</a:t>
            </a:fld>
            <a:endParaRPr lang="en-US"/>
          </a:p>
        </p:txBody>
      </p:sp>
      <p:sp>
        <p:nvSpPr>
          <p:cNvPr id="5" name="Footer Placeholder 4">
            <a:extLst>
              <a:ext uri="{FF2B5EF4-FFF2-40B4-BE49-F238E27FC236}">
                <a16:creationId xmlns:a16="http://schemas.microsoft.com/office/drawing/2014/main" id="{AC4263DB-D95E-4395-BC33-83868A517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CB521-6FED-46EB-AACE-33C3F87028B5}"/>
              </a:ext>
            </a:extLst>
          </p:cNvPr>
          <p:cNvSpPr>
            <a:spLocks noGrp="1"/>
          </p:cNvSpPr>
          <p:nvPr>
            <p:ph type="sldNum" sz="quarter" idx="12"/>
          </p:nvPr>
        </p:nvSpPr>
        <p:spPr/>
        <p:txBody>
          <a:bodyPr/>
          <a:lstStyle/>
          <a:p>
            <a:fld id="{1B7FE2A9-8588-4E02-AAF2-B78D385B2D92}" type="slidenum">
              <a:rPr lang="en-US" smtClean="0"/>
              <a:t>‹#›</a:t>
            </a:fld>
            <a:endParaRPr lang="en-US"/>
          </a:p>
        </p:txBody>
      </p:sp>
    </p:spTree>
    <p:extLst>
      <p:ext uri="{BB962C8B-B14F-4D97-AF65-F5344CB8AC3E}">
        <p14:creationId xmlns:p14="http://schemas.microsoft.com/office/powerpoint/2010/main" val="4107436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6B5D6F-F147-48C4-AD4A-D2FD8B88DE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F3DA87-72B6-48BD-A3F6-6EBF757F30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EA480-E049-43FB-9DB3-A8EB84266DB2}"/>
              </a:ext>
            </a:extLst>
          </p:cNvPr>
          <p:cNvSpPr>
            <a:spLocks noGrp="1"/>
          </p:cNvSpPr>
          <p:nvPr>
            <p:ph type="dt" sz="half" idx="10"/>
          </p:nvPr>
        </p:nvSpPr>
        <p:spPr/>
        <p:txBody>
          <a:bodyPr/>
          <a:lstStyle/>
          <a:p>
            <a:fld id="{57B43157-30A8-4EB4-8DC9-A9A5958737CF}" type="datetimeFigureOut">
              <a:rPr lang="en-US" smtClean="0"/>
              <a:t>9/27/2020</a:t>
            </a:fld>
            <a:endParaRPr lang="en-US"/>
          </a:p>
        </p:txBody>
      </p:sp>
      <p:sp>
        <p:nvSpPr>
          <p:cNvPr id="5" name="Footer Placeholder 4">
            <a:extLst>
              <a:ext uri="{FF2B5EF4-FFF2-40B4-BE49-F238E27FC236}">
                <a16:creationId xmlns:a16="http://schemas.microsoft.com/office/drawing/2014/main" id="{8BCDC7DA-1647-43E8-B45B-1AEB13239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FA1A3-C24E-4571-AF6D-00AF7B6E11D0}"/>
              </a:ext>
            </a:extLst>
          </p:cNvPr>
          <p:cNvSpPr>
            <a:spLocks noGrp="1"/>
          </p:cNvSpPr>
          <p:nvPr>
            <p:ph type="sldNum" sz="quarter" idx="12"/>
          </p:nvPr>
        </p:nvSpPr>
        <p:spPr/>
        <p:txBody>
          <a:bodyPr/>
          <a:lstStyle/>
          <a:p>
            <a:fld id="{1B7FE2A9-8588-4E02-AAF2-B78D385B2D92}" type="slidenum">
              <a:rPr lang="en-US" smtClean="0"/>
              <a:t>‹#›</a:t>
            </a:fld>
            <a:endParaRPr lang="en-US"/>
          </a:p>
        </p:txBody>
      </p:sp>
    </p:spTree>
    <p:extLst>
      <p:ext uri="{BB962C8B-B14F-4D97-AF65-F5344CB8AC3E}">
        <p14:creationId xmlns:p14="http://schemas.microsoft.com/office/powerpoint/2010/main" val="318372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1E79-5C35-4CC3-9FB7-654285BCC3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91C834-F997-4B9F-8FE7-44ED99D893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DBCCD-2E1B-44C1-B57F-024F9F26B606}"/>
              </a:ext>
            </a:extLst>
          </p:cNvPr>
          <p:cNvSpPr>
            <a:spLocks noGrp="1"/>
          </p:cNvSpPr>
          <p:nvPr>
            <p:ph type="dt" sz="half" idx="10"/>
          </p:nvPr>
        </p:nvSpPr>
        <p:spPr/>
        <p:txBody>
          <a:bodyPr/>
          <a:lstStyle/>
          <a:p>
            <a:fld id="{57B43157-30A8-4EB4-8DC9-A9A5958737CF}" type="datetimeFigureOut">
              <a:rPr lang="en-US" smtClean="0"/>
              <a:t>9/27/2020</a:t>
            </a:fld>
            <a:endParaRPr lang="en-US"/>
          </a:p>
        </p:txBody>
      </p:sp>
      <p:sp>
        <p:nvSpPr>
          <p:cNvPr id="5" name="Footer Placeholder 4">
            <a:extLst>
              <a:ext uri="{FF2B5EF4-FFF2-40B4-BE49-F238E27FC236}">
                <a16:creationId xmlns:a16="http://schemas.microsoft.com/office/drawing/2014/main" id="{DAC2B665-2A71-4E28-A599-21D315315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D63969-55D8-4353-A7F9-232948077A1B}"/>
              </a:ext>
            </a:extLst>
          </p:cNvPr>
          <p:cNvSpPr>
            <a:spLocks noGrp="1"/>
          </p:cNvSpPr>
          <p:nvPr>
            <p:ph type="sldNum" sz="quarter" idx="12"/>
          </p:nvPr>
        </p:nvSpPr>
        <p:spPr/>
        <p:txBody>
          <a:bodyPr/>
          <a:lstStyle/>
          <a:p>
            <a:fld id="{1B7FE2A9-8588-4E02-AAF2-B78D385B2D92}" type="slidenum">
              <a:rPr lang="en-US" smtClean="0"/>
              <a:t>‹#›</a:t>
            </a:fld>
            <a:endParaRPr lang="en-US"/>
          </a:p>
        </p:txBody>
      </p:sp>
    </p:spTree>
    <p:extLst>
      <p:ext uri="{BB962C8B-B14F-4D97-AF65-F5344CB8AC3E}">
        <p14:creationId xmlns:p14="http://schemas.microsoft.com/office/powerpoint/2010/main" val="35836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2B2A8-6222-4AF2-AD87-A0A9EACB3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6699CF-5477-408A-98DE-105704EA8E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80997E-E434-4A39-ACB2-EBDE51185F88}"/>
              </a:ext>
            </a:extLst>
          </p:cNvPr>
          <p:cNvSpPr>
            <a:spLocks noGrp="1"/>
          </p:cNvSpPr>
          <p:nvPr>
            <p:ph type="dt" sz="half" idx="10"/>
          </p:nvPr>
        </p:nvSpPr>
        <p:spPr/>
        <p:txBody>
          <a:bodyPr/>
          <a:lstStyle/>
          <a:p>
            <a:fld id="{57B43157-30A8-4EB4-8DC9-A9A5958737CF}" type="datetimeFigureOut">
              <a:rPr lang="en-US" smtClean="0"/>
              <a:t>9/27/2020</a:t>
            </a:fld>
            <a:endParaRPr lang="en-US"/>
          </a:p>
        </p:txBody>
      </p:sp>
      <p:sp>
        <p:nvSpPr>
          <p:cNvPr id="5" name="Footer Placeholder 4">
            <a:extLst>
              <a:ext uri="{FF2B5EF4-FFF2-40B4-BE49-F238E27FC236}">
                <a16:creationId xmlns:a16="http://schemas.microsoft.com/office/drawing/2014/main" id="{5889B8B6-9E72-4966-A61C-B9904B6BE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16E18-D6E5-4506-906E-D436240A546D}"/>
              </a:ext>
            </a:extLst>
          </p:cNvPr>
          <p:cNvSpPr>
            <a:spLocks noGrp="1"/>
          </p:cNvSpPr>
          <p:nvPr>
            <p:ph type="sldNum" sz="quarter" idx="12"/>
          </p:nvPr>
        </p:nvSpPr>
        <p:spPr/>
        <p:txBody>
          <a:bodyPr/>
          <a:lstStyle/>
          <a:p>
            <a:fld id="{1B7FE2A9-8588-4E02-AAF2-B78D385B2D92}" type="slidenum">
              <a:rPr lang="en-US" smtClean="0"/>
              <a:t>‹#›</a:t>
            </a:fld>
            <a:endParaRPr lang="en-US"/>
          </a:p>
        </p:txBody>
      </p:sp>
    </p:spTree>
    <p:extLst>
      <p:ext uri="{BB962C8B-B14F-4D97-AF65-F5344CB8AC3E}">
        <p14:creationId xmlns:p14="http://schemas.microsoft.com/office/powerpoint/2010/main" val="410420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0D259-8212-44E7-8A57-C6F75783E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E9E6D-25F0-48B2-8DA0-4F5292716B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2DDB87-356F-4CBE-A6F2-F6389AB261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7A46EF-6264-4465-B79A-EF7CDC6BF73A}"/>
              </a:ext>
            </a:extLst>
          </p:cNvPr>
          <p:cNvSpPr>
            <a:spLocks noGrp="1"/>
          </p:cNvSpPr>
          <p:nvPr>
            <p:ph type="dt" sz="half" idx="10"/>
          </p:nvPr>
        </p:nvSpPr>
        <p:spPr/>
        <p:txBody>
          <a:bodyPr/>
          <a:lstStyle/>
          <a:p>
            <a:fld id="{57B43157-30A8-4EB4-8DC9-A9A5958737CF}" type="datetimeFigureOut">
              <a:rPr lang="en-US" smtClean="0"/>
              <a:t>9/27/2020</a:t>
            </a:fld>
            <a:endParaRPr lang="en-US"/>
          </a:p>
        </p:txBody>
      </p:sp>
      <p:sp>
        <p:nvSpPr>
          <p:cNvPr id="6" name="Footer Placeholder 5">
            <a:extLst>
              <a:ext uri="{FF2B5EF4-FFF2-40B4-BE49-F238E27FC236}">
                <a16:creationId xmlns:a16="http://schemas.microsoft.com/office/drawing/2014/main" id="{507C827D-7773-4C0C-8420-1D2344521D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C93BC4-1864-4423-B740-D85FCAD835D3}"/>
              </a:ext>
            </a:extLst>
          </p:cNvPr>
          <p:cNvSpPr>
            <a:spLocks noGrp="1"/>
          </p:cNvSpPr>
          <p:nvPr>
            <p:ph type="sldNum" sz="quarter" idx="12"/>
          </p:nvPr>
        </p:nvSpPr>
        <p:spPr/>
        <p:txBody>
          <a:bodyPr/>
          <a:lstStyle/>
          <a:p>
            <a:fld id="{1B7FE2A9-8588-4E02-AAF2-B78D385B2D92}" type="slidenum">
              <a:rPr lang="en-US" smtClean="0"/>
              <a:t>‹#›</a:t>
            </a:fld>
            <a:endParaRPr lang="en-US"/>
          </a:p>
        </p:txBody>
      </p:sp>
    </p:spTree>
    <p:extLst>
      <p:ext uri="{BB962C8B-B14F-4D97-AF65-F5344CB8AC3E}">
        <p14:creationId xmlns:p14="http://schemas.microsoft.com/office/powerpoint/2010/main" val="304627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64945-F58B-41B1-8F39-F3B370D829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ACB925-704C-4D4B-88D2-F57CFC80CB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0E702F-3FE1-48FB-8421-BFF20C6256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705DBD-10F2-4551-9C03-0917994D26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A5E210-5B2E-4E12-9ECF-FC645E0A20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ACCBB-FC93-4CEB-8D43-34C8B66C8A5F}"/>
              </a:ext>
            </a:extLst>
          </p:cNvPr>
          <p:cNvSpPr>
            <a:spLocks noGrp="1"/>
          </p:cNvSpPr>
          <p:nvPr>
            <p:ph type="dt" sz="half" idx="10"/>
          </p:nvPr>
        </p:nvSpPr>
        <p:spPr/>
        <p:txBody>
          <a:bodyPr/>
          <a:lstStyle/>
          <a:p>
            <a:fld id="{57B43157-30A8-4EB4-8DC9-A9A5958737CF}" type="datetimeFigureOut">
              <a:rPr lang="en-US" smtClean="0"/>
              <a:t>9/27/2020</a:t>
            </a:fld>
            <a:endParaRPr lang="en-US"/>
          </a:p>
        </p:txBody>
      </p:sp>
      <p:sp>
        <p:nvSpPr>
          <p:cNvPr id="8" name="Footer Placeholder 7">
            <a:extLst>
              <a:ext uri="{FF2B5EF4-FFF2-40B4-BE49-F238E27FC236}">
                <a16:creationId xmlns:a16="http://schemas.microsoft.com/office/drawing/2014/main" id="{35D801BF-41C0-41A3-AB56-81CCC40EF8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32E22D-4420-4486-8708-16A1352C7643}"/>
              </a:ext>
            </a:extLst>
          </p:cNvPr>
          <p:cNvSpPr>
            <a:spLocks noGrp="1"/>
          </p:cNvSpPr>
          <p:nvPr>
            <p:ph type="sldNum" sz="quarter" idx="12"/>
          </p:nvPr>
        </p:nvSpPr>
        <p:spPr/>
        <p:txBody>
          <a:bodyPr/>
          <a:lstStyle/>
          <a:p>
            <a:fld id="{1B7FE2A9-8588-4E02-AAF2-B78D385B2D92}" type="slidenum">
              <a:rPr lang="en-US" smtClean="0"/>
              <a:t>‹#›</a:t>
            </a:fld>
            <a:endParaRPr lang="en-US"/>
          </a:p>
        </p:txBody>
      </p:sp>
    </p:spTree>
    <p:extLst>
      <p:ext uri="{BB962C8B-B14F-4D97-AF65-F5344CB8AC3E}">
        <p14:creationId xmlns:p14="http://schemas.microsoft.com/office/powerpoint/2010/main" val="3930506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043D-AC42-4EB5-B51A-B6E3C7FD80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035F39-BFBB-4978-B26F-6DC308CB6AF3}"/>
              </a:ext>
            </a:extLst>
          </p:cNvPr>
          <p:cNvSpPr>
            <a:spLocks noGrp="1"/>
          </p:cNvSpPr>
          <p:nvPr>
            <p:ph type="dt" sz="half" idx="10"/>
          </p:nvPr>
        </p:nvSpPr>
        <p:spPr/>
        <p:txBody>
          <a:bodyPr/>
          <a:lstStyle/>
          <a:p>
            <a:fld id="{57B43157-30A8-4EB4-8DC9-A9A5958737CF}" type="datetimeFigureOut">
              <a:rPr lang="en-US" smtClean="0"/>
              <a:t>9/27/2020</a:t>
            </a:fld>
            <a:endParaRPr lang="en-US"/>
          </a:p>
        </p:txBody>
      </p:sp>
      <p:sp>
        <p:nvSpPr>
          <p:cNvPr id="4" name="Footer Placeholder 3">
            <a:extLst>
              <a:ext uri="{FF2B5EF4-FFF2-40B4-BE49-F238E27FC236}">
                <a16:creationId xmlns:a16="http://schemas.microsoft.com/office/drawing/2014/main" id="{5E4A18BE-D5D1-4B10-8A43-B6E00AF5BF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BCA439-3BAB-4996-9D81-E5B7758D1C85}"/>
              </a:ext>
            </a:extLst>
          </p:cNvPr>
          <p:cNvSpPr>
            <a:spLocks noGrp="1"/>
          </p:cNvSpPr>
          <p:nvPr>
            <p:ph type="sldNum" sz="quarter" idx="12"/>
          </p:nvPr>
        </p:nvSpPr>
        <p:spPr/>
        <p:txBody>
          <a:bodyPr/>
          <a:lstStyle/>
          <a:p>
            <a:fld id="{1B7FE2A9-8588-4E02-AAF2-B78D385B2D92}" type="slidenum">
              <a:rPr lang="en-US" smtClean="0"/>
              <a:t>‹#›</a:t>
            </a:fld>
            <a:endParaRPr lang="en-US"/>
          </a:p>
        </p:txBody>
      </p:sp>
    </p:spTree>
    <p:extLst>
      <p:ext uri="{BB962C8B-B14F-4D97-AF65-F5344CB8AC3E}">
        <p14:creationId xmlns:p14="http://schemas.microsoft.com/office/powerpoint/2010/main" val="229147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9FFDA6-C957-4000-A2D2-98CA7EFBFA38}"/>
              </a:ext>
            </a:extLst>
          </p:cNvPr>
          <p:cNvSpPr>
            <a:spLocks noGrp="1"/>
          </p:cNvSpPr>
          <p:nvPr>
            <p:ph type="dt" sz="half" idx="10"/>
          </p:nvPr>
        </p:nvSpPr>
        <p:spPr/>
        <p:txBody>
          <a:bodyPr/>
          <a:lstStyle/>
          <a:p>
            <a:fld id="{57B43157-30A8-4EB4-8DC9-A9A5958737CF}" type="datetimeFigureOut">
              <a:rPr lang="en-US" smtClean="0"/>
              <a:t>9/27/2020</a:t>
            </a:fld>
            <a:endParaRPr lang="en-US"/>
          </a:p>
        </p:txBody>
      </p:sp>
      <p:sp>
        <p:nvSpPr>
          <p:cNvPr id="3" name="Footer Placeholder 2">
            <a:extLst>
              <a:ext uri="{FF2B5EF4-FFF2-40B4-BE49-F238E27FC236}">
                <a16:creationId xmlns:a16="http://schemas.microsoft.com/office/drawing/2014/main" id="{C3A11380-2FD3-4E17-BC24-C56B596A6D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E28DA3-4AAC-457F-817D-5ED70C2A2806}"/>
              </a:ext>
            </a:extLst>
          </p:cNvPr>
          <p:cNvSpPr>
            <a:spLocks noGrp="1"/>
          </p:cNvSpPr>
          <p:nvPr>
            <p:ph type="sldNum" sz="quarter" idx="12"/>
          </p:nvPr>
        </p:nvSpPr>
        <p:spPr/>
        <p:txBody>
          <a:bodyPr/>
          <a:lstStyle/>
          <a:p>
            <a:fld id="{1B7FE2A9-8588-4E02-AAF2-B78D385B2D92}" type="slidenum">
              <a:rPr lang="en-US" smtClean="0"/>
              <a:t>‹#›</a:t>
            </a:fld>
            <a:endParaRPr lang="en-US"/>
          </a:p>
        </p:txBody>
      </p:sp>
    </p:spTree>
    <p:extLst>
      <p:ext uri="{BB962C8B-B14F-4D97-AF65-F5344CB8AC3E}">
        <p14:creationId xmlns:p14="http://schemas.microsoft.com/office/powerpoint/2010/main" val="615103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A34DC-E6A4-4945-949A-E2ADD0C3D9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585623-EA73-43CD-9DB9-2C493B7A67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B6D778-669C-4219-9CCF-92FA4946E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355086-3DB6-43EA-A97E-2A7F9896B218}"/>
              </a:ext>
            </a:extLst>
          </p:cNvPr>
          <p:cNvSpPr>
            <a:spLocks noGrp="1"/>
          </p:cNvSpPr>
          <p:nvPr>
            <p:ph type="dt" sz="half" idx="10"/>
          </p:nvPr>
        </p:nvSpPr>
        <p:spPr/>
        <p:txBody>
          <a:bodyPr/>
          <a:lstStyle/>
          <a:p>
            <a:fld id="{57B43157-30A8-4EB4-8DC9-A9A5958737CF}" type="datetimeFigureOut">
              <a:rPr lang="en-US" smtClean="0"/>
              <a:t>9/27/2020</a:t>
            </a:fld>
            <a:endParaRPr lang="en-US"/>
          </a:p>
        </p:txBody>
      </p:sp>
      <p:sp>
        <p:nvSpPr>
          <p:cNvPr id="6" name="Footer Placeholder 5">
            <a:extLst>
              <a:ext uri="{FF2B5EF4-FFF2-40B4-BE49-F238E27FC236}">
                <a16:creationId xmlns:a16="http://schemas.microsoft.com/office/drawing/2014/main" id="{808CD341-9663-4B22-B4E5-F1E54EA7C6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031978-3F64-4F15-89C3-3A80BC08F3CF}"/>
              </a:ext>
            </a:extLst>
          </p:cNvPr>
          <p:cNvSpPr>
            <a:spLocks noGrp="1"/>
          </p:cNvSpPr>
          <p:nvPr>
            <p:ph type="sldNum" sz="quarter" idx="12"/>
          </p:nvPr>
        </p:nvSpPr>
        <p:spPr/>
        <p:txBody>
          <a:bodyPr/>
          <a:lstStyle/>
          <a:p>
            <a:fld id="{1B7FE2A9-8588-4E02-AAF2-B78D385B2D92}" type="slidenum">
              <a:rPr lang="en-US" smtClean="0"/>
              <a:t>‹#›</a:t>
            </a:fld>
            <a:endParaRPr lang="en-US"/>
          </a:p>
        </p:txBody>
      </p:sp>
    </p:spTree>
    <p:extLst>
      <p:ext uri="{BB962C8B-B14F-4D97-AF65-F5344CB8AC3E}">
        <p14:creationId xmlns:p14="http://schemas.microsoft.com/office/powerpoint/2010/main" val="3212012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D15D-430E-4BDB-B68A-CEE8C5FAF6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151032-E345-4A02-A0B0-6B54D4051A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7EC601-918E-4D06-8CA5-0EB1B83FB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2D1C0B-3350-47C0-97EC-A34C2C849253}"/>
              </a:ext>
            </a:extLst>
          </p:cNvPr>
          <p:cNvSpPr>
            <a:spLocks noGrp="1"/>
          </p:cNvSpPr>
          <p:nvPr>
            <p:ph type="dt" sz="half" idx="10"/>
          </p:nvPr>
        </p:nvSpPr>
        <p:spPr/>
        <p:txBody>
          <a:bodyPr/>
          <a:lstStyle/>
          <a:p>
            <a:fld id="{57B43157-30A8-4EB4-8DC9-A9A5958737CF}" type="datetimeFigureOut">
              <a:rPr lang="en-US" smtClean="0"/>
              <a:t>9/27/2020</a:t>
            </a:fld>
            <a:endParaRPr lang="en-US"/>
          </a:p>
        </p:txBody>
      </p:sp>
      <p:sp>
        <p:nvSpPr>
          <p:cNvPr id="6" name="Footer Placeholder 5">
            <a:extLst>
              <a:ext uri="{FF2B5EF4-FFF2-40B4-BE49-F238E27FC236}">
                <a16:creationId xmlns:a16="http://schemas.microsoft.com/office/drawing/2014/main" id="{965C2AA0-5C15-444B-BEF3-865E8FAA5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C8385-DBDE-4994-A4AE-0762F508B402}"/>
              </a:ext>
            </a:extLst>
          </p:cNvPr>
          <p:cNvSpPr>
            <a:spLocks noGrp="1"/>
          </p:cNvSpPr>
          <p:nvPr>
            <p:ph type="sldNum" sz="quarter" idx="12"/>
          </p:nvPr>
        </p:nvSpPr>
        <p:spPr/>
        <p:txBody>
          <a:bodyPr/>
          <a:lstStyle/>
          <a:p>
            <a:fld id="{1B7FE2A9-8588-4E02-AAF2-B78D385B2D92}" type="slidenum">
              <a:rPr lang="en-US" smtClean="0"/>
              <a:t>‹#›</a:t>
            </a:fld>
            <a:endParaRPr lang="en-US"/>
          </a:p>
        </p:txBody>
      </p:sp>
    </p:spTree>
    <p:extLst>
      <p:ext uri="{BB962C8B-B14F-4D97-AF65-F5344CB8AC3E}">
        <p14:creationId xmlns:p14="http://schemas.microsoft.com/office/powerpoint/2010/main" val="1275418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FE8125-42E5-44C7-A0AA-C7F7C9A46F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081DD6-C861-4F68-9F21-85955F415B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4A6D9-22C0-422E-B7FD-336264E8D5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43157-30A8-4EB4-8DC9-A9A5958737CF}" type="datetimeFigureOut">
              <a:rPr lang="en-US" smtClean="0"/>
              <a:t>9/27/2020</a:t>
            </a:fld>
            <a:endParaRPr lang="en-US"/>
          </a:p>
        </p:txBody>
      </p:sp>
      <p:sp>
        <p:nvSpPr>
          <p:cNvPr id="5" name="Footer Placeholder 4">
            <a:extLst>
              <a:ext uri="{FF2B5EF4-FFF2-40B4-BE49-F238E27FC236}">
                <a16:creationId xmlns:a16="http://schemas.microsoft.com/office/drawing/2014/main" id="{4847D16F-7562-4795-8CAC-66D2B9EB51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FC376F-00D1-4C85-AA79-8E34707FF5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FE2A9-8588-4E02-AAF2-B78D385B2D92}" type="slidenum">
              <a:rPr lang="en-US" smtClean="0"/>
              <a:t>‹#›</a:t>
            </a:fld>
            <a:endParaRPr lang="en-US"/>
          </a:p>
        </p:txBody>
      </p:sp>
    </p:spTree>
    <p:extLst>
      <p:ext uri="{BB962C8B-B14F-4D97-AF65-F5344CB8AC3E}">
        <p14:creationId xmlns:p14="http://schemas.microsoft.com/office/powerpoint/2010/main" val="1614295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37E9EB-711E-4CD6-AD3C-1D10B928B0A8}"/>
              </a:ext>
            </a:extLst>
          </p:cNvPr>
          <p:cNvSpPr>
            <a:spLocks noGrp="1"/>
          </p:cNvSpPr>
          <p:nvPr>
            <p:ph type="subTitle" idx="1"/>
          </p:nvPr>
        </p:nvSpPr>
        <p:spPr>
          <a:xfrm>
            <a:off x="1310936" y="5157926"/>
            <a:ext cx="9144000" cy="1327212"/>
          </a:xfrm>
        </p:spPr>
        <p:txBody>
          <a:bodyPr>
            <a:normAutofit fontScale="55000" lnSpcReduction="20000"/>
          </a:bodyPr>
          <a:lstStyle/>
          <a:p>
            <a:r>
              <a:rPr lang="ar-IQ" sz="3300" b="1" dirty="0"/>
              <a:t>اعداد وتقديم </a:t>
            </a:r>
          </a:p>
          <a:p>
            <a:r>
              <a:rPr lang="ar-IQ" sz="3300" b="1" dirty="0"/>
              <a:t>الدكتور ازهر محسن عبد</a:t>
            </a:r>
          </a:p>
          <a:p>
            <a:r>
              <a:rPr lang="ar-IQ" sz="3300" b="1" dirty="0"/>
              <a:t>وحدة تكنولوجيا المعلومات</a:t>
            </a:r>
          </a:p>
          <a:p>
            <a:r>
              <a:rPr lang="ar-IQ" sz="3300" b="1" dirty="0"/>
              <a:t>2019-2020</a:t>
            </a:r>
            <a:r>
              <a:rPr lang="ar-IQ" dirty="0"/>
              <a:t> </a:t>
            </a:r>
          </a:p>
        </p:txBody>
      </p:sp>
      <p:sp>
        <p:nvSpPr>
          <p:cNvPr id="5" name="TextBox 9">
            <a:extLst>
              <a:ext uri="{FF2B5EF4-FFF2-40B4-BE49-F238E27FC236}">
                <a16:creationId xmlns:a16="http://schemas.microsoft.com/office/drawing/2014/main" id="{201BD604-FAF7-44F5-B903-3B71AE0D9F3A}"/>
              </a:ext>
            </a:extLst>
          </p:cNvPr>
          <p:cNvSpPr txBox="1">
            <a:spLocks noChangeArrowheads="1"/>
          </p:cNvSpPr>
          <p:nvPr/>
        </p:nvSpPr>
        <p:spPr bwMode="auto">
          <a:xfrm>
            <a:off x="1219199" y="55462"/>
            <a:ext cx="9753599" cy="1384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ALMUSTAQBAL UNIVERSITY COLLEGE</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Iraq – Babylon</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 </a:t>
            </a:r>
          </a:p>
        </p:txBody>
      </p:sp>
      <p:pic>
        <p:nvPicPr>
          <p:cNvPr id="6" name="Picture 5" descr="https://fbcdn-profile-a.akamaihd.net/hprofile-ak-xpa1/v/t1.0-1/c6.0.160.160/p160x160/10422075_950415331642389_6568182895572721094_n.jpg?oh=de0ff0b37bdc19825084a241ee6e9bf8&amp;oe=5560859F&amp;__gda__=1432074081_153984758b144a45dc30055667b73111">
            <a:extLst>
              <a:ext uri="{FF2B5EF4-FFF2-40B4-BE49-F238E27FC236}">
                <a16:creationId xmlns:a16="http://schemas.microsoft.com/office/drawing/2014/main" id="{92269FFA-1CBE-4F18-BDD1-1FCF9050D3F0}"/>
              </a:ext>
            </a:extLst>
          </p:cNvPr>
          <p:cNvPicPr>
            <a:picLocks noChangeAspect="1" noChangeArrowheads="1"/>
          </p:cNvPicPr>
          <p:nvPr/>
        </p:nvPicPr>
        <p:blipFill>
          <a:blip r:embed="rId2" cstate="print"/>
          <a:srcRect/>
          <a:stretch>
            <a:fillRect/>
          </a:stretch>
        </p:blipFill>
        <p:spPr bwMode="auto">
          <a:xfrm>
            <a:off x="9635551" y="55462"/>
            <a:ext cx="1337248" cy="1384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a:extLst>
              <a:ext uri="{FF2B5EF4-FFF2-40B4-BE49-F238E27FC236}">
                <a16:creationId xmlns:a16="http://schemas.microsoft.com/office/drawing/2014/main" id="{8EA78A68-98CA-483D-9F99-37EEDA92E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073" y="1439762"/>
            <a:ext cx="7088866" cy="516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309745"/>
      </p:ext>
    </p:extLst>
  </p:cSld>
  <p:clrMapOvr>
    <a:masterClrMapping/>
  </p:clrMapOvr>
  <mc:AlternateContent xmlns:mc="http://schemas.openxmlformats.org/markup-compatibility/2006" xmlns:p14="http://schemas.microsoft.com/office/powerpoint/2010/main">
    <mc:Choice Requires="p14">
      <p:transition spd="slow" p14:dur="2000" advTm="6036"/>
    </mc:Choice>
    <mc:Fallback xmlns="">
      <p:transition spd="slow" advTm="60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201BD604-FAF7-44F5-B903-3B71AE0D9F3A}"/>
              </a:ext>
            </a:extLst>
          </p:cNvPr>
          <p:cNvSpPr txBox="1">
            <a:spLocks noChangeArrowheads="1"/>
          </p:cNvSpPr>
          <p:nvPr/>
        </p:nvSpPr>
        <p:spPr bwMode="auto">
          <a:xfrm>
            <a:off x="597159" y="0"/>
            <a:ext cx="11308701" cy="1384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ALMUSTAQBAL UNIVERSITY COLLEGE</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Iraq – Babylon</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 </a:t>
            </a:r>
          </a:p>
        </p:txBody>
      </p:sp>
      <p:pic>
        <p:nvPicPr>
          <p:cNvPr id="6" name="Picture 5" descr="https://fbcdn-profile-a.akamaihd.net/hprofile-ak-xpa1/v/t1.0-1/c6.0.160.160/p160x160/10422075_950415331642389_6568182895572721094_n.jpg?oh=de0ff0b37bdc19825084a241ee6e9bf8&amp;oe=5560859F&amp;__gda__=1432074081_153984758b144a45dc30055667b73111">
            <a:extLst>
              <a:ext uri="{FF2B5EF4-FFF2-40B4-BE49-F238E27FC236}">
                <a16:creationId xmlns:a16="http://schemas.microsoft.com/office/drawing/2014/main" id="{92269FFA-1CBE-4F18-BDD1-1FCF9050D3F0}"/>
              </a:ext>
            </a:extLst>
          </p:cNvPr>
          <p:cNvPicPr>
            <a:picLocks noChangeAspect="1" noChangeArrowheads="1"/>
          </p:cNvPicPr>
          <p:nvPr/>
        </p:nvPicPr>
        <p:blipFill>
          <a:blip r:embed="rId2" cstate="print"/>
          <a:srcRect/>
          <a:stretch>
            <a:fillRect/>
          </a:stretch>
        </p:blipFill>
        <p:spPr bwMode="auto">
          <a:xfrm>
            <a:off x="10630675" y="0"/>
            <a:ext cx="1337248" cy="1384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ubtitle 2">
            <a:extLst>
              <a:ext uri="{FF2B5EF4-FFF2-40B4-BE49-F238E27FC236}">
                <a16:creationId xmlns:a16="http://schemas.microsoft.com/office/drawing/2014/main" id="{98C9FD55-E8DE-4D58-9174-5E0756E6C0A1}"/>
              </a:ext>
            </a:extLst>
          </p:cNvPr>
          <p:cNvSpPr>
            <a:spLocks noGrp="1"/>
          </p:cNvSpPr>
          <p:nvPr>
            <p:ph type="subTitle" idx="1"/>
          </p:nvPr>
        </p:nvSpPr>
        <p:spPr>
          <a:xfrm>
            <a:off x="1523998" y="1439762"/>
            <a:ext cx="9144000" cy="1655762"/>
          </a:xfrm>
        </p:spPr>
        <p:txBody>
          <a:bodyPr/>
          <a:lstStyle/>
          <a:p>
            <a:pPr algn="r"/>
            <a:r>
              <a:rPr lang="ar-IQ" dirty="0"/>
              <a:t>1- نموذج جدول اشغال المختبر خلال الاسبوع </a:t>
            </a:r>
            <a:endParaRPr lang="en-US" dirty="0"/>
          </a:p>
        </p:txBody>
      </p:sp>
      <p:graphicFrame>
        <p:nvGraphicFramePr>
          <p:cNvPr id="4" name="Table 3">
            <a:extLst>
              <a:ext uri="{FF2B5EF4-FFF2-40B4-BE49-F238E27FC236}">
                <a16:creationId xmlns:a16="http://schemas.microsoft.com/office/drawing/2014/main" id="{9CFC536D-0797-4A74-BA34-4912EBE88922}"/>
              </a:ext>
            </a:extLst>
          </p:cNvPr>
          <p:cNvGraphicFramePr>
            <a:graphicFrameLocks noGrp="1"/>
          </p:cNvGraphicFramePr>
          <p:nvPr>
            <p:extLst>
              <p:ext uri="{D42A27DB-BD31-4B8C-83A1-F6EECF244321}">
                <p14:modId xmlns:p14="http://schemas.microsoft.com/office/powerpoint/2010/main" val="1448753091"/>
              </p:ext>
            </p:extLst>
          </p:nvPr>
        </p:nvGraphicFramePr>
        <p:xfrm>
          <a:off x="1091684" y="1849446"/>
          <a:ext cx="9349271" cy="5213384"/>
        </p:xfrm>
        <a:graphic>
          <a:graphicData uri="http://schemas.openxmlformats.org/drawingml/2006/table">
            <a:tbl>
              <a:tblPr rtl="1"/>
              <a:tblGrid>
                <a:gridCol w="1276096">
                  <a:extLst>
                    <a:ext uri="{9D8B030D-6E8A-4147-A177-3AD203B41FA5}">
                      <a16:colId xmlns:a16="http://schemas.microsoft.com/office/drawing/2014/main" val="562224582"/>
                    </a:ext>
                  </a:extLst>
                </a:gridCol>
                <a:gridCol w="653060">
                  <a:extLst>
                    <a:ext uri="{9D8B030D-6E8A-4147-A177-3AD203B41FA5}">
                      <a16:colId xmlns:a16="http://schemas.microsoft.com/office/drawing/2014/main" val="3571652712"/>
                    </a:ext>
                  </a:extLst>
                </a:gridCol>
                <a:gridCol w="653060">
                  <a:extLst>
                    <a:ext uri="{9D8B030D-6E8A-4147-A177-3AD203B41FA5}">
                      <a16:colId xmlns:a16="http://schemas.microsoft.com/office/drawing/2014/main" val="3982897633"/>
                    </a:ext>
                  </a:extLst>
                </a:gridCol>
                <a:gridCol w="653060">
                  <a:extLst>
                    <a:ext uri="{9D8B030D-6E8A-4147-A177-3AD203B41FA5}">
                      <a16:colId xmlns:a16="http://schemas.microsoft.com/office/drawing/2014/main" val="1162138575"/>
                    </a:ext>
                  </a:extLst>
                </a:gridCol>
                <a:gridCol w="653060">
                  <a:extLst>
                    <a:ext uri="{9D8B030D-6E8A-4147-A177-3AD203B41FA5}">
                      <a16:colId xmlns:a16="http://schemas.microsoft.com/office/drawing/2014/main" val="1072967834"/>
                    </a:ext>
                  </a:extLst>
                </a:gridCol>
                <a:gridCol w="653060">
                  <a:extLst>
                    <a:ext uri="{9D8B030D-6E8A-4147-A177-3AD203B41FA5}">
                      <a16:colId xmlns:a16="http://schemas.microsoft.com/office/drawing/2014/main" val="1948240938"/>
                    </a:ext>
                  </a:extLst>
                </a:gridCol>
                <a:gridCol w="653060">
                  <a:extLst>
                    <a:ext uri="{9D8B030D-6E8A-4147-A177-3AD203B41FA5}">
                      <a16:colId xmlns:a16="http://schemas.microsoft.com/office/drawing/2014/main" val="1570242388"/>
                    </a:ext>
                  </a:extLst>
                </a:gridCol>
                <a:gridCol w="653060">
                  <a:extLst>
                    <a:ext uri="{9D8B030D-6E8A-4147-A177-3AD203B41FA5}">
                      <a16:colId xmlns:a16="http://schemas.microsoft.com/office/drawing/2014/main" val="3501420411"/>
                    </a:ext>
                  </a:extLst>
                </a:gridCol>
                <a:gridCol w="653060">
                  <a:extLst>
                    <a:ext uri="{9D8B030D-6E8A-4147-A177-3AD203B41FA5}">
                      <a16:colId xmlns:a16="http://schemas.microsoft.com/office/drawing/2014/main" val="3087628485"/>
                    </a:ext>
                  </a:extLst>
                </a:gridCol>
                <a:gridCol w="653060">
                  <a:extLst>
                    <a:ext uri="{9D8B030D-6E8A-4147-A177-3AD203B41FA5}">
                      <a16:colId xmlns:a16="http://schemas.microsoft.com/office/drawing/2014/main" val="3527687000"/>
                    </a:ext>
                  </a:extLst>
                </a:gridCol>
                <a:gridCol w="889515">
                  <a:extLst>
                    <a:ext uri="{9D8B030D-6E8A-4147-A177-3AD203B41FA5}">
                      <a16:colId xmlns:a16="http://schemas.microsoft.com/office/drawing/2014/main" val="121489750"/>
                    </a:ext>
                  </a:extLst>
                </a:gridCol>
                <a:gridCol w="653060">
                  <a:extLst>
                    <a:ext uri="{9D8B030D-6E8A-4147-A177-3AD203B41FA5}">
                      <a16:colId xmlns:a16="http://schemas.microsoft.com/office/drawing/2014/main" val="4248168741"/>
                    </a:ext>
                  </a:extLst>
                </a:gridCol>
                <a:gridCol w="653060">
                  <a:extLst>
                    <a:ext uri="{9D8B030D-6E8A-4147-A177-3AD203B41FA5}">
                      <a16:colId xmlns:a16="http://schemas.microsoft.com/office/drawing/2014/main" val="792354778"/>
                    </a:ext>
                  </a:extLst>
                </a:gridCol>
              </a:tblGrid>
              <a:tr h="0">
                <a:tc gridSpan="13">
                  <a:txBody>
                    <a:bodyPr/>
                    <a:lstStyle/>
                    <a:p>
                      <a:pPr algn="ctr" rtl="1" fontAlgn="b"/>
                      <a:r>
                        <a:rPr lang="ar-IQ" sz="1400" b="1" i="0" u="none" strike="noStrike" dirty="0">
                          <a:solidFill>
                            <a:srgbClr val="000000"/>
                          </a:solidFill>
                          <a:effectLst/>
                          <a:latin typeface="Calibri" panose="020F0502020204030204" pitchFamily="34" charset="0"/>
                        </a:rPr>
                        <a:t>قسم هندسة تقنيات التكييف والتبريد</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4DF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8078312"/>
                  </a:ext>
                </a:extLst>
              </a:tr>
              <a:tr h="140897">
                <a:tc gridSpan="13">
                  <a:txBody>
                    <a:bodyPr/>
                    <a:lstStyle/>
                    <a:p>
                      <a:pPr algn="ctr" rtl="1" fontAlgn="b"/>
                      <a:r>
                        <a:rPr lang="ar-IQ" sz="1400" b="1" i="0" u="none" strike="noStrike" dirty="0">
                          <a:solidFill>
                            <a:srgbClr val="000000"/>
                          </a:solidFill>
                          <a:effectLst/>
                          <a:latin typeface="Calibri" panose="020F0502020204030204" pitchFamily="34" charset="0"/>
                        </a:rPr>
                        <a:t>جدول المحاضرات العملية حسب نظام التعليم المدمج </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4DF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270917"/>
                  </a:ext>
                </a:extLst>
              </a:tr>
              <a:tr h="144305">
                <a:tc>
                  <a:txBody>
                    <a:bodyPr/>
                    <a:lstStyle/>
                    <a:p>
                      <a:pPr algn="ctr" rtl="0" fontAlgn="b"/>
                      <a:r>
                        <a:rPr lang="en-US" sz="1000" b="1" i="0" u="none" strike="noStrike">
                          <a:solidFill>
                            <a:srgbClr val="000000"/>
                          </a:solidFill>
                          <a:effectLst/>
                          <a:latin typeface="Calibri" panose="020F0502020204030204" pitchFamily="34" charset="0"/>
                        </a:rPr>
                        <a:t> </a:t>
                      </a:r>
                    </a:p>
                  </a:txBody>
                  <a:tcPr marL="5208" marR="5208" marT="5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4DFEC"/>
                    </a:solidFill>
                  </a:tcPr>
                </a:tc>
                <a:tc>
                  <a:txBody>
                    <a:bodyPr/>
                    <a:lstStyle/>
                    <a:p>
                      <a:pPr algn="ctr" rtl="0" fontAlgn="b"/>
                      <a:r>
                        <a:rPr lang="en-US" sz="1000" b="1"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solidFill>
                      <a:srgbClr val="E4DFEC"/>
                    </a:solidFill>
                  </a:tcPr>
                </a:tc>
                <a:tc>
                  <a:txBody>
                    <a:bodyPr/>
                    <a:lstStyle/>
                    <a:p>
                      <a:pPr algn="ctr" rtl="0" fontAlgn="b"/>
                      <a:r>
                        <a:rPr lang="en-US" sz="1000" b="1"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solidFill>
                      <a:srgbClr val="E4DFEC"/>
                    </a:solidFill>
                  </a:tcPr>
                </a:tc>
                <a:tc gridSpan="8">
                  <a:txBody>
                    <a:bodyPr/>
                    <a:lstStyle/>
                    <a:p>
                      <a:pPr algn="ctr" rtl="1" fontAlgn="b"/>
                      <a:r>
                        <a:rPr lang="ar-IQ" sz="1400" b="1" i="0" u="none" strike="noStrike" dirty="0">
                          <a:solidFill>
                            <a:srgbClr val="000000"/>
                          </a:solidFill>
                          <a:effectLst/>
                          <a:latin typeface="Calibri" panose="020F0502020204030204" pitchFamily="34" charset="0"/>
                        </a:rPr>
                        <a:t>العام الدراسي 2020-2021</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solidFill>
                      <a:srgbClr val="E4DF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solidFill>
                      <a:srgbClr val="E4DFEC"/>
                    </a:solidFill>
                  </a:tcPr>
                </a:tc>
                <a:tc>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302599846"/>
                  </a:ext>
                </a:extLst>
              </a:tr>
              <a:tr h="140897">
                <a:tc>
                  <a:txBody>
                    <a:bodyPr/>
                    <a:lstStyle/>
                    <a:p>
                      <a:pPr algn="ctr" rtl="1" fontAlgn="b"/>
                      <a:r>
                        <a:rPr lang="ar-IQ" sz="800" b="1" i="0" u="none" strike="noStrike">
                          <a:solidFill>
                            <a:srgbClr val="000000"/>
                          </a:solidFill>
                          <a:effectLst/>
                          <a:latin typeface="Calibri" panose="020F0502020204030204" pitchFamily="34" charset="0"/>
                        </a:rPr>
                        <a:t>القسم </a:t>
                      </a:r>
                    </a:p>
                  </a:txBody>
                  <a:tcPr marL="5208" marR="5208" marT="520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EECE1"/>
                    </a:solidFill>
                  </a:tcPr>
                </a:tc>
                <a:tc gridSpan="3">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11768985"/>
                  </a:ext>
                </a:extLst>
              </a:tr>
              <a:tr h="140897">
                <a:tc>
                  <a:txBody>
                    <a:bodyPr/>
                    <a:lstStyle/>
                    <a:p>
                      <a:pPr algn="r" rtl="1" fontAlgn="b"/>
                      <a:r>
                        <a:rPr lang="ar-IQ" sz="800" b="1" i="0" u="none" strike="noStrike">
                          <a:solidFill>
                            <a:srgbClr val="000000"/>
                          </a:solidFill>
                          <a:effectLst/>
                          <a:latin typeface="Calibri" panose="020F0502020204030204" pitchFamily="34" charset="0"/>
                        </a:rPr>
                        <a:t>اسم المختبر </a:t>
                      </a:r>
                    </a:p>
                  </a:txBody>
                  <a:tcPr marL="5208" marR="5208" marT="5208" marB="0" anchor="b">
                    <a:lnL w="12700" cap="flat" cmpd="sng" algn="ctr">
                      <a:solidFill>
                        <a:srgbClr val="000000"/>
                      </a:solidFill>
                      <a:prstDash val="solid"/>
                      <a:round/>
                      <a:headEnd type="none" w="med" len="med"/>
                      <a:tailEnd type="none" w="med" len="med"/>
                    </a:lnL>
                    <a:lnR>
                      <a:noFill/>
                    </a:lnR>
                    <a:lnT>
                      <a:noFill/>
                    </a:lnT>
                    <a:lnB>
                      <a:noFill/>
                    </a:lnB>
                    <a:solidFill>
                      <a:srgbClr val="EEECE1"/>
                    </a:solidFill>
                  </a:tcPr>
                </a:tc>
                <a:tc gridSpan="2">
                  <a:txBody>
                    <a:bodyPr/>
                    <a:lstStyle/>
                    <a:p>
                      <a:pPr algn="r" rtl="1" fontAlgn="b"/>
                      <a:r>
                        <a:rPr lang="ar-IQ" sz="800" b="1" i="0" u="none" strike="noStrike">
                          <a:solidFill>
                            <a:srgbClr val="000000"/>
                          </a:solidFill>
                          <a:effectLst/>
                          <a:latin typeface="Calibri" panose="020F0502020204030204" pitchFamily="34" charset="0"/>
                        </a:rPr>
                        <a:t>التكييف والتبريد </a:t>
                      </a:r>
                    </a:p>
                  </a:txBody>
                  <a:tcPr marL="5208" marR="5208" marT="5208" marB="0" anchor="b">
                    <a:lnL>
                      <a:noFill/>
                    </a:lnL>
                    <a:lnR>
                      <a:noFill/>
                    </a:lnR>
                    <a:lnT>
                      <a:noFill/>
                    </a:lnT>
                    <a:lnB>
                      <a:noFill/>
                    </a:lnB>
                  </a:tcPr>
                </a:tc>
                <a:tc hMerge="1">
                  <a:txBody>
                    <a:bodyPr/>
                    <a:lstStyle/>
                    <a:p>
                      <a:endParaRPr lang="en-US"/>
                    </a:p>
                  </a:txBody>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rtl="1" fontAlgn="b"/>
                      <a:r>
                        <a:rPr lang="ar-IQ" sz="800" b="1" i="0" u="none" strike="noStrike">
                          <a:solidFill>
                            <a:srgbClr val="000000"/>
                          </a:solidFill>
                          <a:effectLst/>
                          <a:latin typeface="Calibri" panose="020F0502020204030204" pitchFamily="34" charset="0"/>
                        </a:rPr>
                        <a:t>اسم المشرف </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2">
                  <a:txBody>
                    <a:bodyPr/>
                    <a:lstStyle/>
                    <a:p>
                      <a:pPr algn="ctr" rtl="0" fontAlgn="b"/>
                      <a:endParaRPr lang="en-US" sz="800" b="1" i="0" u="none" strike="noStrike">
                        <a:solidFill>
                          <a:srgbClr val="000000"/>
                        </a:solidFill>
                        <a:effectLst/>
                        <a:latin typeface="Calibri" panose="020F0502020204030204" pitchFamily="34" charset="0"/>
                      </a:endParaRPr>
                    </a:p>
                  </a:txBody>
                  <a:tcPr marL="5208" marR="5208" marT="52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440044826"/>
                  </a:ext>
                </a:extLst>
              </a:tr>
              <a:tr h="276022">
                <a:tc>
                  <a:txBody>
                    <a:bodyPr/>
                    <a:lstStyle/>
                    <a:p>
                      <a:pPr algn="r" rtl="1" fontAlgn="b"/>
                      <a:r>
                        <a:rPr lang="ar-IQ" sz="800" b="1" i="0" u="none" strike="noStrike">
                          <a:solidFill>
                            <a:srgbClr val="000000"/>
                          </a:solidFill>
                          <a:effectLst/>
                          <a:latin typeface="Calibri" panose="020F0502020204030204" pitchFamily="34" charset="0"/>
                        </a:rPr>
                        <a:t>المرحلة </a:t>
                      </a:r>
                    </a:p>
                  </a:txBody>
                  <a:tcPr marL="5208" marR="5208" marT="5208" marB="0" anchor="b">
                    <a:lnL w="12700" cap="flat" cmpd="sng" algn="ctr">
                      <a:solidFill>
                        <a:srgbClr val="000000"/>
                      </a:solidFill>
                      <a:prstDash val="solid"/>
                      <a:round/>
                      <a:headEnd type="none" w="med" len="med"/>
                      <a:tailEnd type="none" w="med" len="med"/>
                    </a:lnL>
                    <a:lnR>
                      <a:noFill/>
                    </a:lnR>
                    <a:lnT>
                      <a:noFill/>
                    </a:lnT>
                    <a:lnB>
                      <a:noFill/>
                    </a:lnB>
                    <a:solidFill>
                      <a:srgbClr val="EEECE1"/>
                    </a:solidFill>
                  </a:tcPr>
                </a:tc>
                <a:tc gridSpan="2">
                  <a:txBody>
                    <a:bodyPr/>
                    <a:lstStyle/>
                    <a:p>
                      <a:pPr algn="r" rtl="1" fontAlgn="b"/>
                      <a:r>
                        <a:rPr lang="ar-IQ" sz="800" b="1" i="0" u="none" strike="noStrike">
                          <a:solidFill>
                            <a:srgbClr val="000000"/>
                          </a:solidFill>
                          <a:effectLst/>
                          <a:latin typeface="Calibri" panose="020F0502020204030204" pitchFamily="34" charset="0"/>
                        </a:rPr>
                        <a:t> الاول - الثاني - الثالث </a:t>
                      </a:r>
                    </a:p>
                  </a:txBody>
                  <a:tcPr marL="5208" marR="5208" marT="5208" marB="0" anchor="b">
                    <a:lnL>
                      <a:noFill/>
                    </a:lnL>
                    <a:lnR>
                      <a:noFill/>
                    </a:lnR>
                    <a:lnT>
                      <a:noFill/>
                    </a:lnT>
                    <a:lnB>
                      <a:noFill/>
                    </a:lnB>
                  </a:tcPr>
                </a:tc>
                <a:tc hMerge="1">
                  <a:txBody>
                    <a:bodyPr/>
                    <a:lstStyle/>
                    <a:p>
                      <a:endParaRPr lang="en-US"/>
                    </a:p>
                  </a:txBody>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rtl="1" fontAlgn="b"/>
                      <a:r>
                        <a:rPr lang="ar-IQ" sz="800" b="1" i="0" u="none" strike="noStrike">
                          <a:solidFill>
                            <a:srgbClr val="000000"/>
                          </a:solidFill>
                          <a:effectLst/>
                          <a:latin typeface="Calibri" panose="020F0502020204030204" pitchFamily="34" charset="0"/>
                        </a:rPr>
                        <a:t>المعيد </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2">
                  <a:txBody>
                    <a:bodyPr/>
                    <a:lstStyle/>
                    <a:p>
                      <a:pPr algn="ctr" rtl="0" fontAlgn="b"/>
                      <a:endParaRPr lang="en-US" sz="800" b="1" i="0" u="none" strike="noStrike">
                        <a:solidFill>
                          <a:srgbClr val="000000"/>
                        </a:solidFill>
                        <a:effectLst/>
                        <a:latin typeface="Calibri" panose="020F0502020204030204" pitchFamily="34" charset="0"/>
                      </a:endParaRPr>
                    </a:p>
                  </a:txBody>
                  <a:tcPr marL="5208" marR="5208" marT="52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6888949"/>
                  </a:ext>
                </a:extLst>
              </a:tr>
              <a:tr h="140897">
                <a:tc gridSpan="2">
                  <a:txBody>
                    <a:bodyPr/>
                    <a:lstStyle/>
                    <a:p>
                      <a:pPr algn="ctr" rtl="1" fontAlgn="b"/>
                      <a:r>
                        <a:rPr lang="ar-IQ" sz="800" b="1" i="0" u="none" strike="noStrike">
                          <a:solidFill>
                            <a:srgbClr val="000000"/>
                          </a:solidFill>
                          <a:effectLst/>
                          <a:latin typeface="Calibri" panose="020F0502020204030204" pitchFamily="34" charset="0"/>
                        </a:rPr>
                        <a:t>المواد الشمتركة في المختبر </a:t>
                      </a:r>
                    </a:p>
                  </a:txBody>
                  <a:tcPr marL="5208" marR="5208" marT="5208" marB="0" anchor="b">
                    <a:lnL w="12700" cap="flat" cmpd="sng" algn="ctr">
                      <a:solidFill>
                        <a:srgbClr val="000000"/>
                      </a:solidFill>
                      <a:prstDash val="solid"/>
                      <a:round/>
                      <a:headEnd type="none" w="med" len="med"/>
                      <a:tailEnd type="none" w="med" len="med"/>
                    </a:lnL>
                    <a:lnR>
                      <a:noFill/>
                    </a:lnR>
                    <a:lnT>
                      <a:noFill/>
                    </a:lnT>
                    <a:lnB>
                      <a:noFill/>
                    </a:lnB>
                    <a:solidFill>
                      <a:srgbClr val="EEECE1"/>
                    </a:solidFill>
                  </a:tcPr>
                </a:tc>
                <a:tc hMerge="1">
                  <a:txBody>
                    <a:bodyPr/>
                    <a:lstStyle/>
                    <a:p>
                      <a:endParaRPr lang="en-US"/>
                    </a:p>
                  </a:txBody>
                  <a:tcPr/>
                </a:tc>
                <a:tc gridSpan="7">
                  <a:txBody>
                    <a:bodyPr/>
                    <a:lstStyle/>
                    <a:p>
                      <a:pPr algn="r" rtl="1" fontAlgn="b"/>
                      <a:r>
                        <a:rPr lang="ar-IQ" sz="800" b="1" i="0" u="none" strike="noStrike">
                          <a:solidFill>
                            <a:srgbClr val="000000"/>
                          </a:solidFill>
                          <a:effectLst/>
                          <a:latin typeface="Calibri" panose="020F0502020204030204" pitchFamily="34" charset="0"/>
                        </a:rPr>
                        <a:t>تكييف وتبريد 1 + تكييف وتبريد 2 - صيانة اجهزة التكييف + ورشة التكييف </a:t>
                      </a:r>
                    </a:p>
                  </a:txBody>
                  <a:tcPr marL="5208" marR="5208" marT="52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rtl="1" fontAlgn="b"/>
                      <a:r>
                        <a:rPr lang="ar-IQ" sz="800" b="1" i="0" u="none" strike="noStrike">
                          <a:solidFill>
                            <a:srgbClr val="000000"/>
                          </a:solidFill>
                          <a:effectLst/>
                          <a:latin typeface="Calibri" panose="020F0502020204030204" pitchFamily="34" charset="0"/>
                        </a:rPr>
                        <a:t>عدد الكروبات </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2">
                  <a:txBody>
                    <a:bodyPr/>
                    <a:lstStyle/>
                    <a:p>
                      <a:pPr algn="ctr" rtl="0" fontAlgn="b"/>
                      <a:endParaRPr lang="en-US" sz="800" b="1" i="0" u="none" strike="noStrike">
                        <a:solidFill>
                          <a:srgbClr val="000000"/>
                        </a:solidFill>
                        <a:effectLst/>
                        <a:latin typeface="Calibri" panose="020F0502020204030204" pitchFamily="34" charset="0"/>
                      </a:endParaRPr>
                    </a:p>
                  </a:txBody>
                  <a:tcPr marL="5208" marR="5208" marT="52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902377206"/>
                  </a:ext>
                </a:extLst>
              </a:tr>
              <a:tr h="140897">
                <a:tc gridSpan="2">
                  <a:txBody>
                    <a:bodyPr/>
                    <a:lstStyle/>
                    <a:p>
                      <a:pPr algn="r" rtl="1" fontAlgn="b"/>
                      <a:r>
                        <a:rPr lang="ar-IQ" sz="800" b="0" i="0" u="none" strike="noStrike">
                          <a:solidFill>
                            <a:srgbClr val="000000"/>
                          </a:solidFill>
                          <a:effectLst/>
                          <a:latin typeface="Calibri" panose="020F0502020204030204" pitchFamily="34" charset="0"/>
                        </a:rPr>
                        <a:t>الاقسام المشترك بالمختبر </a:t>
                      </a:r>
                    </a:p>
                  </a:txBody>
                  <a:tcPr marL="5208" marR="5208" marT="5208" marB="0" anchor="b">
                    <a:lnL w="12700" cap="flat" cmpd="sng" algn="ctr">
                      <a:solidFill>
                        <a:srgbClr val="000000"/>
                      </a:solidFill>
                      <a:prstDash val="solid"/>
                      <a:round/>
                      <a:headEnd type="none" w="med" len="med"/>
                      <a:tailEnd type="none" w="med" len="med"/>
                    </a:lnL>
                    <a:lnR>
                      <a:noFill/>
                    </a:lnR>
                    <a:lnT>
                      <a:noFill/>
                    </a:lnT>
                    <a:lnB>
                      <a:noFill/>
                    </a:lnB>
                    <a:solidFill>
                      <a:srgbClr val="EEECE1"/>
                    </a:solidFill>
                  </a:tcPr>
                </a:tc>
                <a:tc hMerge="1">
                  <a:txBody>
                    <a:bodyPr/>
                    <a:lstStyle/>
                    <a:p>
                      <a:endParaRPr lang="en-US"/>
                    </a:p>
                  </a:txBody>
                  <a:tcPr/>
                </a:tc>
                <a:tc>
                  <a:txBody>
                    <a:bodyPr/>
                    <a:lstStyle/>
                    <a:p>
                      <a:pPr algn="r" rtl="1" fontAlgn="b"/>
                      <a:r>
                        <a:rPr lang="ar-IQ" sz="800" b="1" i="0" u="none" strike="noStrike">
                          <a:solidFill>
                            <a:srgbClr val="000000"/>
                          </a:solidFill>
                          <a:effectLst/>
                          <a:latin typeface="Calibri" panose="020F0502020204030204" pitchFamily="34" charset="0"/>
                        </a:rPr>
                        <a:t>لايوجد</a:t>
                      </a: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dirty="0">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rtl="1" fontAlgn="b"/>
                      <a:r>
                        <a:rPr lang="ar-IQ" sz="800" b="1" i="0" u="none" strike="noStrike">
                          <a:solidFill>
                            <a:srgbClr val="000000"/>
                          </a:solidFill>
                          <a:effectLst/>
                          <a:latin typeface="Calibri" panose="020F0502020204030204" pitchFamily="34" charset="0"/>
                        </a:rPr>
                        <a:t>عدد الشعب </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2">
                  <a:txBody>
                    <a:bodyPr/>
                    <a:lstStyle/>
                    <a:p>
                      <a:pPr algn="ctr" rtl="0" fontAlgn="b"/>
                      <a:endParaRPr lang="en-US" sz="800" b="1" i="0" u="none" strike="noStrike">
                        <a:solidFill>
                          <a:srgbClr val="000000"/>
                        </a:solidFill>
                        <a:effectLst/>
                        <a:latin typeface="Calibri" panose="020F0502020204030204" pitchFamily="34" charset="0"/>
                      </a:endParaRPr>
                    </a:p>
                  </a:txBody>
                  <a:tcPr marL="5208" marR="5208" marT="52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135618911"/>
                  </a:ext>
                </a:extLst>
              </a:tr>
              <a:tr h="144305">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9253734"/>
                  </a:ext>
                </a:extLst>
              </a:tr>
              <a:tr h="404051">
                <a:tc rowSpan="2">
                  <a:txBody>
                    <a:bodyPr/>
                    <a:lstStyle/>
                    <a:p>
                      <a:pPr algn="ctr" rtl="1" fontAlgn="ctr"/>
                      <a:r>
                        <a:rPr lang="ar-IQ" sz="800" b="1" i="0" u="none" strike="noStrike">
                          <a:solidFill>
                            <a:srgbClr val="000000"/>
                          </a:solidFill>
                          <a:effectLst/>
                          <a:latin typeface="Calibri" panose="020F0502020204030204" pitchFamily="34" charset="0"/>
                        </a:rPr>
                        <a:t>الوقت</a:t>
                      </a:r>
                      <a:br>
                        <a:rPr lang="ar-IQ" sz="800" b="1" i="0" u="none" strike="noStrike">
                          <a:solidFill>
                            <a:srgbClr val="000000"/>
                          </a:solidFill>
                          <a:effectLst/>
                          <a:latin typeface="Calibri" panose="020F0502020204030204" pitchFamily="34" charset="0"/>
                        </a:rPr>
                      </a:br>
                      <a:br>
                        <a:rPr lang="ar-IQ" sz="800" b="1" i="0" u="none" strike="noStrike">
                          <a:solidFill>
                            <a:srgbClr val="000000"/>
                          </a:solidFill>
                          <a:effectLst/>
                          <a:latin typeface="Calibri" panose="020F0502020204030204" pitchFamily="34" charset="0"/>
                        </a:rPr>
                      </a:br>
                      <a:r>
                        <a:rPr lang="ar-IQ" sz="800" b="1" i="0" u="none" strike="noStrike">
                          <a:solidFill>
                            <a:srgbClr val="000000"/>
                          </a:solidFill>
                          <a:effectLst/>
                          <a:latin typeface="Calibri" panose="020F0502020204030204" pitchFamily="34" charset="0"/>
                        </a:rPr>
                        <a:t>اليوم</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8:30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9:30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10:30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11:30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12:30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1:30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2:30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3:30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4:30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5:30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6:30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7:30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52251231"/>
                  </a:ext>
                </a:extLst>
              </a:tr>
              <a:tr h="346329">
                <a:tc vMerge="1">
                  <a:txBody>
                    <a:bodyPr/>
                    <a:lstStyle/>
                    <a:p>
                      <a:endParaRPr lang="en-US"/>
                    </a:p>
                  </a:txBody>
                  <a:tcPr/>
                </a:tc>
                <a:tc>
                  <a:txBody>
                    <a:bodyPr/>
                    <a:lstStyle/>
                    <a:p>
                      <a:pPr algn="ctr" rtl="0" fontAlgn="ctr"/>
                      <a:r>
                        <a:rPr lang="en-US" sz="800" b="0" i="0" u="none" strike="noStrike">
                          <a:solidFill>
                            <a:srgbClr val="000000"/>
                          </a:solidFill>
                          <a:effectLst/>
                          <a:latin typeface="Calibri" panose="020F0502020204030204" pitchFamily="34" charset="0"/>
                        </a:rPr>
                        <a:t>9:30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10:30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11:30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12:30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1:30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2:30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3:30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4:30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5:30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6:30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7:30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8:30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641542"/>
                  </a:ext>
                </a:extLst>
              </a:tr>
              <a:tr h="383848">
                <a:tc>
                  <a:txBody>
                    <a:bodyPr/>
                    <a:lstStyle/>
                    <a:p>
                      <a:pPr algn="ctr" rtl="1" fontAlgn="ctr"/>
                      <a:r>
                        <a:rPr lang="ar-IQ" sz="800" b="1" i="0" u="none" strike="noStrike">
                          <a:solidFill>
                            <a:srgbClr val="000000"/>
                          </a:solidFill>
                          <a:effectLst/>
                          <a:latin typeface="Calibri" panose="020F0502020204030204" pitchFamily="34" charset="0"/>
                        </a:rPr>
                        <a:t>السبت</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gridSpan="6">
                  <a:txBody>
                    <a:bodyPr/>
                    <a:lstStyle/>
                    <a:p>
                      <a:pPr algn="ctr" rtl="1" fontAlgn="ctr"/>
                      <a:r>
                        <a:rPr lang="ar-IQ" sz="1400" b="0" i="0" u="none" strike="noStrike" dirty="0">
                          <a:solidFill>
                            <a:schemeClr val="bg1"/>
                          </a:solidFill>
                          <a:effectLst/>
                          <a:latin typeface="Calibri" panose="020F0502020204030204" pitchFamily="34" charset="0"/>
                        </a:rPr>
                        <a:t>مختبرات م2-مسائي- شعبة - </a:t>
                      </a:r>
                      <a:r>
                        <a:rPr lang="en-US" sz="1400" b="0" i="0" u="none" strike="noStrike" dirty="0">
                          <a:solidFill>
                            <a:schemeClr val="bg1"/>
                          </a:solidFill>
                          <a:effectLst/>
                          <a:latin typeface="Calibri" panose="020F0502020204030204" pitchFamily="34" charset="0"/>
                        </a:rPr>
                        <a:t>B</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rtl="1" fontAlgn="ctr"/>
                      <a:r>
                        <a:rPr lang="ar-IQ" sz="800" b="0" i="0" u="none" strike="noStrike" dirty="0">
                          <a:solidFill>
                            <a:srgbClr val="000000"/>
                          </a:solidFill>
                          <a:effectLst/>
                          <a:latin typeface="Calibri" panose="020F0502020204030204" pitchFamily="34" charset="0"/>
                        </a:rPr>
                        <a:t>مختبرات  م1 -مسائي - شعبة </a:t>
                      </a:r>
                      <a:r>
                        <a:rPr lang="en-US" sz="800" b="0" i="0" u="none" strike="noStrike" dirty="0">
                          <a:solidFill>
                            <a:srgbClr val="000000"/>
                          </a:solidFill>
                          <a:effectLst/>
                          <a:latin typeface="Calibri" panose="020F0502020204030204" pitchFamily="34" charset="0"/>
                        </a:rPr>
                        <a:t>A</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08859451"/>
                  </a:ext>
                </a:extLst>
              </a:tr>
              <a:tr h="383848">
                <a:tc>
                  <a:txBody>
                    <a:bodyPr/>
                    <a:lstStyle/>
                    <a:p>
                      <a:pPr algn="ctr" rtl="1" fontAlgn="ctr"/>
                      <a:r>
                        <a:rPr lang="ar-IQ" sz="800" b="1" i="0" u="none" strike="noStrike" dirty="0">
                          <a:solidFill>
                            <a:srgbClr val="000000"/>
                          </a:solidFill>
                          <a:effectLst/>
                          <a:latin typeface="Calibri" panose="020F0502020204030204" pitchFamily="34" charset="0"/>
                        </a:rPr>
                        <a:t>الاحد</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gridSpan="6">
                  <a:txBody>
                    <a:bodyPr/>
                    <a:lstStyle/>
                    <a:p>
                      <a:pPr algn="ctr" rtl="1" fontAlgn="ctr"/>
                      <a:r>
                        <a:rPr lang="ar-IQ" sz="800" b="0" i="0" u="none" strike="noStrike" dirty="0">
                          <a:solidFill>
                            <a:srgbClr val="000000"/>
                          </a:solidFill>
                          <a:effectLst/>
                          <a:latin typeface="Calibri" panose="020F0502020204030204" pitchFamily="34" charset="0"/>
                        </a:rPr>
                        <a:t>مختبرات م3- صباحي </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rtl="1" fontAlgn="ctr"/>
                      <a:r>
                        <a:rPr lang="ar-IQ" sz="800" b="0" i="0" u="none" strike="noStrike">
                          <a:solidFill>
                            <a:srgbClr val="000000"/>
                          </a:solidFill>
                          <a:effectLst/>
                          <a:latin typeface="Calibri" panose="020F0502020204030204" pitchFamily="34" charset="0"/>
                        </a:rPr>
                        <a:t>صيانة اجهزة التكييف م3- مسائي - شعبة -</a:t>
                      </a:r>
                      <a:r>
                        <a:rPr lang="en-US" sz="800" b="0" i="0" u="none" strike="noStrike">
                          <a:solidFill>
                            <a:srgbClr val="000000"/>
                          </a:solidFill>
                          <a:effectLst/>
                          <a:latin typeface="Calibri" panose="020F0502020204030204" pitchFamily="34" charset="0"/>
                        </a:rPr>
                        <a:t>A</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7759496"/>
                  </a:ext>
                </a:extLst>
              </a:tr>
              <a:tr h="383848">
                <a:tc>
                  <a:txBody>
                    <a:bodyPr/>
                    <a:lstStyle/>
                    <a:p>
                      <a:pPr algn="ctr" rtl="1" fontAlgn="ctr"/>
                      <a:r>
                        <a:rPr lang="ar-IQ" sz="800" b="1" i="0" u="none" strike="noStrike" dirty="0">
                          <a:solidFill>
                            <a:srgbClr val="000000"/>
                          </a:solidFill>
                          <a:effectLst/>
                          <a:latin typeface="Calibri" panose="020F0502020204030204" pitchFamily="34" charset="0"/>
                        </a:rPr>
                        <a:t>الاثنين</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gridSpan="6">
                  <a:txBody>
                    <a:bodyPr/>
                    <a:lstStyle/>
                    <a:p>
                      <a:pPr algn="ctr" rtl="1" fontAlgn="ctr"/>
                      <a:r>
                        <a:rPr lang="ar-IQ" sz="800" b="0" i="0" u="none" strike="noStrike">
                          <a:solidFill>
                            <a:srgbClr val="000000"/>
                          </a:solidFill>
                          <a:effectLst/>
                          <a:latin typeface="Calibri" panose="020F0502020204030204" pitchFamily="34" charset="0"/>
                        </a:rPr>
                        <a:t>صيانة اجهزة التكييف م3- صباحي </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rtl="1" fontAlgn="ctr"/>
                      <a:r>
                        <a:rPr lang="ar-IQ" sz="800" b="0" i="0" u="none" strike="noStrike">
                          <a:solidFill>
                            <a:srgbClr val="000000"/>
                          </a:solidFill>
                          <a:effectLst/>
                          <a:latin typeface="Calibri" panose="020F0502020204030204" pitchFamily="34" charset="0"/>
                        </a:rPr>
                        <a:t>صيانة اجهزة التكييف م3- مسائي - شعبة -</a:t>
                      </a:r>
                      <a:r>
                        <a:rPr lang="en-US" sz="800" b="0" i="0" u="none" strike="noStrike">
                          <a:solidFill>
                            <a:srgbClr val="000000"/>
                          </a:solidFill>
                          <a:effectLst/>
                          <a:latin typeface="Calibri" panose="020F0502020204030204" pitchFamily="34" charset="0"/>
                        </a:rPr>
                        <a:t>B</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5725345"/>
                  </a:ext>
                </a:extLst>
              </a:tr>
              <a:tr h="383848">
                <a:tc>
                  <a:txBody>
                    <a:bodyPr/>
                    <a:lstStyle/>
                    <a:p>
                      <a:pPr algn="ctr" rtl="1" fontAlgn="ctr"/>
                      <a:r>
                        <a:rPr lang="ar-IQ" sz="800" b="1" i="0" u="none" strike="noStrike">
                          <a:solidFill>
                            <a:srgbClr val="000000"/>
                          </a:solidFill>
                          <a:effectLst/>
                          <a:latin typeface="Calibri" panose="020F0502020204030204" pitchFamily="34" charset="0"/>
                        </a:rPr>
                        <a:t>الثلاثاء</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gridSpan="6">
                  <a:txBody>
                    <a:bodyPr/>
                    <a:lstStyle/>
                    <a:p>
                      <a:pPr algn="ctr" rtl="1" fontAlgn="ctr"/>
                      <a:r>
                        <a:rPr lang="ar-IQ" sz="800" b="0" i="0" u="none" strike="noStrike">
                          <a:solidFill>
                            <a:srgbClr val="000000"/>
                          </a:solidFill>
                          <a:effectLst/>
                          <a:latin typeface="Calibri" panose="020F0502020204030204" pitchFamily="34" charset="0"/>
                        </a:rPr>
                        <a:t>ورشة التكييف والتبريد م1 - صباحي </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rtl="1" fontAlgn="ctr"/>
                      <a:r>
                        <a:rPr lang="ar-IQ" sz="800" b="0" i="0" u="none" strike="noStrike">
                          <a:solidFill>
                            <a:srgbClr val="000000"/>
                          </a:solidFill>
                          <a:effectLst/>
                          <a:latin typeface="Calibri" panose="020F0502020204030204" pitchFamily="34" charset="0"/>
                        </a:rPr>
                        <a:t> تكييف وتبريد م2-مسائي - شعبة -</a:t>
                      </a:r>
                      <a:r>
                        <a:rPr lang="en-US" sz="800" b="0" i="0" u="none" strike="noStrike">
                          <a:solidFill>
                            <a:srgbClr val="000000"/>
                          </a:solidFill>
                          <a:effectLst/>
                          <a:latin typeface="Calibri" panose="020F0502020204030204" pitchFamily="34" charset="0"/>
                        </a:rPr>
                        <a:t>A</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1754823"/>
                  </a:ext>
                </a:extLst>
              </a:tr>
              <a:tr h="383848">
                <a:tc>
                  <a:txBody>
                    <a:bodyPr/>
                    <a:lstStyle/>
                    <a:p>
                      <a:pPr algn="ctr" rtl="1" fontAlgn="ctr"/>
                      <a:r>
                        <a:rPr lang="ar-IQ" sz="800" b="1" i="0" u="none" strike="noStrike">
                          <a:solidFill>
                            <a:srgbClr val="000000"/>
                          </a:solidFill>
                          <a:effectLst/>
                          <a:latin typeface="Calibri" panose="020F0502020204030204" pitchFamily="34" charset="0"/>
                        </a:rPr>
                        <a:t>الأربعاء</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gridSpan="6">
                  <a:txBody>
                    <a:bodyPr/>
                    <a:lstStyle/>
                    <a:p>
                      <a:pPr algn="ctr" rtl="1" fontAlgn="ctr"/>
                      <a:r>
                        <a:rPr lang="ar-IQ" sz="800" b="0" i="0" u="none" strike="noStrike" dirty="0">
                          <a:solidFill>
                            <a:srgbClr val="000000"/>
                          </a:solidFill>
                          <a:effectLst/>
                          <a:latin typeface="Calibri" panose="020F0502020204030204" pitchFamily="34" charset="0"/>
                        </a:rPr>
                        <a:t> تكييف وتبريد م2- صباحي </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rtl="1" fontAlgn="ctr"/>
                      <a:r>
                        <a:rPr lang="ar-IQ" sz="800" b="0" i="0" u="none" strike="noStrike">
                          <a:solidFill>
                            <a:srgbClr val="000000"/>
                          </a:solidFill>
                          <a:effectLst/>
                          <a:latin typeface="Calibri" panose="020F0502020204030204" pitchFamily="34" charset="0"/>
                        </a:rPr>
                        <a:t>ورشة التكييف والتبريد م1 -مسائي - شعبة</a:t>
                      </a:r>
                      <a:r>
                        <a:rPr lang="en-US" sz="800" b="0" i="0" u="none" strike="noStrike">
                          <a:solidFill>
                            <a:srgbClr val="000000"/>
                          </a:solidFill>
                          <a:effectLst/>
                          <a:latin typeface="Calibri" panose="020F0502020204030204" pitchFamily="34" charset="0"/>
                        </a:rPr>
                        <a:t>B- </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7978708"/>
                  </a:ext>
                </a:extLst>
              </a:tr>
              <a:tr h="340557">
                <a:tc>
                  <a:txBody>
                    <a:bodyPr/>
                    <a:lstStyle/>
                    <a:p>
                      <a:pPr algn="ctr" rtl="1" fontAlgn="ctr"/>
                      <a:r>
                        <a:rPr lang="ar-IQ" sz="800" b="1" i="0" u="none" strike="noStrike">
                          <a:solidFill>
                            <a:srgbClr val="000000"/>
                          </a:solidFill>
                          <a:effectLst/>
                          <a:latin typeface="Calibri" panose="020F0502020204030204" pitchFamily="34" charset="0"/>
                        </a:rPr>
                        <a:t>الخميس </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gridSpan="6">
                  <a:txBody>
                    <a:bodyPr/>
                    <a:lstStyle/>
                    <a:p>
                      <a:pPr algn="ctr" rtl="1" fontAlgn="ctr"/>
                      <a:r>
                        <a:rPr lang="ar-IQ" sz="800" b="0" i="0" u="none" strike="noStrike">
                          <a:solidFill>
                            <a:srgbClr val="000000"/>
                          </a:solidFill>
                          <a:effectLst/>
                          <a:latin typeface="Calibri" panose="020F0502020204030204" pitchFamily="34" charset="0"/>
                        </a:rPr>
                        <a:t>تعفير وتعقيم المختبر </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rtl="1" fontAlgn="ctr"/>
                      <a:r>
                        <a:rPr lang="ar-IQ" sz="800" b="0" i="0" u="none" strike="noStrike">
                          <a:solidFill>
                            <a:srgbClr val="000000"/>
                          </a:solidFill>
                          <a:effectLst/>
                          <a:latin typeface="Calibri" panose="020F0502020204030204" pitchFamily="34" charset="0"/>
                        </a:rPr>
                        <a:t> تكييف وتبريد م2-مسائي - شعبة - </a:t>
                      </a:r>
                      <a:r>
                        <a:rPr lang="en-US" sz="800" b="0" i="0" u="none" strike="noStrike">
                          <a:solidFill>
                            <a:srgbClr val="000000"/>
                          </a:solidFill>
                          <a:effectLst/>
                          <a:latin typeface="Calibri" panose="020F0502020204030204" pitchFamily="34" charset="0"/>
                        </a:rPr>
                        <a:t>B</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4531464"/>
                  </a:ext>
                </a:extLst>
              </a:tr>
              <a:tr h="140897">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99646384"/>
                  </a:ext>
                </a:extLst>
              </a:tr>
              <a:tr h="140897">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extLst>
                  <a:ext uri="{0D108BD9-81ED-4DB2-BD59-A6C34878D82A}">
                    <a16:rowId xmlns:a16="http://schemas.microsoft.com/office/drawing/2014/main" val="243571795"/>
                  </a:ext>
                </a:extLst>
              </a:tr>
              <a:tr h="140897">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gridSpan="3">
                  <a:txBody>
                    <a:bodyPr/>
                    <a:lstStyle/>
                    <a:p>
                      <a:pPr algn="ctr" rtl="1" fontAlgn="b"/>
                      <a:r>
                        <a:rPr lang="ar-IQ" sz="800" b="1" i="0" u="none" strike="noStrike">
                          <a:solidFill>
                            <a:srgbClr val="000000"/>
                          </a:solidFill>
                          <a:effectLst/>
                          <a:latin typeface="Calibri" panose="020F0502020204030204" pitchFamily="34" charset="0"/>
                        </a:rPr>
                        <a:t>مقرر القسم</a:t>
                      </a:r>
                    </a:p>
                  </a:txBody>
                  <a:tcPr marL="5208" marR="5208" marT="5208" marB="0" anchor="b">
                    <a:lnL>
                      <a:noFill/>
                    </a:lnL>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3261368"/>
                  </a:ext>
                </a:extLst>
              </a:tr>
              <a:tr h="140897">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dirty="0">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gridSpan="3">
                  <a:txBody>
                    <a:bodyPr/>
                    <a:lstStyle/>
                    <a:p>
                      <a:pPr algn="ctr" rtl="1" fontAlgn="ctr"/>
                      <a:r>
                        <a:rPr lang="ar-IQ" sz="800" b="1" i="0" u="none" strike="noStrike" dirty="0">
                          <a:solidFill>
                            <a:srgbClr val="000000"/>
                          </a:solidFill>
                          <a:effectLst/>
                          <a:latin typeface="Calibri" panose="020F0502020204030204" pitchFamily="34" charset="0"/>
                        </a:rPr>
                        <a:t>م.م.ازهر محسن عبد</a:t>
                      </a:r>
                    </a:p>
                  </a:txBody>
                  <a:tcPr marL="5208" marR="5208" marT="5208" marB="0" anchor="ctr">
                    <a:lnL>
                      <a:noFill/>
                    </a:lnL>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8183661"/>
                  </a:ext>
                </a:extLst>
              </a:tr>
            </a:tbl>
          </a:graphicData>
        </a:graphic>
      </p:graphicFrame>
    </p:spTree>
    <p:extLst>
      <p:ext uri="{BB962C8B-B14F-4D97-AF65-F5344CB8AC3E}">
        <p14:creationId xmlns:p14="http://schemas.microsoft.com/office/powerpoint/2010/main" val="174721581"/>
      </p:ext>
    </p:extLst>
  </p:cSld>
  <p:clrMapOvr>
    <a:masterClrMapping/>
  </p:clrMapOvr>
  <mc:AlternateContent xmlns:mc="http://schemas.openxmlformats.org/markup-compatibility/2006" xmlns:p14="http://schemas.microsoft.com/office/powerpoint/2010/main">
    <mc:Choice Requires="p14">
      <p:transition spd="slow" p14:dur="2000" advTm="6036"/>
    </mc:Choice>
    <mc:Fallback xmlns="">
      <p:transition spd="slow" advTm="603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201BD604-FAF7-44F5-B903-3B71AE0D9F3A}"/>
              </a:ext>
            </a:extLst>
          </p:cNvPr>
          <p:cNvSpPr txBox="1">
            <a:spLocks noChangeArrowheads="1"/>
          </p:cNvSpPr>
          <p:nvPr/>
        </p:nvSpPr>
        <p:spPr bwMode="auto">
          <a:xfrm>
            <a:off x="597159" y="0"/>
            <a:ext cx="11308701" cy="95410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ALMUSTAQBAL UNIVERSITY COLLEGE</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Iraq – Babylon</a:t>
            </a:r>
          </a:p>
        </p:txBody>
      </p:sp>
      <p:pic>
        <p:nvPicPr>
          <p:cNvPr id="6" name="Picture 5" descr="https://fbcdn-profile-a.akamaihd.net/hprofile-ak-xpa1/v/t1.0-1/c6.0.160.160/p160x160/10422075_950415331642389_6568182895572721094_n.jpg?oh=de0ff0b37bdc19825084a241ee6e9bf8&amp;oe=5560859F&amp;__gda__=1432074081_153984758b144a45dc30055667b73111">
            <a:extLst>
              <a:ext uri="{FF2B5EF4-FFF2-40B4-BE49-F238E27FC236}">
                <a16:creationId xmlns:a16="http://schemas.microsoft.com/office/drawing/2014/main" id="{92269FFA-1CBE-4F18-BDD1-1FCF9050D3F0}"/>
              </a:ext>
            </a:extLst>
          </p:cNvPr>
          <p:cNvPicPr>
            <a:picLocks noChangeAspect="1" noChangeArrowheads="1"/>
          </p:cNvPicPr>
          <p:nvPr/>
        </p:nvPicPr>
        <p:blipFill>
          <a:blip r:embed="rId2" cstate="print"/>
          <a:srcRect/>
          <a:stretch>
            <a:fillRect/>
          </a:stretch>
        </p:blipFill>
        <p:spPr bwMode="auto">
          <a:xfrm>
            <a:off x="10630675" y="0"/>
            <a:ext cx="1337248" cy="1384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ubtitle 2">
            <a:extLst>
              <a:ext uri="{FF2B5EF4-FFF2-40B4-BE49-F238E27FC236}">
                <a16:creationId xmlns:a16="http://schemas.microsoft.com/office/drawing/2014/main" id="{98C9FD55-E8DE-4D58-9174-5E0756E6C0A1}"/>
              </a:ext>
            </a:extLst>
          </p:cNvPr>
          <p:cNvSpPr>
            <a:spLocks noGrp="1"/>
          </p:cNvSpPr>
          <p:nvPr>
            <p:ph type="subTitle" idx="1"/>
          </p:nvPr>
        </p:nvSpPr>
        <p:spPr>
          <a:xfrm>
            <a:off x="1524000" y="1094530"/>
            <a:ext cx="9144000" cy="1655762"/>
          </a:xfrm>
        </p:spPr>
        <p:txBody>
          <a:bodyPr/>
          <a:lstStyle/>
          <a:p>
            <a:pPr algn="r"/>
            <a:r>
              <a:rPr lang="ar-IQ" dirty="0"/>
              <a:t>- نموذج جدول المختبرات والمواد العملية وخطة التنفيذ القسم </a:t>
            </a:r>
            <a:endParaRPr lang="en-US" dirty="0"/>
          </a:p>
        </p:txBody>
      </p:sp>
      <p:graphicFrame>
        <p:nvGraphicFramePr>
          <p:cNvPr id="2" name="Table 1">
            <a:extLst>
              <a:ext uri="{FF2B5EF4-FFF2-40B4-BE49-F238E27FC236}">
                <a16:creationId xmlns:a16="http://schemas.microsoft.com/office/drawing/2014/main" id="{7F0DF5A0-DC70-4488-9619-E6AE86AF27EF}"/>
              </a:ext>
            </a:extLst>
          </p:cNvPr>
          <p:cNvGraphicFramePr>
            <a:graphicFrameLocks noGrp="1"/>
          </p:cNvGraphicFramePr>
          <p:nvPr>
            <p:extLst>
              <p:ext uri="{D42A27DB-BD31-4B8C-83A1-F6EECF244321}">
                <p14:modId xmlns:p14="http://schemas.microsoft.com/office/powerpoint/2010/main" val="584868859"/>
              </p:ext>
            </p:extLst>
          </p:nvPr>
        </p:nvGraphicFramePr>
        <p:xfrm>
          <a:off x="2494264" y="1499692"/>
          <a:ext cx="6232094" cy="10288268"/>
        </p:xfrm>
        <a:graphic>
          <a:graphicData uri="http://schemas.openxmlformats.org/drawingml/2006/table">
            <a:tbl>
              <a:tblPr rtl="1"/>
              <a:tblGrid>
                <a:gridCol w="384020">
                  <a:extLst>
                    <a:ext uri="{9D8B030D-6E8A-4147-A177-3AD203B41FA5}">
                      <a16:colId xmlns:a16="http://schemas.microsoft.com/office/drawing/2014/main" val="1506940872"/>
                    </a:ext>
                  </a:extLst>
                </a:gridCol>
                <a:gridCol w="1230430">
                  <a:extLst>
                    <a:ext uri="{9D8B030D-6E8A-4147-A177-3AD203B41FA5}">
                      <a16:colId xmlns:a16="http://schemas.microsoft.com/office/drawing/2014/main" val="3429928757"/>
                    </a:ext>
                  </a:extLst>
                </a:gridCol>
                <a:gridCol w="760204">
                  <a:extLst>
                    <a:ext uri="{9D8B030D-6E8A-4147-A177-3AD203B41FA5}">
                      <a16:colId xmlns:a16="http://schemas.microsoft.com/office/drawing/2014/main" val="73765528"/>
                    </a:ext>
                  </a:extLst>
                </a:gridCol>
                <a:gridCol w="462391">
                  <a:extLst>
                    <a:ext uri="{9D8B030D-6E8A-4147-A177-3AD203B41FA5}">
                      <a16:colId xmlns:a16="http://schemas.microsoft.com/office/drawing/2014/main" val="1840868556"/>
                    </a:ext>
                  </a:extLst>
                </a:gridCol>
                <a:gridCol w="877760">
                  <a:extLst>
                    <a:ext uri="{9D8B030D-6E8A-4147-A177-3AD203B41FA5}">
                      <a16:colId xmlns:a16="http://schemas.microsoft.com/office/drawing/2014/main" val="1324202813"/>
                    </a:ext>
                  </a:extLst>
                </a:gridCol>
                <a:gridCol w="333863">
                  <a:extLst>
                    <a:ext uri="{9D8B030D-6E8A-4147-A177-3AD203B41FA5}">
                      <a16:colId xmlns:a16="http://schemas.microsoft.com/office/drawing/2014/main" val="454303545"/>
                    </a:ext>
                  </a:extLst>
                </a:gridCol>
                <a:gridCol w="310350">
                  <a:extLst>
                    <a:ext uri="{9D8B030D-6E8A-4147-A177-3AD203B41FA5}">
                      <a16:colId xmlns:a16="http://schemas.microsoft.com/office/drawing/2014/main" val="1263299089"/>
                    </a:ext>
                  </a:extLst>
                </a:gridCol>
                <a:gridCol w="595623">
                  <a:extLst>
                    <a:ext uri="{9D8B030D-6E8A-4147-A177-3AD203B41FA5}">
                      <a16:colId xmlns:a16="http://schemas.microsoft.com/office/drawing/2014/main" val="3365808397"/>
                    </a:ext>
                  </a:extLst>
                </a:gridCol>
                <a:gridCol w="1277453">
                  <a:extLst>
                    <a:ext uri="{9D8B030D-6E8A-4147-A177-3AD203B41FA5}">
                      <a16:colId xmlns:a16="http://schemas.microsoft.com/office/drawing/2014/main" val="731389171"/>
                    </a:ext>
                  </a:extLst>
                </a:gridCol>
              </a:tblGrid>
              <a:tr h="469557">
                <a:tc>
                  <a:txBody>
                    <a:bodyPr/>
                    <a:lstStyle/>
                    <a:p>
                      <a:pPr algn="ctr" rtl="1" fontAlgn="ctr"/>
                      <a:r>
                        <a:rPr lang="ar-IQ" sz="1000" b="1" i="0" u="none" strike="noStrike" dirty="0">
                          <a:solidFill>
                            <a:srgbClr val="000000"/>
                          </a:solidFill>
                          <a:effectLst/>
                          <a:latin typeface="Calibri" panose="020F0502020204030204" pitchFamily="34" charset="0"/>
                        </a:rPr>
                        <a:t>المرحلة</a:t>
                      </a:r>
                    </a:p>
                  </a:txBody>
                  <a:tcPr marL="3690" marR="3690" marT="36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1000" b="1" i="0" u="none" strike="noStrike">
                          <a:solidFill>
                            <a:srgbClr val="000000"/>
                          </a:solidFill>
                          <a:effectLst/>
                          <a:latin typeface="Calibri" panose="020F0502020204030204" pitchFamily="34" charset="0"/>
                        </a:rPr>
                        <a:t>اسم المختبر</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1000" b="1" i="0" u="none" strike="noStrike" dirty="0">
                          <a:solidFill>
                            <a:srgbClr val="000000"/>
                          </a:solidFill>
                          <a:effectLst/>
                          <a:latin typeface="Calibri" panose="020F0502020204030204" pitchFamily="34" charset="0"/>
                        </a:rPr>
                        <a:t>عدد التجارب المتوقع انجازها</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1000" b="1" i="0" u="none" strike="noStrike">
                          <a:solidFill>
                            <a:srgbClr val="000000"/>
                          </a:solidFill>
                          <a:effectLst/>
                          <a:latin typeface="Calibri" panose="020F0502020204030204" pitchFamily="34" charset="0"/>
                        </a:rPr>
                        <a:t>التجارب المنجزة فديويا </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1000" b="1" i="0" u="none" strike="noStrike">
                          <a:solidFill>
                            <a:srgbClr val="000000"/>
                          </a:solidFill>
                          <a:effectLst/>
                          <a:latin typeface="Calibri" panose="020F0502020204030204" pitchFamily="34" charset="0"/>
                        </a:rPr>
                        <a:t>عدد الايام المتبقية لاكمال التجارب المقرر انجازها</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gridSpan="2">
                  <a:txBody>
                    <a:bodyPr/>
                    <a:lstStyle/>
                    <a:p>
                      <a:pPr algn="ctr" rtl="1" fontAlgn="ctr"/>
                      <a:r>
                        <a:rPr lang="ar-IQ" sz="1000" b="1" i="0" u="none" strike="noStrike" dirty="0">
                          <a:solidFill>
                            <a:srgbClr val="000000"/>
                          </a:solidFill>
                          <a:effectLst/>
                          <a:latin typeface="Calibri" panose="020F0502020204030204" pitchFamily="34" charset="0"/>
                        </a:rPr>
                        <a:t>العدد الكلي للطبة </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a:txBody>
                    <a:bodyPr/>
                    <a:lstStyle/>
                    <a:p>
                      <a:pPr algn="ctr" rtl="1" fontAlgn="ctr"/>
                      <a:r>
                        <a:rPr lang="ar-IQ" sz="1000" b="1" i="0" u="none" strike="noStrike">
                          <a:solidFill>
                            <a:srgbClr val="000000"/>
                          </a:solidFill>
                          <a:effectLst/>
                          <a:latin typeface="Calibri" panose="020F0502020204030204" pitchFamily="34" charset="0"/>
                        </a:rPr>
                        <a:t>الطاقة التحملية للمختبر</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1000" b="1" i="0" u="none" strike="noStrike">
                          <a:solidFill>
                            <a:srgbClr val="000000"/>
                          </a:solidFill>
                          <a:effectLst/>
                          <a:latin typeface="Calibri" panose="020F0502020204030204" pitchFamily="34" charset="0"/>
                        </a:rPr>
                        <a:t>عدد المجاميع </a:t>
                      </a:r>
                      <a:br>
                        <a:rPr lang="ar-IQ" sz="1000" b="1" i="0" u="none" strike="noStrike">
                          <a:solidFill>
                            <a:srgbClr val="000000"/>
                          </a:solidFill>
                          <a:effectLst/>
                          <a:latin typeface="Calibri" panose="020F0502020204030204" pitchFamily="34" charset="0"/>
                        </a:rPr>
                      </a:br>
                      <a:r>
                        <a:rPr lang="ar-IQ" sz="1000" b="1" i="0" u="none" strike="noStrike">
                          <a:solidFill>
                            <a:srgbClr val="000000"/>
                          </a:solidFill>
                          <a:effectLst/>
                          <a:latin typeface="Calibri" panose="020F0502020204030204" pitchFamily="34" charset="0"/>
                        </a:rPr>
                        <a:t>(عدد الطلبة \50% من طاقة المختبر)</a:t>
                      </a:r>
                    </a:p>
                  </a:txBody>
                  <a:tcPr marL="3690" marR="3690" marT="36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23453754"/>
                  </a:ext>
                </a:extLst>
              </a:tr>
              <a:tr h="283238">
                <a:tc rowSpan="8">
                  <a:txBody>
                    <a:bodyPr/>
                    <a:lstStyle/>
                    <a:p>
                      <a:pPr algn="ctr" rtl="1" fontAlgn="ctr"/>
                      <a:r>
                        <a:rPr lang="ar-IQ" sz="900" b="1" i="0" u="none" strike="noStrike">
                          <a:solidFill>
                            <a:srgbClr val="000000"/>
                          </a:solidFill>
                          <a:effectLst/>
                          <a:latin typeface="Calibri" panose="020F0502020204030204" pitchFamily="34" charset="0"/>
                        </a:rPr>
                        <a:t>الاولى</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ctr"/>
                      <a:r>
                        <a:rPr lang="ar-IQ" sz="900" b="1" i="0" u="none" strike="noStrike" dirty="0">
                          <a:solidFill>
                            <a:srgbClr val="000000"/>
                          </a:solidFill>
                          <a:effectLst/>
                          <a:latin typeface="Calibri" panose="020F0502020204030204" pitchFamily="34" charset="0"/>
                        </a:rPr>
                        <a:t>مختبر تطبيقات الحاسبة 1</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endParaRPr lang="en-US" sz="900" b="0" i="0" u="none" strike="noStrike" dirty="0">
                        <a:solidFill>
                          <a:srgbClr val="000000"/>
                        </a:solidFill>
                        <a:effectLst/>
                        <a:latin typeface="Calibri" panose="020F0502020204030204" pitchFamily="34" charset="0"/>
                      </a:endParaRP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dirty="0">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endParaRPr lang="ar-IQ" sz="900" b="1" i="0" u="none" strike="noStrike">
                        <a:solidFill>
                          <a:srgbClr val="000000"/>
                        </a:solidFill>
                        <a:effectLst/>
                        <a:latin typeface="Calibri" panose="020F0502020204030204" pitchFamily="34" charset="0"/>
                      </a:endParaRP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97324"/>
                  </a:ext>
                </a:extLst>
              </a:tr>
              <a:tr h="1434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endParaRPr lang="ar-IQ" sz="900" b="1" i="0" u="none" strike="noStrike">
                        <a:solidFill>
                          <a:srgbClr val="000000"/>
                        </a:solidFill>
                        <a:effectLst/>
                        <a:latin typeface="Calibri" panose="020F0502020204030204" pitchFamily="34" charset="0"/>
                      </a:endParaRP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9480924"/>
                  </a:ext>
                </a:extLst>
              </a:tr>
              <a:tr h="283238">
                <a:tc vMerge="1">
                  <a:txBody>
                    <a:bodyPr/>
                    <a:lstStyle/>
                    <a:p>
                      <a:endParaRPr lang="en-US"/>
                    </a:p>
                  </a:txBody>
                  <a:tcPr/>
                </a:tc>
                <a:tc rowSpan="2">
                  <a:txBody>
                    <a:bodyPr/>
                    <a:lstStyle/>
                    <a:p>
                      <a:pPr algn="ctr" rtl="1" fontAlgn="ctr"/>
                      <a:r>
                        <a:rPr lang="ar-IQ" sz="900" b="1" i="0" u="none" strike="noStrike" dirty="0">
                          <a:solidFill>
                            <a:srgbClr val="000000"/>
                          </a:solidFill>
                          <a:effectLst/>
                          <a:latin typeface="Calibri" panose="020F0502020204030204" pitchFamily="34" charset="0"/>
                        </a:rPr>
                        <a:t>مختبر الثرموداينمك 1</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endParaRPr lang="en-US" sz="900" b="0" i="0" u="none" strike="noStrike" dirty="0">
                        <a:solidFill>
                          <a:srgbClr val="000000"/>
                        </a:solidFill>
                        <a:effectLst/>
                        <a:latin typeface="Calibri" panose="020F0502020204030204" pitchFamily="34" charset="0"/>
                      </a:endParaRP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dirty="0">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endParaRPr lang="ar-IQ" sz="900" b="1" i="0" u="none" strike="noStrike">
                        <a:solidFill>
                          <a:srgbClr val="000000"/>
                        </a:solidFill>
                        <a:effectLst/>
                        <a:latin typeface="Calibri" panose="020F0502020204030204" pitchFamily="34" charset="0"/>
                      </a:endParaRP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123369"/>
                  </a:ext>
                </a:extLst>
              </a:tr>
              <a:tr h="1434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endParaRPr lang="en-US" sz="900" b="0" i="0" u="none" strike="noStrike" dirty="0">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dirty="0">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endParaRPr lang="ar-IQ" sz="900" b="1" i="0" u="none" strike="noStrike" dirty="0">
                        <a:solidFill>
                          <a:srgbClr val="000000"/>
                        </a:solidFill>
                        <a:effectLst/>
                        <a:latin typeface="Calibri" panose="020F0502020204030204" pitchFamily="34" charset="0"/>
                      </a:endParaRP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9751658"/>
                  </a:ext>
                </a:extLst>
              </a:tr>
              <a:tr h="283238">
                <a:tc vMerge="1">
                  <a:txBody>
                    <a:bodyPr/>
                    <a:lstStyle/>
                    <a:p>
                      <a:endParaRPr lang="en-US"/>
                    </a:p>
                  </a:txBody>
                  <a:tcPr/>
                </a:tc>
                <a:tc rowSpan="2">
                  <a:txBody>
                    <a:bodyPr/>
                    <a:lstStyle/>
                    <a:p>
                      <a:pPr algn="ctr" rtl="1" fontAlgn="ctr"/>
                      <a:r>
                        <a:rPr lang="ar-IQ" sz="900" b="1" i="0" u="none" strike="noStrike">
                          <a:solidFill>
                            <a:srgbClr val="000000"/>
                          </a:solidFill>
                          <a:effectLst/>
                          <a:latin typeface="Calibri" panose="020F0502020204030204" pitchFamily="34" charset="0"/>
                        </a:rPr>
                        <a:t>مختبر المواد الهندسية</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endParaRPr lang="en-US" sz="900" b="0" i="0" u="none" strike="noStrike" dirty="0">
                        <a:solidFill>
                          <a:srgbClr val="000000"/>
                        </a:solidFill>
                        <a:effectLst/>
                        <a:latin typeface="Calibri" panose="020F0502020204030204" pitchFamily="34" charset="0"/>
                      </a:endParaRP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endParaRPr lang="ar-IQ" sz="900" b="1" i="0" u="none" strike="noStrike" dirty="0">
                        <a:solidFill>
                          <a:srgbClr val="000000"/>
                        </a:solidFill>
                        <a:effectLst/>
                        <a:latin typeface="Calibri" panose="020F0502020204030204" pitchFamily="34" charset="0"/>
                      </a:endParaRP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dirty="0">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459237"/>
                  </a:ext>
                </a:extLst>
              </a:tr>
              <a:tr h="1434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endParaRPr lang="ar-IQ" sz="900" b="1" i="0" u="none" strike="noStrike">
                        <a:solidFill>
                          <a:srgbClr val="000000"/>
                        </a:solidFill>
                        <a:effectLst/>
                        <a:latin typeface="Calibri" panose="020F0502020204030204" pitchFamily="34" charset="0"/>
                      </a:endParaRP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dirty="0">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548568"/>
                  </a:ext>
                </a:extLst>
              </a:tr>
              <a:tr h="283238">
                <a:tc vMerge="1">
                  <a:txBody>
                    <a:bodyPr/>
                    <a:lstStyle/>
                    <a:p>
                      <a:endParaRPr lang="en-US"/>
                    </a:p>
                  </a:txBody>
                  <a:tcPr/>
                </a:tc>
                <a:tc rowSpan="2">
                  <a:txBody>
                    <a:bodyPr/>
                    <a:lstStyle/>
                    <a:p>
                      <a:pPr algn="ctr" rtl="1" fontAlgn="ctr"/>
                      <a:r>
                        <a:rPr lang="ar-IQ" sz="900" b="1" i="0" u="none" strike="noStrike">
                          <a:solidFill>
                            <a:srgbClr val="000000"/>
                          </a:solidFill>
                          <a:effectLst/>
                          <a:latin typeface="Calibri" panose="020F0502020204030204" pitchFamily="34" charset="0"/>
                        </a:rPr>
                        <a:t>مختبر تكنولوجيا الكهرباء</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endParaRPr lang="en-US" sz="900" b="0" i="0" u="none" strike="noStrike">
                        <a:solidFill>
                          <a:srgbClr val="000000"/>
                        </a:solidFill>
                        <a:effectLst/>
                        <a:latin typeface="Calibri" panose="020F0502020204030204" pitchFamily="34" charset="0"/>
                      </a:endParaRP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endParaRPr lang="en-US" sz="900" b="0" i="0" u="none" strike="noStrike">
                        <a:solidFill>
                          <a:srgbClr val="000000"/>
                        </a:solidFill>
                        <a:effectLst/>
                        <a:latin typeface="Calibri" panose="020F0502020204030204" pitchFamily="34" charset="0"/>
                      </a:endParaRP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endParaRPr lang="en-US" sz="900" b="0" i="0" u="none" strike="noStrike" dirty="0">
                        <a:solidFill>
                          <a:srgbClr val="000000"/>
                        </a:solidFill>
                        <a:effectLst/>
                        <a:latin typeface="Calibri" panose="020F0502020204030204" pitchFamily="34" charset="0"/>
                      </a:endParaRP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endParaRPr lang="ar-IQ" sz="900" b="1" i="0" u="none" strike="noStrike">
                        <a:solidFill>
                          <a:srgbClr val="000000"/>
                        </a:solidFill>
                        <a:effectLst/>
                        <a:latin typeface="Calibri" panose="020F0502020204030204" pitchFamily="34" charset="0"/>
                      </a:endParaRP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dirty="0">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170853"/>
                  </a:ext>
                </a:extLst>
              </a:tr>
              <a:tr h="14349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fontAlgn="ctr"/>
                      <a:endParaRPr lang="ar-IQ" sz="900" b="1" i="0" u="none" strike="noStrike">
                        <a:solidFill>
                          <a:srgbClr val="000000"/>
                        </a:solidFill>
                        <a:effectLst/>
                        <a:latin typeface="Calibri" panose="020F0502020204030204" pitchFamily="34" charset="0"/>
                      </a:endParaRP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dirty="0">
                        <a:solidFill>
                          <a:srgbClr val="000000"/>
                        </a:solidFill>
                        <a:effectLst/>
                        <a:latin typeface="Calibri" panose="020F0502020204030204" pitchFamily="34" charset="0"/>
                      </a:endParaRP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631101"/>
                  </a:ext>
                </a:extLst>
              </a:tr>
              <a:tr h="143499">
                <a:tc>
                  <a:txBody>
                    <a:bodyPr/>
                    <a:lstStyle/>
                    <a:p>
                      <a:pPr algn="ctr" rtl="0" fontAlgn="ctr"/>
                      <a:endParaRPr lang="en-US" sz="900" b="1" i="0" u="none" strike="noStrike">
                        <a:solidFill>
                          <a:srgbClr val="000000"/>
                        </a:solidFill>
                        <a:effectLst/>
                        <a:latin typeface="Calibri" panose="020F0502020204030204" pitchFamily="34" charset="0"/>
                      </a:endParaRPr>
                    </a:p>
                  </a:txBody>
                  <a:tcPr marL="3690" marR="3690" marT="36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900" b="1" i="0" u="none" strike="noStrike">
                        <a:solidFill>
                          <a:srgbClr val="000000"/>
                        </a:solidFill>
                        <a:effectLst/>
                        <a:latin typeface="Calibri" panose="020F0502020204030204" pitchFamily="34" charset="0"/>
                      </a:endParaRPr>
                    </a:p>
                  </a:txBody>
                  <a:tcPr marL="3690" marR="3690" marT="36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900" b="0" i="0" u="none" strike="noStrike">
                        <a:solidFill>
                          <a:srgbClr val="000000"/>
                        </a:solidFill>
                        <a:effectLst/>
                        <a:latin typeface="Calibri" panose="020F0502020204030204" pitchFamily="34" charset="0"/>
                      </a:endParaRPr>
                    </a:p>
                  </a:txBody>
                  <a:tcPr marL="3690" marR="3690" marT="36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7051825"/>
                  </a:ext>
                </a:extLst>
              </a:tr>
              <a:tr h="283238">
                <a:tc rowSpan="10">
                  <a:txBody>
                    <a:bodyPr/>
                    <a:lstStyle/>
                    <a:p>
                      <a:pPr algn="ctr" rtl="1" fontAlgn="ctr"/>
                      <a:r>
                        <a:rPr lang="ar-IQ" sz="900" b="1" i="0" u="none" strike="noStrike">
                          <a:solidFill>
                            <a:srgbClr val="000000"/>
                          </a:solidFill>
                          <a:effectLst/>
                          <a:latin typeface="Calibri" panose="020F0502020204030204" pitchFamily="34" charset="0"/>
                        </a:rPr>
                        <a:t>الثانية</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rtl="1" fontAlgn="ctr"/>
                      <a:r>
                        <a:rPr lang="ar-IQ" sz="900" b="1" i="0" u="none" strike="noStrike">
                          <a:solidFill>
                            <a:srgbClr val="000000"/>
                          </a:solidFill>
                          <a:effectLst/>
                          <a:latin typeface="Calibri" panose="020F0502020204030204" pitchFamily="34" charset="0"/>
                        </a:rPr>
                        <a:t>مختبر تطبيقات الحاسبة 2</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rtl="0" fontAlgn="ctr"/>
                      <a:r>
                        <a:rPr lang="en-US" sz="900" b="0" i="0" u="none" strike="noStrike" dirty="0">
                          <a:solidFill>
                            <a:srgbClr val="000000"/>
                          </a:solidFill>
                          <a:effectLst/>
                          <a:latin typeface="Calibri" panose="020F0502020204030204" pitchFamily="34" charset="0"/>
                        </a:rPr>
                        <a:t>10</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900" b="1" i="0" u="none" strike="noStrike">
                          <a:solidFill>
                            <a:srgbClr val="000000"/>
                          </a:solidFill>
                          <a:effectLst/>
                          <a:latin typeface="Calibri" panose="020F0502020204030204" pitchFamily="34" charset="0"/>
                        </a:rPr>
                        <a:t>الصباحي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23</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656576247"/>
                  </a:ext>
                </a:extLst>
              </a:tr>
              <a:tr h="1434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900" b="1" i="0" u="none" strike="noStrike">
                          <a:solidFill>
                            <a:srgbClr val="000000"/>
                          </a:solidFill>
                          <a:effectLst/>
                          <a:latin typeface="Calibri" panose="020F0502020204030204" pitchFamily="34" charset="0"/>
                        </a:rPr>
                        <a:t>المسائي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123</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10</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300490075"/>
                  </a:ext>
                </a:extLst>
              </a:tr>
              <a:tr h="283238">
                <a:tc vMerge="1">
                  <a:txBody>
                    <a:bodyPr/>
                    <a:lstStyle/>
                    <a:p>
                      <a:endParaRPr lang="en-US"/>
                    </a:p>
                  </a:txBody>
                  <a:tcPr/>
                </a:tc>
                <a:tc rowSpan="2">
                  <a:txBody>
                    <a:bodyPr/>
                    <a:lstStyle/>
                    <a:p>
                      <a:pPr algn="ctr" rtl="1" fontAlgn="ctr"/>
                      <a:r>
                        <a:rPr lang="ar-IQ" sz="900" b="1" i="0" u="none" strike="noStrike">
                          <a:solidFill>
                            <a:srgbClr val="000000"/>
                          </a:solidFill>
                          <a:effectLst/>
                          <a:latin typeface="Calibri" panose="020F0502020204030204" pitchFamily="34" charset="0"/>
                        </a:rPr>
                        <a:t>مختبر مقاومة المواد</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rtl="0" fontAlgn="ctr"/>
                      <a:r>
                        <a:rPr lang="en-US" sz="900" b="0" i="0" u="none" strike="noStrike">
                          <a:solidFill>
                            <a:srgbClr val="000000"/>
                          </a:solidFill>
                          <a:effectLst/>
                          <a:latin typeface="Calibri" panose="020F0502020204030204" pitchFamily="34" charset="0"/>
                        </a:rPr>
                        <a:t>10</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900" b="1" i="0" u="none" strike="noStrike">
                          <a:solidFill>
                            <a:srgbClr val="000000"/>
                          </a:solidFill>
                          <a:effectLst/>
                          <a:latin typeface="Calibri" panose="020F0502020204030204" pitchFamily="34" charset="0"/>
                        </a:rPr>
                        <a:t>الصباحي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23</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89887645"/>
                  </a:ext>
                </a:extLst>
              </a:tr>
              <a:tr h="1434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900" b="1" i="0" u="none" strike="noStrike">
                          <a:solidFill>
                            <a:srgbClr val="000000"/>
                          </a:solidFill>
                          <a:effectLst/>
                          <a:latin typeface="Calibri" panose="020F0502020204030204" pitchFamily="34" charset="0"/>
                        </a:rPr>
                        <a:t>المسائي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123</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10</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261748159"/>
                  </a:ext>
                </a:extLst>
              </a:tr>
              <a:tr h="283238">
                <a:tc vMerge="1">
                  <a:txBody>
                    <a:bodyPr/>
                    <a:lstStyle/>
                    <a:p>
                      <a:endParaRPr lang="en-US"/>
                    </a:p>
                  </a:txBody>
                  <a:tcPr/>
                </a:tc>
                <a:tc rowSpan="2">
                  <a:txBody>
                    <a:bodyPr/>
                    <a:lstStyle/>
                    <a:p>
                      <a:pPr algn="ctr" rtl="1" fontAlgn="ctr"/>
                      <a:r>
                        <a:rPr lang="ar-IQ" sz="900" b="1" i="0" u="none" strike="noStrike">
                          <a:solidFill>
                            <a:srgbClr val="000000"/>
                          </a:solidFill>
                          <a:effectLst/>
                          <a:latin typeface="Calibri" panose="020F0502020204030204" pitchFamily="34" charset="0"/>
                        </a:rPr>
                        <a:t>مختبر الثرموداينمك 2</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rtl="0" fontAlgn="ctr"/>
                      <a:r>
                        <a:rPr lang="en-US" sz="900" b="0" i="0" u="none" strike="noStrike" dirty="0">
                          <a:solidFill>
                            <a:srgbClr val="000000"/>
                          </a:solidFill>
                          <a:effectLst/>
                          <a:latin typeface="Calibri" panose="020F0502020204030204" pitchFamily="34" charset="0"/>
                        </a:rPr>
                        <a:t>10</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900" b="1" i="0" u="none" strike="noStrike">
                          <a:solidFill>
                            <a:srgbClr val="000000"/>
                          </a:solidFill>
                          <a:effectLst/>
                          <a:latin typeface="Calibri" panose="020F0502020204030204" pitchFamily="34" charset="0"/>
                        </a:rPr>
                        <a:t>الصباحي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23</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16844558"/>
                  </a:ext>
                </a:extLst>
              </a:tr>
              <a:tr h="1434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900" b="1" i="0" u="none" strike="noStrike">
                          <a:solidFill>
                            <a:srgbClr val="000000"/>
                          </a:solidFill>
                          <a:effectLst/>
                          <a:latin typeface="Calibri" panose="020F0502020204030204" pitchFamily="34" charset="0"/>
                        </a:rPr>
                        <a:t>المسائي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123</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10</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806765781"/>
                  </a:ext>
                </a:extLst>
              </a:tr>
              <a:tr h="283238">
                <a:tc vMerge="1">
                  <a:txBody>
                    <a:bodyPr/>
                    <a:lstStyle/>
                    <a:p>
                      <a:endParaRPr lang="en-US"/>
                    </a:p>
                  </a:txBody>
                  <a:tcPr/>
                </a:tc>
                <a:tc rowSpan="2">
                  <a:txBody>
                    <a:bodyPr/>
                    <a:lstStyle/>
                    <a:p>
                      <a:pPr algn="ctr" rtl="1" fontAlgn="ctr"/>
                      <a:r>
                        <a:rPr lang="ar-IQ" sz="900" b="1" i="0" u="none" strike="noStrike">
                          <a:solidFill>
                            <a:srgbClr val="000000"/>
                          </a:solidFill>
                          <a:effectLst/>
                          <a:latin typeface="Calibri" panose="020F0502020204030204" pitchFamily="34" charset="0"/>
                        </a:rPr>
                        <a:t>مختبر ميكانيك الموائع</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rtl="0" fontAlgn="ctr"/>
                      <a:r>
                        <a:rPr lang="en-US" sz="900" b="0" i="0" u="none" strike="noStrike">
                          <a:solidFill>
                            <a:srgbClr val="000000"/>
                          </a:solidFill>
                          <a:effectLst/>
                          <a:latin typeface="Calibri" panose="020F0502020204030204" pitchFamily="34" charset="0"/>
                        </a:rPr>
                        <a:t>10</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900" b="1" i="0" u="none" strike="noStrike">
                          <a:solidFill>
                            <a:srgbClr val="000000"/>
                          </a:solidFill>
                          <a:effectLst/>
                          <a:latin typeface="Calibri" panose="020F0502020204030204" pitchFamily="34" charset="0"/>
                        </a:rPr>
                        <a:t>الصباحي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23</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735577548"/>
                  </a:ext>
                </a:extLst>
              </a:tr>
              <a:tr h="1434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900" b="1" i="0" u="none" strike="noStrike">
                          <a:solidFill>
                            <a:srgbClr val="000000"/>
                          </a:solidFill>
                          <a:effectLst/>
                          <a:latin typeface="Calibri" panose="020F0502020204030204" pitchFamily="34" charset="0"/>
                        </a:rPr>
                        <a:t>المسائي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123</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10</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556037786"/>
                  </a:ext>
                </a:extLst>
              </a:tr>
              <a:tr h="283238">
                <a:tc vMerge="1">
                  <a:txBody>
                    <a:bodyPr/>
                    <a:lstStyle/>
                    <a:p>
                      <a:endParaRPr lang="en-US"/>
                    </a:p>
                  </a:txBody>
                  <a:tcPr/>
                </a:tc>
                <a:tc rowSpan="2">
                  <a:txBody>
                    <a:bodyPr/>
                    <a:lstStyle/>
                    <a:p>
                      <a:pPr algn="ctr" rtl="1" fontAlgn="ctr"/>
                      <a:r>
                        <a:rPr lang="ar-IQ" sz="900" b="1" i="0" u="none" strike="noStrike">
                          <a:solidFill>
                            <a:srgbClr val="000000"/>
                          </a:solidFill>
                          <a:effectLst/>
                          <a:latin typeface="Calibri" panose="020F0502020204030204" pitchFamily="34" charset="0"/>
                        </a:rPr>
                        <a:t>مختبر التكييف والتبريد 1</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rtl="0" fontAlgn="ctr"/>
                      <a:r>
                        <a:rPr lang="en-US" sz="900" b="0" i="0" u="none" strike="noStrike">
                          <a:solidFill>
                            <a:srgbClr val="000000"/>
                          </a:solidFill>
                          <a:effectLst/>
                          <a:latin typeface="Calibri" panose="020F0502020204030204" pitchFamily="34" charset="0"/>
                        </a:rPr>
                        <a:t>10</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900" b="1" i="0" u="none" strike="noStrike">
                          <a:solidFill>
                            <a:srgbClr val="000000"/>
                          </a:solidFill>
                          <a:effectLst/>
                          <a:latin typeface="Calibri" panose="020F0502020204030204" pitchFamily="34" charset="0"/>
                        </a:rPr>
                        <a:t>الصباحي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23</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952308313"/>
                  </a:ext>
                </a:extLst>
              </a:tr>
              <a:tr h="1434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900" b="1" i="0" u="none" strike="noStrike">
                          <a:solidFill>
                            <a:srgbClr val="000000"/>
                          </a:solidFill>
                          <a:effectLst/>
                          <a:latin typeface="Calibri" panose="020F0502020204030204" pitchFamily="34" charset="0"/>
                        </a:rPr>
                        <a:t>المسائي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123</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10</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75673182"/>
                  </a:ext>
                </a:extLst>
              </a:tr>
              <a:tr h="143499">
                <a:tc>
                  <a:txBody>
                    <a:bodyPr/>
                    <a:lstStyle/>
                    <a:p>
                      <a:pPr algn="ctr" rtl="0" fontAlgn="ctr"/>
                      <a:endParaRPr lang="en-US" sz="900" b="1" i="0" u="none" strike="noStrike">
                        <a:solidFill>
                          <a:srgbClr val="000000"/>
                        </a:solidFill>
                        <a:effectLst/>
                        <a:latin typeface="Calibri" panose="020F0502020204030204" pitchFamily="34" charset="0"/>
                      </a:endParaRPr>
                    </a:p>
                  </a:txBody>
                  <a:tcPr marL="3690" marR="3690" marT="36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900" b="1" i="0" u="none" strike="noStrike">
                        <a:solidFill>
                          <a:srgbClr val="000000"/>
                        </a:solidFill>
                        <a:effectLst/>
                        <a:latin typeface="Calibri" panose="020F0502020204030204" pitchFamily="34" charset="0"/>
                      </a:endParaRPr>
                    </a:p>
                  </a:txBody>
                  <a:tcPr marL="3690" marR="3690" marT="36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900" b="0" i="0" u="none" strike="noStrike">
                        <a:solidFill>
                          <a:srgbClr val="000000"/>
                        </a:solidFill>
                        <a:effectLst/>
                        <a:latin typeface="Calibri" panose="020F0502020204030204" pitchFamily="34" charset="0"/>
                      </a:endParaRPr>
                    </a:p>
                  </a:txBody>
                  <a:tcPr marL="3690" marR="3690" marT="36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533244"/>
                  </a:ext>
                </a:extLst>
              </a:tr>
              <a:tr h="283238">
                <a:tc rowSpan="14">
                  <a:txBody>
                    <a:bodyPr/>
                    <a:lstStyle/>
                    <a:p>
                      <a:pPr algn="ctr" rtl="1" fontAlgn="ctr"/>
                      <a:r>
                        <a:rPr lang="ar-IQ" sz="900" b="1" i="0" u="none" strike="noStrike">
                          <a:solidFill>
                            <a:srgbClr val="000000"/>
                          </a:solidFill>
                          <a:effectLst/>
                          <a:latin typeface="Calibri" panose="020F0502020204030204" pitchFamily="34" charset="0"/>
                        </a:rPr>
                        <a:t>الثالثة</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ctr"/>
                      <a:r>
                        <a:rPr lang="ar-IQ" sz="900" b="1" i="0" u="none" strike="noStrike">
                          <a:solidFill>
                            <a:srgbClr val="000000"/>
                          </a:solidFill>
                          <a:effectLst/>
                          <a:latin typeface="Calibri" panose="020F0502020204030204" pitchFamily="34" charset="0"/>
                        </a:rPr>
                        <a:t>مختبر تطبيقات الحاسبة 3</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0" i="0" u="none" strike="noStrike">
                          <a:solidFill>
                            <a:srgbClr val="000000"/>
                          </a:solidFill>
                          <a:effectLst/>
                          <a:latin typeface="Calibri" panose="020F0502020204030204" pitchFamily="34" charset="0"/>
                        </a:rPr>
                        <a:t>10</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ar-IQ" sz="900" b="1" i="0" u="none" strike="noStrike">
                          <a:solidFill>
                            <a:srgbClr val="000000"/>
                          </a:solidFill>
                          <a:effectLst/>
                          <a:latin typeface="Calibri" panose="020F0502020204030204" pitchFamily="34" charset="0"/>
                        </a:rPr>
                        <a:t>الصباحي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38</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3</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378340"/>
                  </a:ext>
                </a:extLst>
              </a:tr>
              <a:tr h="1434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ar-IQ" sz="900" b="1" i="0" u="none" strike="noStrike">
                          <a:solidFill>
                            <a:srgbClr val="000000"/>
                          </a:solidFill>
                          <a:effectLst/>
                          <a:latin typeface="Calibri" panose="020F0502020204030204" pitchFamily="34" charset="0"/>
                        </a:rPr>
                        <a:t>المسائي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131</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10</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386810"/>
                  </a:ext>
                </a:extLst>
              </a:tr>
              <a:tr h="283238">
                <a:tc vMerge="1">
                  <a:txBody>
                    <a:bodyPr/>
                    <a:lstStyle/>
                    <a:p>
                      <a:endParaRPr lang="en-US"/>
                    </a:p>
                  </a:txBody>
                  <a:tcPr/>
                </a:tc>
                <a:tc rowSpan="2">
                  <a:txBody>
                    <a:bodyPr/>
                    <a:lstStyle/>
                    <a:p>
                      <a:pPr algn="ctr" rtl="1" fontAlgn="ctr"/>
                      <a:r>
                        <a:rPr lang="ar-IQ" sz="900" b="1" i="0" u="none" strike="noStrike">
                          <a:solidFill>
                            <a:srgbClr val="000000"/>
                          </a:solidFill>
                          <a:effectLst/>
                          <a:latin typeface="Calibri" panose="020F0502020204030204" pitchFamily="34" charset="0"/>
                        </a:rPr>
                        <a:t>مختبر الهندسة الكهربائية والالكترونية</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0" i="0" u="none" strike="noStrike">
                          <a:solidFill>
                            <a:srgbClr val="000000"/>
                          </a:solidFill>
                          <a:effectLst/>
                          <a:latin typeface="Calibri" panose="020F0502020204030204" pitchFamily="34" charset="0"/>
                        </a:rPr>
                        <a:t>10</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0" i="0" u="none" strike="noStrike">
                          <a:solidFill>
                            <a:srgbClr val="000000"/>
                          </a:solidFill>
                          <a:effectLst/>
                          <a:latin typeface="Calibri" panose="020F0502020204030204" pitchFamily="34" charset="0"/>
                        </a:rPr>
                        <a:t>2</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0" i="0" u="none" strike="noStrike">
                          <a:solidFill>
                            <a:srgbClr val="000000"/>
                          </a:solidFill>
                          <a:effectLst/>
                          <a:latin typeface="Calibri" panose="020F0502020204030204" pitchFamily="34" charset="0"/>
                        </a:rPr>
                        <a:t>4</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ar-IQ" sz="900" b="1" i="0" u="none" strike="noStrike">
                          <a:solidFill>
                            <a:srgbClr val="000000"/>
                          </a:solidFill>
                          <a:effectLst/>
                          <a:latin typeface="Calibri" panose="020F0502020204030204" pitchFamily="34" charset="0"/>
                        </a:rPr>
                        <a:t>الصباحي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38</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3</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725185"/>
                  </a:ext>
                </a:extLst>
              </a:tr>
              <a:tr h="14349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fontAlgn="ctr"/>
                      <a:r>
                        <a:rPr lang="ar-IQ" sz="900" b="1" i="0" u="none" strike="noStrike">
                          <a:solidFill>
                            <a:srgbClr val="000000"/>
                          </a:solidFill>
                          <a:effectLst/>
                          <a:latin typeface="Calibri" panose="020F0502020204030204" pitchFamily="34" charset="0"/>
                        </a:rPr>
                        <a:t>المسائي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131</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10</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426095"/>
                  </a:ext>
                </a:extLst>
              </a:tr>
              <a:tr h="283238">
                <a:tc vMerge="1">
                  <a:txBody>
                    <a:bodyPr/>
                    <a:lstStyle/>
                    <a:p>
                      <a:endParaRPr lang="en-US"/>
                    </a:p>
                  </a:txBody>
                  <a:tcPr/>
                </a:tc>
                <a:tc rowSpan="2">
                  <a:txBody>
                    <a:bodyPr/>
                    <a:lstStyle/>
                    <a:p>
                      <a:pPr algn="ctr" rtl="1" fontAlgn="ctr"/>
                      <a:r>
                        <a:rPr lang="ar-IQ" sz="900" b="1" i="0" u="none" strike="noStrike">
                          <a:solidFill>
                            <a:srgbClr val="000000"/>
                          </a:solidFill>
                          <a:effectLst/>
                          <a:latin typeface="Calibri" panose="020F0502020204030204" pitchFamily="34" charset="0"/>
                        </a:rPr>
                        <a:t>مختبر نظرية المكائن و الاهتزازات </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0" i="0" u="none" strike="noStrike">
                          <a:solidFill>
                            <a:srgbClr val="000000"/>
                          </a:solidFill>
                          <a:effectLst/>
                          <a:latin typeface="Calibri" panose="020F0502020204030204" pitchFamily="34" charset="0"/>
                        </a:rPr>
                        <a:t>10</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ar-IQ" sz="900" b="1" i="0" u="none" strike="noStrike">
                          <a:solidFill>
                            <a:srgbClr val="000000"/>
                          </a:solidFill>
                          <a:effectLst/>
                          <a:latin typeface="Calibri" panose="020F0502020204030204" pitchFamily="34" charset="0"/>
                        </a:rPr>
                        <a:t>الصباحي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38</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3</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711939"/>
                  </a:ext>
                </a:extLst>
              </a:tr>
              <a:tr h="1434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ar-IQ" sz="900" b="1" i="0" u="none" strike="noStrike">
                          <a:solidFill>
                            <a:srgbClr val="000000"/>
                          </a:solidFill>
                          <a:effectLst/>
                          <a:latin typeface="Calibri" panose="020F0502020204030204" pitchFamily="34" charset="0"/>
                        </a:rPr>
                        <a:t>المسائي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131</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10</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24657"/>
                  </a:ext>
                </a:extLst>
              </a:tr>
              <a:tr h="283238">
                <a:tc vMerge="1">
                  <a:txBody>
                    <a:bodyPr/>
                    <a:lstStyle/>
                    <a:p>
                      <a:endParaRPr lang="en-US"/>
                    </a:p>
                  </a:txBody>
                  <a:tcPr/>
                </a:tc>
                <a:tc rowSpan="2">
                  <a:txBody>
                    <a:bodyPr/>
                    <a:lstStyle/>
                    <a:p>
                      <a:pPr algn="ctr" rtl="1" fontAlgn="ctr"/>
                      <a:r>
                        <a:rPr lang="ar-IQ" sz="900" b="1" i="0" u="none" strike="noStrike">
                          <a:solidFill>
                            <a:srgbClr val="000000"/>
                          </a:solidFill>
                          <a:effectLst/>
                          <a:latin typeface="Calibri" panose="020F0502020204030204" pitchFamily="34" charset="0"/>
                        </a:rPr>
                        <a:t>مختبر انتقال الحرارة  </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0" i="0" u="none" strike="noStrike">
                          <a:solidFill>
                            <a:srgbClr val="000000"/>
                          </a:solidFill>
                          <a:effectLst/>
                          <a:latin typeface="Calibri" panose="020F0502020204030204" pitchFamily="34" charset="0"/>
                        </a:rPr>
                        <a:t>10</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ar-IQ" sz="900" b="1" i="0" u="none" strike="noStrike">
                          <a:solidFill>
                            <a:srgbClr val="000000"/>
                          </a:solidFill>
                          <a:effectLst/>
                          <a:latin typeface="Calibri" panose="020F0502020204030204" pitchFamily="34" charset="0"/>
                        </a:rPr>
                        <a:t>الصباحي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38</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3</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6026126"/>
                  </a:ext>
                </a:extLst>
              </a:tr>
              <a:tr h="1434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ar-IQ" sz="900" b="1" i="0" u="none" strike="noStrike">
                          <a:solidFill>
                            <a:srgbClr val="000000"/>
                          </a:solidFill>
                          <a:effectLst/>
                          <a:latin typeface="Calibri" panose="020F0502020204030204" pitchFamily="34" charset="0"/>
                        </a:rPr>
                        <a:t>المسائي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131</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10</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941974"/>
                  </a:ext>
                </a:extLst>
              </a:tr>
              <a:tr h="283238">
                <a:tc vMerge="1">
                  <a:txBody>
                    <a:bodyPr/>
                    <a:lstStyle/>
                    <a:p>
                      <a:endParaRPr lang="en-US"/>
                    </a:p>
                  </a:txBody>
                  <a:tcPr/>
                </a:tc>
                <a:tc rowSpan="2">
                  <a:txBody>
                    <a:bodyPr/>
                    <a:lstStyle/>
                    <a:p>
                      <a:pPr algn="ctr" rtl="1" fontAlgn="ctr"/>
                      <a:r>
                        <a:rPr lang="ar-IQ" sz="900" b="1" i="0" u="none" strike="noStrike">
                          <a:solidFill>
                            <a:srgbClr val="000000"/>
                          </a:solidFill>
                          <a:effectLst/>
                          <a:latin typeface="Calibri" panose="020F0502020204030204" pitchFamily="34" charset="0"/>
                        </a:rPr>
                        <a:t>مختبر رسم انظمة التبريد والتكييف</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0" i="0" u="none" strike="noStrike">
                          <a:solidFill>
                            <a:srgbClr val="000000"/>
                          </a:solidFill>
                          <a:effectLst/>
                          <a:latin typeface="Calibri" panose="020F0502020204030204" pitchFamily="34" charset="0"/>
                        </a:rPr>
                        <a:t>10</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ar-IQ" sz="900" b="1" i="0" u="none" strike="noStrike">
                          <a:solidFill>
                            <a:srgbClr val="000000"/>
                          </a:solidFill>
                          <a:effectLst/>
                          <a:latin typeface="Calibri" panose="020F0502020204030204" pitchFamily="34" charset="0"/>
                        </a:rPr>
                        <a:t>الصباحي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38</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3</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4232650"/>
                  </a:ext>
                </a:extLst>
              </a:tr>
              <a:tr h="1434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ar-IQ" sz="900" b="1" i="0" u="none" strike="noStrike">
                          <a:solidFill>
                            <a:srgbClr val="000000"/>
                          </a:solidFill>
                          <a:effectLst/>
                          <a:latin typeface="Calibri" panose="020F0502020204030204" pitchFamily="34" charset="0"/>
                        </a:rPr>
                        <a:t>المسائي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131</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10</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657727"/>
                  </a:ext>
                </a:extLst>
              </a:tr>
              <a:tr h="283238">
                <a:tc vMerge="1">
                  <a:txBody>
                    <a:bodyPr/>
                    <a:lstStyle/>
                    <a:p>
                      <a:endParaRPr lang="en-US"/>
                    </a:p>
                  </a:txBody>
                  <a:tcPr/>
                </a:tc>
                <a:tc rowSpan="2">
                  <a:txBody>
                    <a:bodyPr/>
                    <a:lstStyle/>
                    <a:p>
                      <a:pPr algn="ctr" rtl="1" fontAlgn="ctr"/>
                      <a:r>
                        <a:rPr lang="ar-IQ" sz="900" b="1" i="0" u="none" strike="noStrike">
                          <a:solidFill>
                            <a:srgbClr val="000000"/>
                          </a:solidFill>
                          <a:effectLst/>
                          <a:latin typeface="Calibri" panose="020F0502020204030204" pitchFamily="34" charset="0"/>
                        </a:rPr>
                        <a:t>مختبر التكييف والتبريد 2</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0" i="0" u="none" strike="noStrike">
                          <a:solidFill>
                            <a:srgbClr val="000000"/>
                          </a:solidFill>
                          <a:effectLst/>
                          <a:latin typeface="Calibri" panose="020F0502020204030204" pitchFamily="34" charset="0"/>
                        </a:rPr>
                        <a:t>10</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ar-IQ" sz="900" b="1" i="0" u="none" strike="noStrike">
                          <a:solidFill>
                            <a:srgbClr val="000000"/>
                          </a:solidFill>
                          <a:effectLst/>
                          <a:latin typeface="Calibri" panose="020F0502020204030204" pitchFamily="34" charset="0"/>
                        </a:rPr>
                        <a:t>الصباحي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38</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3</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929972"/>
                  </a:ext>
                </a:extLst>
              </a:tr>
              <a:tr h="1434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ar-IQ" sz="900" b="1" i="0" u="none" strike="noStrike">
                          <a:solidFill>
                            <a:srgbClr val="000000"/>
                          </a:solidFill>
                          <a:effectLst/>
                          <a:latin typeface="Calibri" panose="020F0502020204030204" pitchFamily="34" charset="0"/>
                        </a:rPr>
                        <a:t>المسائي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131</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10</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8440712"/>
                  </a:ext>
                </a:extLst>
              </a:tr>
              <a:tr h="283238">
                <a:tc vMerge="1">
                  <a:txBody>
                    <a:bodyPr/>
                    <a:lstStyle/>
                    <a:p>
                      <a:endParaRPr lang="en-US"/>
                    </a:p>
                  </a:txBody>
                  <a:tcPr/>
                </a:tc>
                <a:tc rowSpan="2">
                  <a:txBody>
                    <a:bodyPr/>
                    <a:lstStyle/>
                    <a:p>
                      <a:pPr algn="ctr" rtl="1" fontAlgn="ctr"/>
                      <a:r>
                        <a:rPr lang="ar-IQ" sz="900" b="1" i="0" u="none" strike="noStrike">
                          <a:solidFill>
                            <a:srgbClr val="000000"/>
                          </a:solidFill>
                          <a:effectLst/>
                          <a:latin typeface="Calibri" panose="020F0502020204030204" pitchFamily="34" charset="0"/>
                        </a:rPr>
                        <a:t>مختبر التصميم الميكانيكي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0" i="0" u="none" strike="noStrike">
                          <a:solidFill>
                            <a:srgbClr val="000000"/>
                          </a:solidFill>
                          <a:effectLst/>
                          <a:latin typeface="Calibri" panose="020F0502020204030204" pitchFamily="34" charset="0"/>
                        </a:rPr>
                        <a:t>10</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ar-IQ" sz="900" b="1" i="0" u="none" strike="noStrike">
                          <a:solidFill>
                            <a:srgbClr val="000000"/>
                          </a:solidFill>
                          <a:effectLst/>
                          <a:latin typeface="Calibri" panose="020F0502020204030204" pitchFamily="34" charset="0"/>
                        </a:rPr>
                        <a:t>الصباحي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38</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3</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564538"/>
                  </a:ext>
                </a:extLst>
              </a:tr>
              <a:tr h="1434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ar-IQ" sz="900" b="1" i="0" u="none" strike="noStrike">
                          <a:solidFill>
                            <a:srgbClr val="000000"/>
                          </a:solidFill>
                          <a:effectLst/>
                          <a:latin typeface="Calibri" panose="020F0502020204030204" pitchFamily="34" charset="0"/>
                        </a:rPr>
                        <a:t>المسائي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131</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10</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934104"/>
                  </a:ext>
                </a:extLst>
              </a:tr>
              <a:tr h="143499">
                <a:tc>
                  <a:txBody>
                    <a:bodyPr/>
                    <a:lstStyle/>
                    <a:p>
                      <a:pPr algn="ctr" rtl="0" fontAlgn="ctr"/>
                      <a:endParaRPr lang="en-US" sz="900" b="1" i="0" u="none" strike="noStrike">
                        <a:solidFill>
                          <a:srgbClr val="000000"/>
                        </a:solidFill>
                        <a:effectLst/>
                        <a:latin typeface="Calibri" panose="020F0502020204030204" pitchFamily="34" charset="0"/>
                      </a:endParaRPr>
                    </a:p>
                  </a:txBody>
                  <a:tcPr marL="3690" marR="3690" marT="36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900" b="1" i="0" u="none" strike="noStrike">
                        <a:solidFill>
                          <a:srgbClr val="000000"/>
                        </a:solidFill>
                        <a:effectLst/>
                        <a:latin typeface="Calibri" panose="020F0502020204030204" pitchFamily="34" charset="0"/>
                      </a:endParaRPr>
                    </a:p>
                  </a:txBody>
                  <a:tcPr marL="3690" marR="3690" marT="36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900" b="0" i="0" u="none" strike="noStrike">
                        <a:solidFill>
                          <a:srgbClr val="000000"/>
                        </a:solidFill>
                        <a:effectLst/>
                        <a:latin typeface="Calibri" panose="020F0502020204030204" pitchFamily="34" charset="0"/>
                      </a:endParaRPr>
                    </a:p>
                  </a:txBody>
                  <a:tcPr marL="3690" marR="3690" marT="369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900" b="0" i="0" u="none" strike="noStrike">
                        <a:solidFill>
                          <a:srgbClr val="000000"/>
                        </a:solidFill>
                        <a:effectLst/>
                        <a:latin typeface="Calibri" panose="020F0502020204030204" pitchFamily="34" charset="0"/>
                      </a:endParaRPr>
                    </a:p>
                  </a:txBody>
                  <a:tcPr marL="3690" marR="3690" marT="36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852409"/>
                  </a:ext>
                </a:extLst>
              </a:tr>
              <a:tr h="283238">
                <a:tc rowSpan="12">
                  <a:txBody>
                    <a:bodyPr/>
                    <a:lstStyle/>
                    <a:p>
                      <a:pPr algn="ctr" rtl="1" fontAlgn="ctr"/>
                      <a:r>
                        <a:rPr lang="ar-IQ" sz="900" b="1" i="0" u="none" strike="noStrike">
                          <a:solidFill>
                            <a:srgbClr val="000000"/>
                          </a:solidFill>
                          <a:effectLst/>
                          <a:latin typeface="Calibri" panose="020F0502020204030204" pitchFamily="34" charset="0"/>
                        </a:rPr>
                        <a:t>الرابعة</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rtl="1" fontAlgn="ctr"/>
                      <a:r>
                        <a:rPr lang="ar-IQ" sz="900" b="1" i="0" u="none" strike="noStrike">
                          <a:solidFill>
                            <a:srgbClr val="000000"/>
                          </a:solidFill>
                          <a:effectLst/>
                          <a:latin typeface="Calibri" panose="020F0502020204030204" pitchFamily="34" charset="0"/>
                        </a:rPr>
                        <a:t>مختبر تطبيقات الحاسبة 4</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rtl="0" fontAlgn="ctr"/>
                      <a:r>
                        <a:rPr lang="en-US" sz="900" b="0" i="0" u="none" strike="noStrike">
                          <a:solidFill>
                            <a:srgbClr val="000000"/>
                          </a:solidFill>
                          <a:effectLst/>
                          <a:latin typeface="Calibri" panose="020F0502020204030204" pitchFamily="34" charset="0"/>
                        </a:rPr>
                        <a:t>10</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900" b="1" i="0" u="none" strike="noStrike">
                          <a:solidFill>
                            <a:srgbClr val="000000"/>
                          </a:solidFill>
                          <a:effectLst/>
                          <a:latin typeface="Calibri" panose="020F0502020204030204" pitchFamily="34" charset="0"/>
                        </a:rPr>
                        <a:t>الصباحي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49</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4</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766764212"/>
                  </a:ext>
                </a:extLst>
              </a:tr>
              <a:tr h="1434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900" b="1" i="0" u="none" strike="noStrike">
                          <a:solidFill>
                            <a:srgbClr val="000000"/>
                          </a:solidFill>
                          <a:effectLst/>
                          <a:latin typeface="Calibri" panose="020F0502020204030204" pitchFamily="34" charset="0"/>
                        </a:rPr>
                        <a:t>المسائي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94</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8</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662673418"/>
                  </a:ext>
                </a:extLst>
              </a:tr>
              <a:tr h="283238">
                <a:tc vMerge="1">
                  <a:txBody>
                    <a:bodyPr/>
                    <a:lstStyle/>
                    <a:p>
                      <a:endParaRPr lang="en-US"/>
                    </a:p>
                  </a:txBody>
                  <a:tcPr/>
                </a:tc>
                <a:tc rowSpan="2">
                  <a:txBody>
                    <a:bodyPr/>
                    <a:lstStyle/>
                    <a:p>
                      <a:pPr algn="ctr" rtl="1" fontAlgn="ctr"/>
                      <a:r>
                        <a:rPr lang="ar-IQ" sz="900" b="1" i="0" u="none" strike="noStrike">
                          <a:solidFill>
                            <a:srgbClr val="000000"/>
                          </a:solidFill>
                          <a:effectLst/>
                          <a:latin typeface="Calibri" panose="020F0502020204030204" pitchFamily="34" charset="0"/>
                        </a:rPr>
                        <a:t>مختبر منظومات التجميد  </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rtl="0" fontAlgn="ctr"/>
                      <a:r>
                        <a:rPr lang="en-US" sz="900" b="0" i="0" u="none" strike="noStrike">
                          <a:solidFill>
                            <a:srgbClr val="000000"/>
                          </a:solidFill>
                          <a:effectLst/>
                          <a:latin typeface="Calibri" panose="020F0502020204030204" pitchFamily="34" charset="0"/>
                        </a:rPr>
                        <a:t>10</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900" b="1" i="0" u="none" strike="noStrike">
                          <a:solidFill>
                            <a:srgbClr val="000000"/>
                          </a:solidFill>
                          <a:effectLst/>
                          <a:latin typeface="Calibri" panose="020F0502020204030204" pitchFamily="34" charset="0"/>
                        </a:rPr>
                        <a:t>الصباحي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49</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4</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397648938"/>
                  </a:ext>
                </a:extLst>
              </a:tr>
              <a:tr h="1434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900" b="1" i="0" u="none" strike="noStrike">
                          <a:solidFill>
                            <a:srgbClr val="000000"/>
                          </a:solidFill>
                          <a:effectLst/>
                          <a:latin typeface="Calibri" panose="020F0502020204030204" pitchFamily="34" charset="0"/>
                        </a:rPr>
                        <a:t>المسائي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94</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8</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623166955"/>
                  </a:ext>
                </a:extLst>
              </a:tr>
              <a:tr h="283238">
                <a:tc vMerge="1">
                  <a:txBody>
                    <a:bodyPr/>
                    <a:lstStyle/>
                    <a:p>
                      <a:endParaRPr lang="en-US"/>
                    </a:p>
                  </a:txBody>
                  <a:tcPr/>
                </a:tc>
                <a:tc rowSpan="2">
                  <a:txBody>
                    <a:bodyPr/>
                    <a:lstStyle/>
                    <a:p>
                      <a:pPr algn="ctr" rtl="1" fontAlgn="ctr"/>
                      <a:r>
                        <a:rPr lang="ar-IQ" sz="900" b="1" i="0" u="none" strike="noStrike">
                          <a:solidFill>
                            <a:srgbClr val="000000"/>
                          </a:solidFill>
                          <a:effectLst/>
                          <a:latin typeface="Calibri" panose="020F0502020204030204" pitchFamily="34" charset="0"/>
                        </a:rPr>
                        <a:t>مختبر منظومات تكييف الهواء</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rtl="0" fontAlgn="ctr"/>
                      <a:r>
                        <a:rPr lang="en-US" sz="900" b="0" i="0" u="none" strike="noStrike">
                          <a:solidFill>
                            <a:srgbClr val="000000"/>
                          </a:solidFill>
                          <a:effectLst/>
                          <a:latin typeface="Calibri" panose="020F0502020204030204" pitchFamily="34" charset="0"/>
                        </a:rPr>
                        <a:t>10</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900" b="1" i="0" u="none" strike="noStrike">
                          <a:solidFill>
                            <a:srgbClr val="000000"/>
                          </a:solidFill>
                          <a:effectLst/>
                          <a:latin typeface="Calibri" panose="020F0502020204030204" pitchFamily="34" charset="0"/>
                        </a:rPr>
                        <a:t>الصباحي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49</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4</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164926705"/>
                  </a:ext>
                </a:extLst>
              </a:tr>
              <a:tr h="1434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900" b="1" i="0" u="none" strike="noStrike">
                          <a:solidFill>
                            <a:srgbClr val="000000"/>
                          </a:solidFill>
                          <a:effectLst/>
                          <a:latin typeface="Calibri" panose="020F0502020204030204" pitchFamily="34" charset="0"/>
                        </a:rPr>
                        <a:t>المسائي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94</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8</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759827548"/>
                  </a:ext>
                </a:extLst>
              </a:tr>
              <a:tr h="283238">
                <a:tc vMerge="1">
                  <a:txBody>
                    <a:bodyPr/>
                    <a:lstStyle/>
                    <a:p>
                      <a:endParaRPr lang="en-US"/>
                    </a:p>
                  </a:txBody>
                  <a:tcPr/>
                </a:tc>
                <a:tc rowSpan="2">
                  <a:txBody>
                    <a:bodyPr/>
                    <a:lstStyle/>
                    <a:p>
                      <a:pPr algn="ctr" rtl="1" fontAlgn="ctr"/>
                      <a:r>
                        <a:rPr lang="ar-IQ" sz="900" b="1" i="0" u="none" strike="noStrike">
                          <a:solidFill>
                            <a:srgbClr val="000000"/>
                          </a:solidFill>
                          <a:effectLst/>
                          <a:latin typeface="Calibri" panose="020F0502020204030204" pitchFamily="34" charset="0"/>
                        </a:rPr>
                        <a:t>مختبر الطاقة المتجددة</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rtl="0" fontAlgn="ctr"/>
                      <a:r>
                        <a:rPr lang="en-US" sz="900" b="0" i="0" u="none" strike="noStrike">
                          <a:solidFill>
                            <a:srgbClr val="000000"/>
                          </a:solidFill>
                          <a:effectLst/>
                          <a:latin typeface="Calibri" panose="020F0502020204030204" pitchFamily="34" charset="0"/>
                        </a:rPr>
                        <a:t>10</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900" b="1" i="0" u="none" strike="noStrike">
                          <a:solidFill>
                            <a:srgbClr val="000000"/>
                          </a:solidFill>
                          <a:effectLst/>
                          <a:latin typeface="Calibri" panose="020F0502020204030204" pitchFamily="34" charset="0"/>
                        </a:rPr>
                        <a:t>الصباحي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49</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4</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855333909"/>
                  </a:ext>
                </a:extLst>
              </a:tr>
              <a:tr h="1434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900" b="1" i="0" u="none" strike="noStrike">
                          <a:solidFill>
                            <a:srgbClr val="000000"/>
                          </a:solidFill>
                          <a:effectLst/>
                          <a:latin typeface="Calibri" panose="020F0502020204030204" pitchFamily="34" charset="0"/>
                        </a:rPr>
                        <a:t>المسائي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94</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dirty="0">
                          <a:solidFill>
                            <a:srgbClr val="000000"/>
                          </a:solidFill>
                          <a:effectLst/>
                          <a:latin typeface="Calibri" panose="020F0502020204030204" pitchFamily="34" charset="0"/>
                        </a:rPr>
                        <a:t>8</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844475807"/>
                  </a:ext>
                </a:extLst>
              </a:tr>
              <a:tr h="283238">
                <a:tc vMerge="1">
                  <a:txBody>
                    <a:bodyPr/>
                    <a:lstStyle/>
                    <a:p>
                      <a:endParaRPr lang="en-US"/>
                    </a:p>
                  </a:txBody>
                  <a:tcPr/>
                </a:tc>
                <a:tc rowSpan="2">
                  <a:txBody>
                    <a:bodyPr/>
                    <a:lstStyle/>
                    <a:p>
                      <a:pPr algn="ctr" rtl="1" fontAlgn="ctr"/>
                      <a:r>
                        <a:rPr lang="ar-IQ" sz="900" b="1" i="0" u="none" strike="noStrike">
                          <a:solidFill>
                            <a:srgbClr val="000000"/>
                          </a:solidFill>
                          <a:effectLst/>
                          <a:latin typeface="Calibri" panose="020F0502020204030204" pitchFamily="34" charset="0"/>
                        </a:rPr>
                        <a:t>مختبر دوائر السيطرة </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rtl="0" fontAlgn="ctr"/>
                      <a:r>
                        <a:rPr lang="en-US" sz="900" b="0" i="0" u="none" strike="noStrike">
                          <a:solidFill>
                            <a:srgbClr val="000000"/>
                          </a:solidFill>
                          <a:effectLst/>
                          <a:latin typeface="Calibri" panose="020F0502020204030204" pitchFamily="34" charset="0"/>
                        </a:rPr>
                        <a:t>10</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900" b="1" i="0" u="none" strike="noStrike">
                          <a:solidFill>
                            <a:srgbClr val="000000"/>
                          </a:solidFill>
                          <a:effectLst/>
                          <a:latin typeface="Calibri" panose="020F0502020204030204" pitchFamily="34" charset="0"/>
                        </a:rPr>
                        <a:t>الصباحي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49</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4</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06470360"/>
                  </a:ext>
                </a:extLst>
              </a:tr>
              <a:tr h="1434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900" b="1" i="0" u="none" strike="noStrike">
                          <a:solidFill>
                            <a:srgbClr val="000000"/>
                          </a:solidFill>
                          <a:effectLst/>
                          <a:latin typeface="Calibri" panose="020F0502020204030204" pitchFamily="34" charset="0"/>
                        </a:rPr>
                        <a:t>المسائي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94</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dirty="0">
                          <a:solidFill>
                            <a:srgbClr val="000000"/>
                          </a:solidFill>
                          <a:effectLst/>
                          <a:latin typeface="Calibri" panose="020F0502020204030204" pitchFamily="34" charset="0"/>
                        </a:rPr>
                        <a:t>8</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822505796"/>
                  </a:ext>
                </a:extLst>
              </a:tr>
              <a:tr h="283238">
                <a:tc vMerge="1">
                  <a:txBody>
                    <a:bodyPr/>
                    <a:lstStyle/>
                    <a:p>
                      <a:endParaRPr lang="en-US"/>
                    </a:p>
                  </a:txBody>
                  <a:tcPr/>
                </a:tc>
                <a:tc rowSpan="2">
                  <a:txBody>
                    <a:bodyPr/>
                    <a:lstStyle/>
                    <a:p>
                      <a:pPr algn="ctr" rtl="1" fontAlgn="ctr"/>
                      <a:r>
                        <a:rPr lang="ar-IQ" sz="900" b="1" i="0" u="none" strike="noStrike">
                          <a:solidFill>
                            <a:srgbClr val="000000"/>
                          </a:solidFill>
                          <a:effectLst/>
                          <a:latin typeface="Calibri" panose="020F0502020204030204" pitchFamily="34" charset="0"/>
                        </a:rPr>
                        <a:t>مختبر محطات توليد طاقة</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ctr" rtl="0" fontAlgn="ctr"/>
                      <a:r>
                        <a:rPr lang="en-US" sz="900" b="0" i="0" u="none" strike="noStrike">
                          <a:solidFill>
                            <a:srgbClr val="000000"/>
                          </a:solidFill>
                          <a:effectLst/>
                          <a:latin typeface="Calibri" panose="020F0502020204030204" pitchFamily="34" charset="0"/>
                        </a:rPr>
                        <a:t>10</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900" b="1" i="0" u="none" strike="noStrike">
                          <a:solidFill>
                            <a:srgbClr val="000000"/>
                          </a:solidFill>
                          <a:effectLst/>
                          <a:latin typeface="Calibri" panose="020F0502020204030204" pitchFamily="34" charset="0"/>
                        </a:rPr>
                        <a:t>الصباحي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49</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dirty="0">
                          <a:solidFill>
                            <a:srgbClr val="000000"/>
                          </a:solidFill>
                          <a:effectLst/>
                          <a:latin typeface="Calibri" panose="020F0502020204030204" pitchFamily="34" charset="0"/>
                        </a:rPr>
                        <a:t>4</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406810084"/>
                  </a:ext>
                </a:extLst>
              </a:tr>
              <a:tr h="1434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1" fontAlgn="ctr"/>
                      <a:r>
                        <a:rPr lang="ar-IQ" sz="900" b="1" i="0" u="none" strike="noStrike">
                          <a:solidFill>
                            <a:srgbClr val="000000"/>
                          </a:solidFill>
                          <a:effectLst/>
                          <a:latin typeface="Calibri" panose="020F0502020204030204" pitchFamily="34" charset="0"/>
                        </a:rPr>
                        <a:t>المسائي</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94</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a:solidFill>
                            <a:srgbClr val="000000"/>
                          </a:solidFill>
                          <a:effectLst/>
                          <a:latin typeface="Calibri" panose="020F0502020204030204" pitchFamily="34" charset="0"/>
                        </a:rPr>
                        <a:t>25</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US" sz="900" b="0" i="0" u="none" strike="noStrike" dirty="0">
                          <a:solidFill>
                            <a:srgbClr val="000000"/>
                          </a:solidFill>
                          <a:effectLst/>
                          <a:latin typeface="Calibri" panose="020F0502020204030204" pitchFamily="34" charset="0"/>
                        </a:rPr>
                        <a:t>8</a:t>
                      </a:r>
                    </a:p>
                  </a:txBody>
                  <a:tcPr marL="3690" marR="3690" marT="36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032432966"/>
                  </a:ext>
                </a:extLst>
              </a:tr>
            </a:tbl>
          </a:graphicData>
        </a:graphic>
      </p:graphicFrame>
    </p:spTree>
    <p:extLst>
      <p:ext uri="{BB962C8B-B14F-4D97-AF65-F5344CB8AC3E}">
        <p14:creationId xmlns:p14="http://schemas.microsoft.com/office/powerpoint/2010/main" val="850477413"/>
      </p:ext>
    </p:extLst>
  </p:cSld>
  <p:clrMapOvr>
    <a:masterClrMapping/>
  </p:clrMapOvr>
  <mc:AlternateContent xmlns:mc="http://schemas.openxmlformats.org/markup-compatibility/2006" xmlns:p14="http://schemas.microsoft.com/office/powerpoint/2010/main">
    <mc:Choice Requires="p14">
      <p:transition spd="slow" p14:dur="2000" advTm="6036"/>
    </mc:Choice>
    <mc:Fallback xmlns="">
      <p:transition spd="slow" advTm="603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201BD604-FAF7-44F5-B903-3B71AE0D9F3A}"/>
              </a:ext>
            </a:extLst>
          </p:cNvPr>
          <p:cNvSpPr txBox="1">
            <a:spLocks noChangeArrowheads="1"/>
          </p:cNvSpPr>
          <p:nvPr/>
        </p:nvSpPr>
        <p:spPr bwMode="auto">
          <a:xfrm>
            <a:off x="597159" y="0"/>
            <a:ext cx="11308701" cy="95410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ALMUSTAQBAL UNIVERSITY COLLEGE</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Iraq – Babylon</a:t>
            </a:r>
          </a:p>
        </p:txBody>
      </p:sp>
      <p:pic>
        <p:nvPicPr>
          <p:cNvPr id="6" name="Picture 5" descr="https://fbcdn-profile-a.akamaihd.net/hprofile-ak-xpa1/v/t1.0-1/c6.0.160.160/p160x160/10422075_950415331642389_6568182895572721094_n.jpg?oh=de0ff0b37bdc19825084a241ee6e9bf8&amp;oe=5560859F&amp;__gda__=1432074081_153984758b144a45dc30055667b73111">
            <a:extLst>
              <a:ext uri="{FF2B5EF4-FFF2-40B4-BE49-F238E27FC236}">
                <a16:creationId xmlns:a16="http://schemas.microsoft.com/office/drawing/2014/main" id="{92269FFA-1CBE-4F18-BDD1-1FCF9050D3F0}"/>
              </a:ext>
            </a:extLst>
          </p:cNvPr>
          <p:cNvPicPr>
            <a:picLocks noChangeAspect="1" noChangeArrowheads="1"/>
          </p:cNvPicPr>
          <p:nvPr/>
        </p:nvPicPr>
        <p:blipFill>
          <a:blip r:embed="rId2" cstate="print"/>
          <a:srcRect/>
          <a:stretch>
            <a:fillRect/>
          </a:stretch>
        </p:blipFill>
        <p:spPr bwMode="auto">
          <a:xfrm>
            <a:off x="10630675" y="0"/>
            <a:ext cx="1337248" cy="1384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ubtitle 2">
            <a:extLst>
              <a:ext uri="{FF2B5EF4-FFF2-40B4-BE49-F238E27FC236}">
                <a16:creationId xmlns:a16="http://schemas.microsoft.com/office/drawing/2014/main" id="{98C9FD55-E8DE-4D58-9174-5E0756E6C0A1}"/>
              </a:ext>
            </a:extLst>
          </p:cNvPr>
          <p:cNvSpPr>
            <a:spLocks noGrp="1"/>
          </p:cNvSpPr>
          <p:nvPr>
            <p:ph type="subTitle" idx="1"/>
          </p:nvPr>
        </p:nvSpPr>
        <p:spPr>
          <a:xfrm>
            <a:off x="1524000" y="1094530"/>
            <a:ext cx="9144000" cy="1655762"/>
          </a:xfrm>
        </p:spPr>
        <p:txBody>
          <a:bodyPr/>
          <a:lstStyle/>
          <a:p>
            <a:pPr algn="r"/>
            <a:r>
              <a:rPr lang="ar-IQ" dirty="0"/>
              <a:t>- نموذج جدول المختبرات والمواد العملية وخطة التنفيذ القسم </a:t>
            </a:r>
            <a:endParaRPr lang="en-US" dirty="0"/>
          </a:p>
        </p:txBody>
      </p:sp>
      <p:pic>
        <p:nvPicPr>
          <p:cNvPr id="4" name="Picture 3">
            <a:extLst>
              <a:ext uri="{FF2B5EF4-FFF2-40B4-BE49-F238E27FC236}">
                <a16:creationId xmlns:a16="http://schemas.microsoft.com/office/drawing/2014/main" id="{8FD534C8-D73B-4CAA-B02D-D177524D219E}"/>
              </a:ext>
            </a:extLst>
          </p:cNvPr>
          <p:cNvPicPr>
            <a:picLocks noChangeAspect="1"/>
          </p:cNvPicPr>
          <p:nvPr/>
        </p:nvPicPr>
        <p:blipFill rotWithShape="1">
          <a:blip r:embed="rId3"/>
          <a:srcRect l="6777" r="4682"/>
          <a:stretch/>
        </p:blipFill>
        <p:spPr>
          <a:xfrm>
            <a:off x="1660849" y="1464906"/>
            <a:ext cx="8537510" cy="5393094"/>
          </a:xfrm>
          <a:prstGeom prst="rect">
            <a:avLst/>
          </a:prstGeom>
        </p:spPr>
      </p:pic>
    </p:spTree>
    <p:extLst>
      <p:ext uri="{BB962C8B-B14F-4D97-AF65-F5344CB8AC3E}">
        <p14:creationId xmlns:p14="http://schemas.microsoft.com/office/powerpoint/2010/main" val="1952088061"/>
      </p:ext>
    </p:extLst>
  </p:cSld>
  <p:clrMapOvr>
    <a:masterClrMapping/>
  </p:clrMapOvr>
  <mc:AlternateContent xmlns:mc="http://schemas.openxmlformats.org/markup-compatibility/2006" xmlns:p14="http://schemas.microsoft.com/office/powerpoint/2010/main">
    <mc:Choice Requires="p14">
      <p:transition spd="slow" p14:dur="2000" advTm="6036"/>
    </mc:Choice>
    <mc:Fallback xmlns="">
      <p:transition spd="slow" advTm="603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201BD604-FAF7-44F5-B903-3B71AE0D9F3A}"/>
              </a:ext>
            </a:extLst>
          </p:cNvPr>
          <p:cNvSpPr txBox="1">
            <a:spLocks noChangeArrowheads="1"/>
          </p:cNvSpPr>
          <p:nvPr/>
        </p:nvSpPr>
        <p:spPr bwMode="auto">
          <a:xfrm>
            <a:off x="597159" y="0"/>
            <a:ext cx="11308701" cy="95410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ALMUSTAQBAL UNIVERSITY COLLEGE</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Iraq – Babylon</a:t>
            </a:r>
          </a:p>
        </p:txBody>
      </p:sp>
      <p:pic>
        <p:nvPicPr>
          <p:cNvPr id="6" name="Picture 5" descr="https://fbcdn-profile-a.akamaihd.net/hprofile-ak-xpa1/v/t1.0-1/c6.0.160.160/p160x160/10422075_950415331642389_6568182895572721094_n.jpg?oh=de0ff0b37bdc19825084a241ee6e9bf8&amp;oe=5560859F&amp;__gda__=1432074081_153984758b144a45dc30055667b73111">
            <a:extLst>
              <a:ext uri="{FF2B5EF4-FFF2-40B4-BE49-F238E27FC236}">
                <a16:creationId xmlns:a16="http://schemas.microsoft.com/office/drawing/2014/main" id="{92269FFA-1CBE-4F18-BDD1-1FCF9050D3F0}"/>
              </a:ext>
            </a:extLst>
          </p:cNvPr>
          <p:cNvPicPr>
            <a:picLocks noChangeAspect="1" noChangeArrowheads="1"/>
          </p:cNvPicPr>
          <p:nvPr/>
        </p:nvPicPr>
        <p:blipFill>
          <a:blip r:embed="rId2" cstate="print"/>
          <a:srcRect/>
          <a:stretch>
            <a:fillRect/>
          </a:stretch>
        </p:blipFill>
        <p:spPr bwMode="auto">
          <a:xfrm>
            <a:off x="10630675" y="0"/>
            <a:ext cx="1337248" cy="1384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ubtitle 2">
            <a:extLst>
              <a:ext uri="{FF2B5EF4-FFF2-40B4-BE49-F238E27FC236}">
                <a16:creationId xmlns:a16="http://schemas.microsoft.com/office/drawing/2014/main" id="{98C9FD55-E8DE-4D58-9174-5E0756E6C0A1}"/>
              </a:ext>
            </a:extLst>
          </p:cNvPr>
          <p:cNvSpPr>
            <a:spLocks noGrp="1"/>
          </p:cNvSpPr>
          <p:nvPr>
            <p:ph type="subTitle" idx="1"/>
          </p:nvPr>
        </p:nvSpPr>
        <p:spPr>
          <a:xfrm>
            <a:off x="1524000" y="1094530"/>
            <a:ext cx="9144000" cy="1655762"/>
          </a:xfrm>
        </p:spPr>
        <p:txBody>
          <a:bodyPr/>
          <a:lstStyle/>
          <a:p>
            <a:pPr algn="r"/>
            <a:r>
              <a:rPr lang="ar-IQ" dirty="0"/>
              <a:t>- كيفية يمكن للتدريسي ان يتعامل مع التعليم المدمج </a:t>
            </a:r>
            <a:endParaRPr lang="en-US" dirty="0"/>
          </a:p>
        </p:txBody>
      </p:sp>
      <p:pic>
        <p:nvPicPr>
          <p:cNvPr id="2" name="Picture 1">
            <a:extLst>
              <a:ext uri="{FF2B5EF4-FFF2-40B4-BE49-F238E27FC236}">
                <a16:creationId xmlns:a16="http://schemas.microsoft.com/office/drawing/2014/main" id="{45B0B7C8-FF32-4F2F-8758-87AD1178B7E7}"/>
              </a:ext>
            </a:extLst>
          </p:cNvPr>
          <p:cNvPicPr>
            <a:picLocks noChangeAspect="1"/>
          </p:cNvPicPr>
          <p:nvPr/>
        </p:nvPicPr>
        <p:blipFill rotWithShape="1">
          <a:blip r:embed="rId3"/>
          <a:srcRect b="5861"/>
          <a:stretch/>
        </p:blipFill>
        <p:spPr>
          <a:xfrm>
            <a:off x="1134801" y="1524724"/>
            <a:ext cx="9754445" cy="5165326"/>
          </a:xfrm>
          <a:prstGeom prst="rect">
            <a:avLst/>
          </a:prstGeom>
        </p:spPr>
      </p:pic>
    </p:spTree>
    <p:extLst>
      <p:ext uri="{BB962C8B-B14F-4D97-AF65-F5344CB8AC3E}">
        <p14:creationId xmlns:p14="http://schemas.microsoft.com/office/powerpoint/2010/main" val="652258873"/>
      </p:ext>
    </p:extLst>
  </p:cSld>
  <p:clrMapOvr>
    <a:masterClrMapping/>
  </p:clrMapOvr>
  <mc:AlternateContent xmlns:mc="http://schemas.openxmlformats.org/markup-compatibility/2006" xmlns:p14="http://schemas.microsoft.com/office/powerpoint/2010/main">
    <mc:Choice Requires="p14">
      <p:transition spd="slow" p14:dur="2000" advTm="6036"/>
    </mc:Choice>
    <mc:Fallback xmlns="">
      <p:transition spd="slow" advTm="60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37E9EB-711E-4CD6-AD3C-1D10B928B0A8}"/>
              </a:ext>
            </a:extLst>
          </p:cNvPr>
          <p:cNvSpPr>
            <a:spLocks noGrp="1"/>
          </p:cNvSpPr>
          <p:nvPr>
            <p:ph type="subTitle" idx="1"/>
          </p:nvPr>
        </p:nvSpPr>
        <p:spPr>
          <a:xfrm>
            <a:off x="1160175" y="4323425"/>
            <a:ext cx="9144000" cy="1327212"/>
          </a:xfrm>
        </p:spPr>
        <p:txBody>
          <a:bodyPr>
            <a:normAutofit fontScale="85000" lnSpcReduction="20000"/>
          </a:bodyPr>
          <a:lstStyle/>
          <a:p>
            <a:r>
              <a:rPr lang="ar-IQ" sz="3300" b="1" dirty="0"/>
              <a:t>اعداد وتقديم </a:t>
            </a:r>
          </a:p>
          <a:p>
            <a:r>
              <a:rPr lang="ar-IQ" sz="3300" b="1" dirty="0"/>
              <a:t>الدكتور ازهر محسن عبد</a:t>
            </a:r>
          </a:p>
          <a:p>
            <a:r>
              <a:rPr lang="ar-IQ" sz="3300" b="1" dirty="0"/>
              <a:t>وحدة تكنولوجيا المعلومات</a:t>
            </a:r>
          </a:p>
          <a:p>
            <a:endParaRPr lang="ar-IQ" dirty="0"/>
          </a:p>
        </p:txBody>
      </p:sp>
      <p:sp>
        <p:nvSpPr>
          <p:cNvPr id="5" name="TextBox 9">
            <a:extLst>
              <a:ext uri="{FF2B5EF4-FFF2-40B4-BE49-F238E27FC236}">
                <a16:creationId xmlns:a16="http://schemas.microsoft.com/office/drawing/2014/main" id="{201BD604-FAF7-44F5-B903-3B71AE0D9F3A}"/>
              </a:ext>
            </a:extLst>
          </p:cNvPr>
          <p:cNvSpPr txBox="1">
            <a:spLocks noChangeArrowheads="1"/>
          </p:cNvSpPr>
          <p:nvPr/>
        </p:nvSpPr>
        <p:spPr bwMode="auto">
          <a:xfrm>
            <a:off x="1219199" y="55462"/>
            <a:ext cx="9753599" cy="1384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ALMUSTAQBAL UNIVERSITY COLLEGE</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Iraq – Babylon</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 </a:t>
            </a:r>
          </a:p>
        </p:txBody>
      </p:sp>
      <p:pic>
        <p:nvPicPr>
          <p:cNvPr id="6" name="Picture 5" descr="https://fbcdn-profile-a.akamaihd.net/hprofile-ak-xpa1/v/t1.0-1/c6.0.160.160/p160x160/10422075_950415331642389_6568182895572721094_n.jpg?oh=de0ff0b37bdc19825084a241ee6e9bf8&amp;oe=5560859F&amp;__gda__=1432074081_153984758b144a45dc30055667b73111">
            <a:extLst>
              <a:ext uri="{FF2B5EF4-FFF2-40B4-BE49-F238E27FC236}">
                <a16:creationId xmlns:a16="http://schemas.microsoft.com/office/drawing/2014/main" id="{92269FFA-1CBE-4F18-BDD1-1FCF9050D3F0}"/>
              </a:ext>
            </a:extLst>
          </p:cNvPr>
          <p:cNvPicPr>
            <a:picLocks noChangeAspect="1" noChangeArrowheads="1"/>
          </p:cNvPicPr>
          <p:nvPr/>
        </p:nvPicPr>
        <p:blipFill>
          <a:blip r:embed="rId2" cstate="print"/>
          <a:srcRect/>
          <a:stretch>
            <a:fillRect/>
          </a:stretch>
        </p:blipFill>
        <p:spPr bwMode="auto">
          <a:xfrm>
            <a:off x="9635551" y="55462"/>
            <a:ext cx="1337248" cy="1384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ubtitle 7">
            <a:extLst>
              <a:ext uri="{FF2B5EF4-FFF2-40B4-BE49-F238E27FC236}">
                <a16:creationId xmlns:a16="http://schemas.microsoft.com/office/drawing/2014/main" id="{FDE9C264-D70F-4111-AD0B-06A327EAF2DE}"/>
              </a:ext>
            </a:extLst>
          </p:cNvPr>
          <p:cNvSpPr txBox="1">
            <a:spLocks/>
          </p:cNvSpPr>
          <p:nvPr/>
        </p:nvSpPr>
        <p:spPr>
          <a:xfrm>
            <a:off x="1417468" y="2534575"/>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ar-IQ" sz="3200" b="1" dirty="0"/>
              <a:t>خطة الاستعداد للتعليم المدمج </a:t>
            </a:r>
          </a:p>
          <a:p>
            <a:r>
              <a:rPr lang="ar-IQ" sz="3200" b="1" dirty="0"/>
              <a:t>للعام الدراسي 2020-2021</a:t>
            </a:r>
            <a:endParaRPr lang="en-US" sz="3200" b="1" dirty="0"/>
          </a:p>
        </p:txBody>
      </p:sp>
    </p:spTree>
    <p:extLst>
      <p:ext uri="{BB962C8B-B14F-4D97-AF65-F5344CB8AC3E}">
        <p14:creationId xmlns:p14="http://schemas.microsoft.com/office/powerpoint/2010/main" val="2265214668"/>
      </p:ext>
    </p:extLst>
  </p:cSld>
  <p:clrMapOvr>
    <a:masterClrMapping/>
  </p:clrMapOvr>
  <mc:AlternateContent xmlns:mc="http://schemas.openxmlformats.org/markup-compatibility/2006" xmlns:p14="http://schemas.microsoft.com/office/powerpoint/2010/main">
    <mc:Choice Requires="p14">
      <p:transition spd="slow" p14:dur="2000" advTm="6036"/>
    </mc:Choice>
    <mc:Fallback xmlns="">
      <p:transition spd="slow" advTm="603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201BD604-FAF7-44F5-B903-3B71AE0D9F3A}"/>
              </a:ext>
            </a:extLst>
          </p:cNvPr>
          <p:cNvSpPr txBox="1">
            <a:spLocks noChangeArrowheads="1"/>
          </p:cNvSpPr>
          <p:nvPr/>
        </p:nvSpPr>
        <p:spPr bwMode="auto">
          <a:xfrm>
            <a:off x="1219199" y="55462"/>
            <a:ext cx="9753599" cy="1384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ALMUSTAQBAL UNIVERSITY COLLEGE</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Iraq – Babylon</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 </a:t>
            </a:r>
          </a:p>
        </p:txBody>
      </p:sp>
      <p:pic>
        <p:nvPicPr>
          <p:cNvPr id="6" name="Picture 5" descr="https://fbcdn-profile-a.akamaihd.net/hprofile-ak-xpa1/v/t1.0-1/c6.0.160.160/p160x160/10422075_950415331642389_6568182895572721094_n.jpg?oh=de0ff0b37bdc19825084a241ee6e9bf8&amp;oe=5560859F&amp;__gda__=1432074081_153984758b144a45dc30055667b73111">
            <a:extLst>
              <a:ext uri="{FF2B5EF4-FFF2-40B4-BE49-F238E27FC236}">
                <a16:creationId xmlns:a16="http://schemas.microsoft.com/office/drawing/2014/main" id="{92269FFA-1CBE-4F18-BDD1-1FCF9050D3F0}"/>
              </a:ext>
            </a:extLst>
          </p:cNvPr>
          <p:cNvPicPr>
            <a:picLocks noChangeAspect="1" noChangeArrowheads="1"/>
          </p:cNvPicPr>
          <p:nvPr/>
        </p:nvPicPr>
        <p:blipFill>
          <a:blip r:embed="rId2" cstate="print"/>
          <a:srcRect/>
          <a:stretch>
            <a:fillRect/>
          </a:stretch>
        </p:blipFill>
        <p:spPr bwMode="auto">
          <a:xfrm>
            <a:off x="9635551" y="55462"/>
            <a:ext cx="1337248" cy="1384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Subtitle 7">
            <a:extLst>
              <a:ext uri="{FF2B5EF4-FFF2-40B4-BE49-F238E27FC236}">
                <a16:creationId xmlns:a16="http://schemas.microsoft.com/office/drawing/2014/main" id="{7389B810-CD8A-4DBD-BDE3-6E6CDED87AD9}"/>
              </a:ext>
            </a:extLst>
          </p:cNvPr>
          <p:cNvSpPr>
            <a:spLocks noGrp="1"/>
          </p:cNvSpPr>
          <p:nvPr>
            <p:ph type="subTitle" idx="1"/>
          </p:nvPr>
        </p:nvSpPr>
        <p:spPr>
          <a:xfrm>
            <a:off x="628775" y="1593904"/>
            <a:ext cx="10865567" cy="5105475"/>
          </a:xfrm>
        </p:spPr>
        <p:txBody>
          <a:bodyPr>
            <a:normAutofit lnSpcReduction="10000"/>
          </a:bodyPr>
          <a:lstStyle/>
          <a:p>
            <a:pPr algn="r"/>
            <a:r>
              <a:rPr lang="ar-IQ" sz="3200" b="1" dirty="0"/>
              <a:t>مقدمة </a:t>
            </a:r>
          </a:p>
          <a:p>
            <a:pPr algn="just" rtl="1"/>
            <a:r>
              <a:rPr lang="ar-IQ" sz="2000" b="1" dirty="0"/>
              <a:t>اشارة الى توجيهات وزارة التعليم العالي والبحث العلمي وتاكيدها على تطوير تجربة التعليم الالكتروني والتعليم المدمج الذي سيكون حجر الزاوية التي تعتمدها المؤسسات التعليمية .</a:t>
            </a:r>
          </a:p>
          <a:p>
            <a:pPr algn="just" rtl="1"/>
            <a:endParaRPr lang="ar-IQ" sz="1900" b="1" dirty="0"/>
          </a:p>
          <a:p>
            <a:pPr algn="just" rtl="1"/>
            <a:endParaRPr lang="ar-IQ" sz="1900" b="1" dirty="0"/>
          </a:p>
          <a:p>
            <a:pPr algn="just" rtl="1"/>
            <a:endParaRPr lang="ar-IQ" sz="1900" b="1" dirty="0"/>
          </a:p>
          <a:p>
            <a:pPr algn="just" rtl="1"/>
            <a:endParaRPr lang="ar-IQ" sz="1900" b="1" dirty="0"/>
          </a:p>
          <a:p>
            <a:pPr algn="just" rtl="1"/>
            <a:endParaRPr lang="ar-IQ" sz="1900" b="1" dirty="0"/>
          </a:p>
          <a:p>
            <a:pPr algn="just" rtl="1"/>
            <a:endParaRPr lang="ar-IQ" sz="1900" b="1" dirty="0"/>
          </a:p>
          <a:p>
            <a:pPr algn="just" rtl="1"/>
            <a:endParaRPr lang="ar-IQ" sz="1900" b="1" dirty="0"/>
          </a:p>
          <a:p>
            <a:pPr algn="just" rtl="1"/>
            <a:endParaRPr lang="ar-IQ" sz="1900" b="1" dirty="0"/>
          </a:p>
          <a:p>
            <a:pPr algn="just" rtl="1"/>
            <a:endParaRPr lang="ar-IQ" sz="1900" b="1" dirty="0"/>
          </a:p>
          <a:p>
            <a:pPr algn="r" rtl="1"/>
            <a:r>
              <a:rPr lang="ar-IQ" b="1" dirty="0">
                <a:solidFill>
                  <a:srgbClr val="FF0000"/>
                </a:solidFill>
              </a:rPr>
              <a:t>نرفق اليكم خطة العمل والتهيئة للعمل بنظام التعليم المدمج </a:t>
            </a:r>
          </a:p>
          <a:p>
            <a:pPr algn="r" rtl="1"/>
            <a:endParaRPr lang="ar-IQ" sz="3200" b="1" dirty="0"/>
          </a:p>
          <a:p>
            <a:endParaRPr lang="ar-IQ" sz="3200" b="1" dirty="0"/>
          </a:p>
          <a:p>
            <a:endParaRPr lang="ar-IQ" sz="3200" b="1" dirty="0"/>
          </a:p>
          <a:p>
            <a:endParaRPr lang="ar-IQ" sz="3200" b="1" dirty="0"/>
          </a:p>
          <a:p>
            <a:endParaRPr lang="ar-IQ" sz="3200" b="1" dirty="0"/>
          </a:p>
        </p:txBody>
      </p:sp>
      <p:pic>
        <p:nvPicPr>
          <p:cNvPr id="6146" name="Picture 2">
            <a:extLst>
              <a:ext uri="{FF2B5EF4-FFF2-40B4-BE49-F238E27FC236}">
                <a16:creationId xmlns:a16="http://schemas.microsoft.com/office/drawing/2014/main" id="{ECB1E7C1-6EEA-4E59-B556-635D8FB110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423" b="10513"/>
          <a:stretch/>
        </p:blipFill>
        <p:spPr bwMode="auto">
          <a:xfrm>
            <a:off x="697658" y="2481943"/>
            <a:ext cx="6000750" cy="32843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B583402-C617-4D3C-A898-AF1BB0EADE2F}"/>
              </a:ext>
            </a:extLst>
          </p:cNvPr>
          <p:cNvSpPr txBox="1"/>
          <p:nvPr/>
        </p:nvSpPr>
        <p:spPr>
          <a:xfrm>
            <a:off x="6698408" y="2847210"/>
            <a:ext cx="4864817" cy="2308324"/>
          </a:xfrm>
          <a:prstGeom prst="rect">
            <a:avLst/>
          </a:prstGeom>
          <a:noFill/>
        </p:spPr>
        <p:txBody>
          <a:bodyPr wrap="square">
            <a:spAutoFit/>
          </a:bodyPr>
          <a:lstStyle/>
          <a:p>
            <a:pPr algn="just" rtl="1"/>
            <a:r>
              <a:rPr lang="ar-IQ" b="0" i="0" dirty="0">
                <a:effectLst/>
                <a:latin typeface="arial" panose="020B0604020202020204" pitchFamily="34" charset="0"/>
              </a:rPr>
              <a:t>يعد التعلم المدمج استراتيجية جديدة تجمع بين الطريقة التقليدية في التعلم والاستفادة القصوى من تطبيقات تكنولوجيا المعلومات الحديثة لتصميم مواقف تعليمية تمزج بين التعليم داخل القاعات الدراسية والتعليم عبر الانترنت، ويتميز بالعديد من الفوائد تتمثل في اختصار الوقت والجهد والتكلفة، إضافة إلى إمكانية تحسين المستوى العام للتحصيل الدراسي، ومساعدة المعلم والمتعلم</a:t>
            </a:r>
            <a:r>
              <a:rPr lang="ar-IQ" b="0" i="0" dirty="0">
                <a:solidFill>
                  <a:srgbClr val="000000"/>
                </a:solidFill>
                <a:effectLst/>
                <a:latin typeface="arial" panose="020B0604020202020204" pitchFamily="34" charset="0"/>
              </a:rPr>
              <a:t> في توفير بيئة تعليمية جذابة في أي مكان وزمان بالإضافة إلى التأكيد على التواصل والتفاعل الاجتماعي فيما بينهم. </a:t>
            </a:r>
            <a:endParaRPr lang="en-US" dirty="0"/>
          </a:p>
        </p:txBody>
      </p:sp>
    </p:spTree>
    <p:extLst>
      <p:ext uri="{BB962C8B-B14F-4D97-AF65-F5344CB8AC3E}">
        <p14:creationId xmlns:p14="http://schemas.microsoft.com/office/powerpoint/2010/main" val="1035614011"/>
      </p:ext>
    </p:extLst>
  </p:cSld>
  <p:clrMapOvr>
    <a:masterClrMapping/>
  </p:clrMapOvr>
  <mc:AlternateContent xmlns:mc="http://schemas.openxmlformats.org/markup-compatibility/2006" xmlns:p14="http://schemas.microsoft.com/office/powerpoint/2010/main">
    <mc:Choice Requires="p14">
      <p:transition spd="slow" p14:dur="2000" advTm="6036"/>
    </mc:Choice>
    <mc:Fallback xmlns="">
      <p:transition spd="slow" advTm="603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201BD604-FAF7-44F5-B903-3B71AE0D9F3A}"/>
              </a:ext>
            </a:extLst>
          </p:cNvPr>
          <p:cNvSpPr txBox="1">
            <a:spLocks noChangeArrowheads="1"/>
          </p:cNvSpPr>
          <p:nvPr/>
        </p:nvSpPr>
        <p:spPr bwMode="auto">
          <a:xfrm>
            <a:off x="1219199" y="55462"/>
            <a:ext cx="9753599" cy="1384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ALMUSTAQBAL UNIVERSITY COLLEGE</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Iraq – Babylon</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 </a:t>
            </a:r>
          </a:p>
        </p:txBody>
      </p:sp>
      <p:pic>
        <p:nvPicPr>
          <p:cNvPr id="6" name="Picture 5" descr="https://fbcdn-profile-a.akamaihd.net/hprofile-ak-xpa1/v/t1.0-1/c6.0.160.160/p160x160/10422075_950415331642389_6568182895572721094_n.jpg?oh=de0ff0b37bdc19825084a241ee6e9bf8&amp;oe=5560859F&amp;__gda__=1432074081_153984758b144a45dc30055667b73111">
            <a:extLst>
              <a:ext uri="{FF2B5EF4-FFF2-40B4-BE49-F238E27FC236}">
                <a16:creationId xmlns:a16="http://schemas.microsoft.com/office/drawing/2014/main" id="{92269FFA-1CBE-4F18-BDD1-1FCF9050D3F0}"/>
              </a:ext>
            </a:extLst>
          </p:cNvPr>
          <p:cNvPicPr>
            <a:picLocks noChangeAspect="1" noChangeArrowheads="1"/>
          </p:cNvPicPr>
          <p:nvPr/>
        </p:nvPicPr>
        <p:blipFill>
          <a:blip r:embed="rId2" cstate="print"/>
          <a:srcRect/>
          <a:stretch>
            <a:fillRect/>
          </a:stretch>
        </p:blipFill>
        <p:spPr bwMode="auto">
          <a:xfrm>
            <a:off x="9635551" y="55462"/>
            <a:ext cx="1337248" cy="1384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Subtitle 7">
            <a:extLst>
              <a:ext uri="{FF2B5EF4-FFF2-40B4-BE49-F238E27FC236}">
                <a16:creationId xmlns:a16="http://schemas.microsoft.com/office/drawing/2014/main" id="{7389B810-CD8A-4DBD-BDE3-6E6CDED87AD9}"/>
              </a:ext>
            </a:extLst>
          </p:cNvPr>
          <p:cNvSpPr>
            <a:spLocks noGrp="1"/>
          </p:cNvSpPr>
          <p:nvPr>
            <p:ph type="subTitle" idx="1"/>
          </p:nvPr>
        </p:nvSpPr>
        <p:spPr>
          <a:xfrm>
            <a:off x="840509" y="1846555"/>
            <a:ext cx="9929091" cy="3684233"/>
          </a:xfrm>
        </p:spPr>
        <p:txBody>
          <a:bodyPr>
            <a:normAutofit fontScale="85000" lnSpcReduction="20000"/>
          </a:bodyPr>
          <a:lstStyle/>
          <a:p>
            <a:pPr algn="r"/>
            <a:r>
              <a:rPr lang="ar-IQ" sz="3200" b="1" dirty="0"/>
              <a:t>خطة تنفيذ المحاضرات العملية </a:t>
            </a:r>
          </a:p>
          <a:p>
            <a:pPr algn="r"/>
            <a:r>
              <a:rPr lang="ar-IQ" sz="2000" b="1" dirty="0"/>
              <a:t>1- حساب عدد الساعات العملي للمرحلة = عدد الطلبة * عدد الساعات اسبوعيا ( 10 ساعات ) = (     ) ساعة طالب </a:t>
            </a:r>
          </a:p>
          <a:p>
            <a:pPr algn="r"/>
            <a:r>
              <a:rPr lang="ar-IQ" sz="2000" b="1" dirty="0"/>
              <a:t>2- توزيع الكروبات في المختبر الواحد = 25 ، 20 ، 10 طالب </a:t>
            </a:r>
          </a:p>
          <a:p>
            <a:pPr algn="r"/>
            <a:r>
              <a:rPr lang="ar-IQ" sz="2000" b="1" dirty="0"/>
              <a:t>3- المخطط اسبوعيا  = عدد الساعات العملي للمرحلة / الكروب ( 25،20،10)=  (        ) ساعة اسبوعيا </a:t>
            </a:r>
          </a:p>
          <a:p>
            <a:pPr algn="r"/>
            <a:r>
              <a:rPr lang="ar-IQ" sz="2000" b="1" dirty="0"/>
              <a:t>4- عدد الساعات العمل الاسبوعي = 30 ساعة </a:t>
            </a:r>
          </a:p>
          <a:p>
            <a:pPr algn="r"/>
            <a:r>
              <a:rPr lang="ar-IQ" sz="2000" b="1" dirty="0"/>
              <a:t>5- عدد المختبرات =   </a:t>
            </a:r>
          </a:p>
          <a:p>
            <a:pPr algn="r"/>
            <a:r>
              <a:rPr lang="ar-IQ" sz="2000" b="1" dirty="0"/>
              <a:t>6- ساعات اشغال المختبر = عدد المختبرات * 30 = </a:t>
            </a:r>
          </a:p>
          <a:p>
            <a:pPr algn="r"/>
            <a:endParaRPr lang="ar-IQ" sz="2000" b="1" dirty="0"/>
          </a:p>
          <a:p>
            <a:pPr algn="r"/>
            <a:r>
              <a:rPr lang="ar-IQ" sz="2000" b="1" dirty="0"/>
              <a:t>الخطة : تقليل تواجد الطلبة من خلال</a:t>
            </a:r>
          </a:p>
          <a:p>
            <a:pPr marL="342900" indent="-342900" algn="r" rtl="1">
              <a:buFontTx/>
              <a:buChar char="-"/>
            </a:pPr>
            <a:r>
              <a:rPr lang="ar-IQ" sz="2000" b="1" dirty="0"/>
              <a:t>تصغير الكروبات الى 25%</a:t>
            </a:r>
          </a:p>
          <a:p>
            <a:pPr marL="342900" indent="-342900" algn="r" rtl="1">
              <a:buFontTx/>
              <a:buChar char="-"/>
            </a:pPr>
            <a:r>
              <a:rPr lang="ar-IQ" sz="2000" b="1" dirty="0"/>
              <a:t> تقليل فترة التواجد في المختبر والاعتماد على الفديوهيات  التوضيحية والتقارير المختبرات الافتراضية ( 75 % فيديو ، 25 تطبيق )</a:t>
            </a:r>
          </a:p>
          <a:p>
            <a:pPr algn="r" rtl="1"/>
            <a:endParaRPr lang="ar-IQ" sz="3200" b="1" dirty="0"/>
          </a:p>
          <a:p>
            <a:endParaRPr lang="ar-IQ" sz="3200" b="1" dirty="0"/>
          </a:p>
        </p:txBody>
      </p:sp>
    </p:spTree>
    <p:extLst>
      <p:ext uri="{BB962C8B-B14F-4D97-AF65-F5344CB8AC3E}">
        <p14:creationId xmlns:p14="http://schemas.microsoft.com/office/powerpoint/2010/main" val="3071982600"/>
      </p:ext>
    </p:extLst>
  </p:cSld>
  <p:clrMapOvr>
    <a:masterClrMapping/>
  </p:clrMapOvr>
  <mc:AlternateContent xmlns:mc="http://schemas.openxmlformats.org/markup-compatibility/2006" xmlns:p14="http://schemas.microsoft.com/office/powerpoint/2010/main">
    <mc:Choice Requires="p14">
      <p:transition spd="slow" p14:dur="2000" advTm="6036"/>
    </mc:Choice>
    <mc:Fallback xmlns="">
      <p:transition spd="slow" advTm="60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201BD604-FAF7-44F5-B903-3B71AE0D9F3A}"/>
              </a:ext>
            </a:extLst>
          </p:cNvPr>
          <p:cNvSpPr txBox="1">
            <a:spLocks noChangeArrowheads="1"/>
          </p:cNvSpPr>
          <p:nvPr/>
        </p:nvSpPr>
        <p:spPr bwMode="auto">
          <a:xfrm>
            <a:off x="1219199" y="55462"/>
            <a:ext cx="9753599" cy="1384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ALMUSTAQBAL UNIVERSITY COLLEGE</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Iraq – Babylon</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 </a:t>
            </a:r>
          </a:p>
        </p:txBody>
      </p:sp>
      <p:pic>
        <p:nvPicPr>
          <p:cNvPr id="6" name="Picture 5" descr="https://fbcdn-profile-a.akamaihd.net/hprofile-ak-xpa1/v/t1.0-1/c6.0.160.160/p160x160/10422075_950415331642389_6568182895572721094_n.jpg?oh=de0ff0b37bdc19825084a241ee6e9bf8&amp;oe=5560859F&amp;__gda__=1432074081_153984758b144a45dc30055667b73111">
            <a:extLst>
              <a:ext uri="{FF2B5EF4-FFF2-40B4-BE49-F238E27FC236}">
                <a16:creationId xmlns:a16="http://schemas.microsoft.com/office/drawing/2014/main" id="{92269FFA-1CBE-4F18-BDD1-1FCF9050D3F0}"/>
              </a:ext>
            </a:extLst>
          </p:cNvPr>
          <p:cNvPicPr>
            <a:picLocks noChangeAspect="1" noChangeArrowheads="1"/>
          </p:cNvPicPr>
          <p:nvPr/>
        </p:nvPicPr>
        <p:blipFill>
          <a:blip r:embed="rId2" cstate="print"/>
          <a:srcRect/>
          <a:stretch>
            <a:fillRect/>
          </a:stretch>
        </p:blipFill>
        <p:spPr bwMode="auto">
          <a:xfrm>
            <a:off x="9635551" y="55462"/>
            <a:ext cx="1337248" cy="1384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555F16AC-D656-48D9-A3BA-837C9F064CE3}"/>
              </a:ext>
            </a:extLst>
          </p:cNvPr>
          <p:cNvSpPr txBox="1"/>
          <p:nvPr/>
        </p:nvSpPr>
        <p:spPr>
          <a:xfrm>
            <a:off x="1973062" y="1661770"/>
            <a:ext cx="6094520" cy="369332"/>
          </a:xfrm>
          <a:prstGeom prst="rect">
            <a:avLst/>
          </a:prstGeom>
          <a:noFill/>
        </p:spPr>
        <p:txBody>
          <a:bodyPr wrap="square">
            <a:spAutoFit/>
          </a:bodyPr>
          <a:lstStyle/>
          <a:p>
            <a:pPr algn="r"/>
            <a:r>
              <a:rPr lang="ar-IQ" sz="1800" b="1" dirty="0"/>
              <a:t>خارطة تنفيذ الاقسام الدراسية لنظام التعليم المدمج </a:t>
            </a:r>
          </a:p>
        </p:txBody>
      </p:sp>
      <p:grpSp>
        <p:nvGrpSpPr>
          <p:cNvPr id="16" name="Group 15">
            <a:extLst>
              <a:ext uri="{FF2B5EF4-FFF2-40B4-BE49-F238E27FC236}">
                <a16:creationId xmlns:a16="http://schemas.microsoft.com/office/drawing/2014/main" id="{FE358A7C-67D8-49F5-9CD3-03052A90D08F}"/>
              </a:ext>
            </a:extLst>
          </p:cNvPr>
          <p:cNvGrpSpPr/>
          <p:nvPr/>
        </p:nvGrpSpPr>
        <p:grpSpPr>
          <a:xfrm>
            <a:off x="1052000" y="2254928"/>
            <a:ext cx="10390410" cy="4566839"/>
            <a:chOff x="1052000" y="2254928"/>
            <a:chExt cx="10390410" cy="4566839"/>
          </a:xfrm>
        </p:grpSpPr>
        <p:cxnSp>
          <p:nvCxnSpPr>
            <p:cNvPr id="101" name="Connector: Elbow 100">
              <a:extLst>
                <a:ext uri="{FF2B5EF4-FFF2-40B4-BE49-F238E27FC236}">
                  <a16:creationId xmlns:a16="http://schemas.microsoft.com/office/drawing/2014/main" id="{B6669B81-85F0-451B-AE95-A3AE030BCED0}"/>
                </a:ext>
              </a:extLst>
            </p:cNvPr>
            <p:cNvCxnSpPr>
              <a:stCxn id="14" idx="2"/>
              <a:endCxn id="58" idx="0"/>
            </p:cNvCxnSpPr>
            <p:nvPr/>
          </p:nvCxnSpPr>
          <p:spPr>
            <a:xfrm rot="5400000">
              <a:off x="9192284" y="3837562"/>
              <a:ext cx="421683" cy="677277"/>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a16="http://schemas.microsoft.com/office/drawing/2014/main" id="{DD70E0F8-CB05-4612-BBE8-B5635E8752D9}"/>
                </a:ext>
              </a:extLst>
            </p:cNvPr>
            <p:cNvGrpSpPr/>
            <p:nvPr/>
          </p:nvGrpSpPr>
          <p:grpSpPr>
            <a:xfrm>
              <a:off x="1052000" y="2254928"/>
              <a:ext cx="10390410" cy="4566839"/>
              <a:chOff x="1052000" y="2254928"/>
              <a:chExt cx="10390410" cy="4566839"/>
            </a:xfrm>
          </p:grpSpPr>
          <p:grpSp>
            <p:nvGrpSpPr>
              <p:cNvPr id="13" name="Group 12">
                <a:extLst>
                  <a:ext uri="{FF2B5EF4-FFF2-40B4-BE49-F238E27FC236}">
                    <a16:creationId xmlns:a16="http://schemas.microsoft.com/office/drawing/2014/main" id="{C4DC5074-8CBC-4503-B134-3581BB58FDCB}"/>
                  </a:ext>
                </a:extLst>
              </p:cNvPr>
              <p:cNvGrpSpPr/>
              <p:nvPr/>
            </p:nvGrpSpPr>
            <p:grpSpPr>
              <a:xfrm>
                <a:off x="1052000" y="2254928"/>
                <a:ext cx="10390410" cy="4566839"/>
                <a:chOff x="1052000" y="2254928"/>
                <a:chExt cx="10390410" cy="4566839"/>
              </a:xfrm>
            </p:grpSpPr>
            <p:cxnSp>
              <p:nvCxnSpPr>
                <p:cNvPr id="90" name="Connector: Elbow 89">
                  <a:extLst>
                    <a:ext uri="{FF2B5EF4-FFF2-40B4-BE49-F238E27FC236}">
                      <a16:creationId xmlns:a16="http://schemas.microsoft.com/office/drawing/2014/main" id="{30DF878E-4E1A-49DE-9F9D-B18BCAAC5969}"/>
                    </a:ext>
                  </a:extLst>
                </p:cNvPr>
                <p:cNvCxnSpPr>
                  <a:stCxn id="10" idx="2"/>
                  <a:endCxn id="18" idx="0"/>
                </p:cNvCxnSpPr>
                <p:nvPr/>
              </p:nvCxnSpPr>
              <p:spPr>
                <a:xfrm rot="5400000">
                  <a:off x="1862648" y="3762467"/>
                  <a:ext cx="310714" cy="757931"/>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2" name="Connector: Elbow 91">
                  <a:extLst>
                    <a:ext uri="{FF2B5EF4-FFF2-40B4-BE49-F238E27FC236}">
                      <a16:creationId xmlns:a16="http://schemas.microsoft.com/office/drawing/2014/main" id="{6380E84A-18E1-4B62-8F32-2BE8F176CEBF}"/>
                    </a:ext>
                  </a:extLst>
                </p:cNvPr>
                <p:cNvCxnSpPr>
                  <a:stCxn id="10" idx="2"/>
                  <a:endCxn id="20" idx="0"/>
                </p:cNvCxnSpPr>
                <p:nvPr/>
              </p:nvCxnSpPr>
              <p:spPr>
                <a:xfrm rot="16200000" flipH="1">
                  <a:off x="2587842" y="3795202"/>
                  <a:ext cx="328470" cy="710215"/>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11" name="Group 10">
                  <a:extLst>
                    <a:ext uri="{FF2B5EF4-FFF2-40B4-BE49-F238E27FC236}">
                      <a16:creationId xmlns:a16="http://schemas.microsoft.com/office/drawing/2014/main" id="{1E0BA1AF-58BE-45C0-9A2C-DA9D827A42E1}"/>
                    </a:ext>
                  </a:extLst>
                </p:cNvPr>
                <p:cNvGrpSpPr/>
                <p:nvPr/>
              </p:nvGrpSpPr>
              <p:grpSpPr>
                <a:xfrm>
                  <a:off x="1052000" y="2254928"/>
                  <a:ext cx="10390410" cy="4566839"/>
                  <a:chOff x="1052000" y="2254928"/>
                  <a:chExt cx="10390410" cy="4566839"/>
                </a:xfrm>
              </p:grpSpPr>
              <p:sp>
                <p:nvSpPr>
                  <p:cNvPr id="72" name="Rectangle: Rounded Corners 71">
                    <a:extLst>
                      <a:ext uri="{FF2B5EF4-FFF2-40B4-BE49-F238E27FC236}">
                        <a16:creationId xmlns:a16="http://schemas.microsoft.com/office/drawing/2014/main" id="{B9D1E343-700A-4F29-A833-AAF47B404C68}"/>
                      </a:ext>
                    </a:extLst>
                  </p:cNvPr>
                  <p:cNvSpPr/>
                  <p:nvPr/>
                </p:nvSpPr>
                <p:spPr>
                  <a:xfrm>
                    <a:off x="10394845" y="5006713"/>
                    <a:ext cx="1047565" cy="42455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1200" dirty="0"/>
                      <a:t>محاضرات فديوية </a:t>
                    </a:r>
                    <a:endParaRPr lang="en-US" sz="1200" dirty="0"/>
                  </a:p>
                </p:txBody>
              </p:sp>
              <p:grpSp>
                <p:nvGrpSpPr>
                  <p:cNvPr id="9" name="Group 8">
                    <a:extLst>
                      <a:ext uri="{FF2B5EF4-FFF2-40B4-BE49-F238E27FC236}">
                        <a16:creationId xmlns:a16="http://schemas.microsoft.com/office/drawing/2014/main" id="{46EC1324-4C26-435B-91F7-342C3B9D28BD}"/>
                      </a:ext>
                    </a:extLst>
                  </p:cNvPr>
                  <p:cNvGrpSpPr/>
                  <p:nvPr/>
                </p:nvGrpSpPr>
                <p:grpSpPr>
                  <a:xfrm>
                    <a:off x="1052000" y="2254928"/>
                    <a:ext cx="10390410" cy="4566839"/>
                    <a:chOff x="1052000" y="2254928"/>
                    <a:chExt cx="10390410" cy="4566839"/>
                  </a:xfrm>
                </p:grpSpPr>
                <p:sp>
                  <p:nvSpPr>
                    <p:cNvPr id="44" name="Rectangle: Rounded Corners 43">
                      <a:extLst>
                        <a:ext uri="{FF2B5EF4-FFF2-40B4-BE49-F238E27FC236}">
                          <a16:creationId xmlns:a16="http://schemas.microsoft.com/office/drawing/2014/main" id="{FDF9B920-2DC6-4B01-8BF4-F5A3E49F92F7}"/>
                        </a:ext>
                      </a:extLst>
                    </p:cNvPr>
                    <p:cNvSpPr/>
                    <p:nvPr/>
                  </p:nvSpPr>
                  <p:spPr>
                    <a:xfrm>
                      <a:off x="5329930" y="5941864"/>
                      <a:ext cx="983203" cy="3693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IQ" sz="1200" dirty="0"/>
                        <a:t>حضور الطلبة للمحتبرات </a:t>
                      </a:r>
                      <a:endParaRPr lang="en-US" sz="1200" dirty="0"/>
                    </a:p>
                  </p:txBody>
                </p:sp>
                <p:grpSp>
                  <p:nvGrpSpPr>
                    <p:cNvPr id="8" name="Group 7">
                      <a:extLst>
                        <a:ext uri="{FF2B5EF4-FFF2-40B4-BE49-F238E27FC236}">
                          <a16:creationId xmlns:a16="http://schemas.microsoft.com/office/drawing/2014/main" id="{92F0ABD3-4725-4689-9126-6B06B0A4E7CC}"/>
                        </a:ext>
                      </a:extLst>
                    </p:cNvPr>
                    <p:cNvGrpSpPr/>
                    <p:nvPr/>
                  </p:nvGrpSpPr>
                  <p:grpSpPr>
                    <a:xfrm>
                      <a:off x="5335479" y="5532553"/>
                      <a:ext cx="983203" cy="1269984"/>
                      <a:chOff x="5335479" y="5532553"/>
                      <a:chExt cx="983203" cy="1269984"/>
                    </a:xfrm>
                  </p:grpSpPr>
                  <p:sp>
                    <p:nvSpPr>
                      <p:cNvPr id="42" name="Rectangle: Rounded Corners 41">
                        <a:extLst>
                          <a:ext uri="{FF2B5EF4-FFF2-40B4-BE49-F238E27FC236}">
                            <a16:creationId xmlns:a16="http://schemas.microsoft.com/office/drawing/2014/main" id="{6DC170D8-7007-4E04-A0ED-1A6AB33E962E}"/>
                          </a:ext>
                        </a:extLst>
                      </p:cNvPr>
                      <p:cNvSpPr/>
                      <p:nvPr/>
                    </p:nvSpPr>
                    <p:spPr>
                      <a:xfrm>
                        <a:off x="5335479" y="5532553"/>
                        <a:ext cx="983203" cy="3693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IQ" sz="1200" dirty="0"/>
                          <a:t>محاضرات فيدوية </a:t>
                        </a:r>
                        <a:endParaRPr lang="en-US" sz="1200" dirty="0"/>
                      </a:p>
                    </p:txBody>
                  </p:sp>
                  <p:sp>
                    <p:nvSpPr>
                      <p:cNvPr id="46" name="Rectangle: Rounded Corners 45">
                        <a:extLst>
                          <a:ext uri="{FF2B5EF4-FFF2-40B4-BE49-F238E27FC236}">
                            <a16:creationId xmlns:a16="http://schemas.microsoft.com/office/drawing/2014/main" id="{C6E06BFA-9498-441B-8318-0D1056BDE914}"/>
                          </a:ext>
                        </a:extLst>
                      </p:cNvPr>
                      <p:cNvSpPr/>
                      <p:nvPr/>
                    </p:nvSpPr>
                    <p:spPr>
                      <a:xfrm>
                        <a:off x="5335479" y="6351174"/>
                        <a:ext cx="983203" cy="4513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IQ" sz="1200" dirty="0"/>
                          <a:t>المختبرات الافتراضية </a:t>
                        </a:r>
                        <a:endParaRPr lang="en-US" sz="1200" dirty="0"/>
                      </a:p>
                    </p:txBody>
                  </p:sp>
                </p:grpSp>
                <p:grpSp>
                  <p:nvGrpSpPr>
                    <p:cNvPr id="4" name="Group 3">
                      <a:extLst>
                        <a:ext uri="{FF2B5EF4-FFF2-40B4-BE49-F238E27FC236}">
                          <a16:creationId xmlns:a16="http://schemas.microsoft.com/office/drawing/2014/main" id="{C558DDBE-6C54-4B48-B043-1A427FFF103A}"/>
                        </a:ext>
                      </a:extLst>
                    </p:cNvPr>
                    <p:cNvGrpSpPr/>
                    <p:nvPr/>
                  </p:nvGrpSpPr>
                  <p:grpSpPr>
                    <a:xfrm>
                      <a:off x="1052000" y="2254928"/>
                      <a:ext cx="10390410" cy="4566839"/>
                      <a:chOff x="1052000" y="2254928"/>
                      <a:chExt cx="10390410" cy="4566839"/>
                    </a:xfrm>
                  </p:grpSpPr>
                  <p:cxnSp>
                    <p:nvCxnSpPr>
                      <p:cNvPr id="80" name="Connector: Elbow 79">
                        <a:extLst>
                          <a:ext uri="{FF2B5EF4-FFF2-40B4-BE49-F238E27FC236}">
                            <a16:creationId xmlns:a16="http://schemas.microsoft.com/office/drawing/2014/main" id="{8E179C30-6D2B-427E-97D4-42F9B6F1A053}"/>
                          </a:ext>
                        </a:extLst>
                      </p:cNvPr>
                      <p:cNvCxnSpPr>
                        <a:stCxn id="3" idx="2"/>
                        <a:endCxn id="10" idx="0"/>
                      </p:cNvCxnSpPr>
                      <p:nvPr/>
                    </p:nvCxnSpPr>
                    <p:spPr>
                      <a:xfrm rot="5400000">
                        <a:off x="4077072" y="1169631"/>
                        <a:ext cx="355108" cy="3715311"/>
                      </a:xfrm>
                      <a:prstGeom prst="bentConnector3">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84" name="Connector: Elbow 83">
                        <a:extLst>
                          <a:ext uri="{FF2B5EF4-FFF2-40B4-BE49-F238E27FC236}">
                            <a16:creationId xmlns:a16="http://schemas.microsoft.com/office/drawing/2014/main" id="{D2BB0DC1-F254-4AC4-80DB-813B3345A14E}"/>
                          </a:ext>
                        </a:extLst>
                      </p:cNvPr>
                      <p:cNvCxnSpPr>
                        <a:cxnSpLocks/>
                        <a:stCxn id="3" idx="2"/>
                        <a:endCxn id="12" idx="0"/>
                      </p:cNvCxnSpPr>
                      <p:nvPr/>
                    </p:nvCxnSpPr>
                    <p:spPr>
                      <a:xfrm rot="16200000" flipH="1">
                        <a:off x="5948356" y="3013656"/>
                        <a:ext cx="327850" cy="1"/>
                      </a:xfrm>
                      <a:prstGeom prst="bent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grpSp>
                    <p:nvGrpSpPr>
                      <p:cNvPr id="2" name="Group 1">
                        <a:extLst>
                          <a:ext uri="{FF2B5EF4-FFF2-40B4-BE49-F238E27FC236}">
                            <a16:creationId xmlns:a16="http://schemas.microsoft.com/office/drawing/2014/main" id="{D77D1073-87F0-42D0-BB73-AA16161A2547}"/>
                          </a:ext>
                        </a:extLst>
                      </p:cNvPr>
                      <p:cNvGrpSpPr/>
                      <p:nvPr/>
                    </p:nvGrpSpPr>
                    <p:grpSpPr>
                      <a:xfrm>
                        <a:off x="1052000" y="2254928"/>
                        <a:ext cx="10390410" cy="4566839"/>
                        <a:chOff x="1052000" y="2254928"/>
                        <a:chExt cx="10390410" cy="4566839"/>
                      </a:xfrm>
                    </p:grpSpPr>
                    <p:sp>
                      <p:nvSpPr>
                        <p:cNvPr id="3" name="Rectangle: Rounded Corners 2">
                          <a:extLst>
                            <a:ext uri="{FF2B5EF4-FFF2-40B4-BE49-F238E27FC236}">
                              <a16:creationId xmlns:a16="http://schemas.microsoft.com/office/drawing/2014/main" id="{034FEF92-CF76-40C4-90B7-7BA46AB90828}"/>
                            </a:ext>
                          </a:extLst>
                        </p:cNvPr>
                        <p:cNvSpPr/>
                        <p:nvPr/>
                      </p:nvSpPr>
                      <p:spPr>
                        <a:xfrm>
                          <a:off x="5069154" y="2254928"/>
                          <a:ext cx="2086253" cy="59480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IQ" dirty="0"/>
                            <a:t>الاقسام العلمية </a:t>
                          </a:r>
                          <a:endParaRPr lang="en-US" dirty="0"/>
                        </a:p>
                      </p:txBody>
                    </p:sp>
                    <p:sp>
                      <p:nvSpPr>
                        <p:cNvPr id="10" name="Rectangle: Rounded Corners 9">
                          <a:extLst>
                            <a:ext uri="{FF2B5EF4-FFF2-40B4-BE49-F238E27FC236}">
                              <a16:creationId xmlns:a16="http://schemas.microsoft.com/office/drawing/2014/main" id="{CA6EB32D-616E-41A9-9B66-196FE69E9525}"/>
                            </a:ext>
                          </a:extLst>
                        </p:cNvPr>
                        <p:cNvSpPr/>
                        <p:nvPr/>
                      </p:nvSpPr>
                      <p:spPr>
                        <a:xfrm>
                          <a:off x="1553591" y="3204840"/>
                          <a:ext cx="1686757" cy="78123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IQ" dirty="0"/>
                            <a:t>الاقسام الانسانية </a:t>
                          </a:r>
                          <a:endParaRPr lang="en-US" dirty="0"/>
                        </a:p>
                      </p:txBody>
                    </p:sp>
                    <p:sp>
                      <p:nvSpPr>
                        <p:cNvPr id="12" name="Rectangle: Rounded Corners 11">
                          <a:extLst>
                            <a:ext uri="{FF2B5EF4-FFF2-40B4-BE49-F238E27FC236}">
                              <a16:creationId xmlns:a16="http://schemas.microsoft.com/office/drawing/2014/main" id="{96DF7ABA-6C38-467D-BAC9-FDBC84E6E2DE}"/>
                            </a:ext>
                          </a:extLst>
                        </p:cNvPr>
                        <p:cNvSpPr/>
                        <p:nvPr/>
                      </p:nvSpPr>
                      <p:spPr>
                        <a:xfrm>
                          <a:off x="5268903" y="3177582"/>
                          <a:ext cx="1686757" cy="78123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IQ" dirty="0"/>
                            <a:t>الاقسام العلمية  </a:t>
                          </a:r>
                          <a:endParaRPr lang="en-US" dirty="0"/>
                        </a:p>
                      </p:txBody>
                    </p:sp>
                    <p:sp>
                      <p:nvSpPr>
                        <p:cNvPr id="14" name="Rectangle: Rounded Corners 13">
                          <a:extLst>
                            <a:ext uri="{FF2B5EF4-FFF2-40B4-BE49-F238E27FC236}">
                              <a16:creationId xmlns:a16="http://schemas.microsoft.com/office/drawing/2014/main" id="{137DD429-85DA-406B-9AF1-9DC99B7B8FEC}"/>
                            </a:ext>
                          </a:extLst>
                        </p:cNvPr>
                        <p:cNvSpPr/>
                        <p:nvPr/>
                      </p:nvSpPr>
                      <p:spPr>
                        <a:xfrm>
                          <a:off x="8898384" y="3184124"/>
                          <a:ext cx="1686757" cy="78123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IQ" dirty="0"/>
                            <a:t>الاقسام الطبية </a:t>
                          </a:r>
                          <a:endParaRPr lang="en-US" dirty="0"/>
                        </a:p>
                      </p:txBody>
                    </p:sp>
                    <p:sp>
                      <p:nvSpPr>
                        <p:cNvPr id="18" name="Rectangle: Rounded Corners 17">
                          <a:extLst>
                            <a:ext uri="{FF2B5EF4-FFF2-40B4-BE49-F238E27FC236}">
                              <a16:creationId xmlns:a16="http://schemas.microsoft.com/office/drawing/2014/main" id="{6F214A70-28DF-41BA-BB55-E0583FA1697C}"/>
                            </a:ext>
                          </a:extLst>
                        </p:cNvPr>
                        <p:cNvSpPr/>
                        <p:nvPr/>
                      </p:nvSpPr>
                      <p:spPr>
                        <a:xfrm>
                          <a:off x="1147437" y="4296789"/>
                          <a:ext cx="983203" cy="47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200" dirty="0"/>
                            <a:t>1</a:t>
                          </a:r>
                          <a:r>
                            <a:rPr lang="ar-IQ" sz="1200" b="1" dirty="0"/>
                            <a:t>5 % عملي </a:t>
                          </a:r>
                          <a:endParaRPr lang="en-US" sz="1200" b="1" dirty="0"/>
                        </a:p>
                      </p:txBody>
                    </p:sp>
                    <p:sp>
                      <p:nvSpPr>
                        <p:cNvPr id="20" name="Rectangle: Rounded Corners 19">
                          <a:extLst>
                            <a:ext uri="{FF2B5EF4-FFF2-40B4-BE49-F238E27FC236}">
                              <a16:creationId xmlns:a16="http://schemas.microsoft.com/office/drawing/2014/main" id="{C4597E1B-ECB7-4217-A8F0-2D303283E26F}"/>
                            </a:ext>
                          </a:extLst>
                        </p:cNvPr>
                        <p:cNvSpPr/>
                        <p:nvPr/>
                      </p:nvSpPr>
                      <p:spPr>
                        <a:xfrm>
                          <a:off x="2583402" y="4314545"/>
                          <a:ext cx="1047565" cy="47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200" b="1" dirty="0"/>
                            <a:t>85 % نظري </a:t>
                          </a:r>
                          <a:endParaRPr lang="en-US" sz="1200" b="1" dirty="0"/>
                        </a:p>
                      </p:txBody>
                    </p:sp>
                    <p:sp>
                      <p:nvSpPr>
                        <p:cNvPr id="21" name="Rectangle: Rounded Corners 20">
                          <a:extLst>
                            <a:ext uri="{FF2B5EF4-FFF2-40B4-BE49-F238E27FC236}">
                              <a16:creationId xmlns:a16="http://schemas.microsoft.com/office/drawing/2014/main" id="{512C7469-EF5A-4293-9D66-77D2ED23BA9F}"/>
                            </a:ext>
                          </a:extLst>
                        </p:cNvPr>
                        <p:cNvSpPr/>
                        <p:nvPr/>
                      </p:nvSpPr>
                      <p:spPr>
                        <a:xfrm>
                          <a:off x="2583401" y="5064366"/>
                          <a:ext cx="1047565" cy="42455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sz="1200" dirty="0"/>
                            <a:t>محاضرات فديوية </a:t>
                          </a:r>
                          <a:endParaRPr lang="en-US" sz="1200" dirty="0"/>
                        </a:p>
                      </p:txBody>
                    </p:sp>
                    <p:sp>
                      <p:nvSpPr>
                        <p:cNvPr id="23" name="Rectangle: Rounded Corners 22">
                          <a:extLst>
                            <a:ext uri="{FF2B5EF4-FFF2-40B4-BE49-F238E27FC236}">
                              <a16:creationId xmlns:a16="http://schemas.microsoft.com/office/drawing/2014/main" id="{7B013BCE-D770-4844-8DE7-FBD5F2D0D981}"/>
                            </a:ext>
                          </a:extLst>
                        </p:cNvPr>
                        <p:cNvSpPr/>
                        <p:nvPr/>
                      </p:nvSpPr>
                      <p:spPr>
                        <a:xfrm>
                          <a:off x="2570636" y="5552082"/>
                          <a:ext cx="1047565" cy="42455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Google meet </a:t>
                          </a:r>
                        </a:p>
                      </p:txBody>
                    </p:sp>
                    <p:sp>
                      <p:nvSpPr>
                        <p:cNvPr id="25" name="Rectangle: Rounded Corners 24">
                          <a:extLst>
                            <a:ext uri="{FF2B5EF4-FFF2-40B4-BE49-F238E27FC236}">
                              <a16:creationId xmlns:a16="http://schemas.microsoft.com/office/drawing/2014/main" id="{638B913C-EFAB-4662-BACF-51FA12016E6C}"/>
                            </a:ext>
                          </a:extLst>
                        </p:cNvPr>
                        <p:cNvSpPr/>
                        <p:nvPr/>
                      </p:nvSpPr>
                      <p:spPr>
                        <a:xfrm>
                          <a:off x="2570636" y="6057242"/>
                          <a:ext cx="1047565" cy="42455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Pdf , word , ppt</a:t>
                          </a:r>
                        </a:p>
                      </p:txBody>
                    </p:sp>
                    <p:sp>
                      <p:nvSpPr>
                        <p:cNvPr id="27" name="Rectangle: Rounded Corners 26">
                          <a:extLst>
                            <a:ext uri="{FF2B5EF4-FFF2-40B4-BE49-F238E27FC236}">
                              <a16:creationId xmlns:a16="http://schemas.microsoft.com/office/drawing/2014/main" id="{5CEC6157-DEBA-413D-9573-8CB672078C48}"/>
                            </a:ext>
                          </a:extLst>
                        </p:cNvPr>
                        <p:cNvSpPr/>
                        <p:nvPr/>
                      </p:nvSpPr>
                      <p:spPr>
                        <a:xfrm>
                          <a:off x="1083075" y="5013367"/>
                          <a:ext cx="1047565" cy="42455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sz="1200" dirty="0"/>
                            <a:t>محاضرات فديوية </a:t>
                          </a:r>
                          <a:endParaRPr lang="en-US" sz="1200" dirty="0"/>
                        </a:p>
                      </p:txBody>
                    </p:sp>
                    <p:sp>
                      <p:nvSpPr>
                        <p:cNvPr id="29" name="Rectangle: Rounded Corners 28">
                          <a:extLst>
                            <a:ext uri="{FF2B5EF4-FFF2-40B4-BE49-F238E27FC236}">
                              <a16:creationId xmlns:a16="http://schemas.microsoft.com/office/drawing/2014/main" id="{B13ECF04-A976-4EF1-BD08-7794C4D172A4}"/>
                            </a:ext>
                          </a:extLst>
                        </p:cNvPr>
                        <p:cNvSpPr/>
                        <p:nvPr/>
                      </p:nvSpPr>
                      <p:spPr>
                        <a:xfrm>
                          <a:off x="1075865" y="5504943"/>
                          <a:ext cx="1047565" cy="42455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sz="1200" dirty="0"/>
                            <a:t>حضور المختبرات </a:t>
                          </a:r>
                          <a:endParaRPr lang="en-US" sz="1200" dirty="0"/>
                        </a:p>
                      </p:txBody>
                    </p:sp>
                    <p:sp>
                      <p:nvSpPr>
                        <p:cNvPr id="31" name="Rectangle: Rounded Corners 30">
                          <a:extLst>
                            <a:ext uri="{FF2B5EF4-FFF2-40B4-BE49-F238E27FC236}">
                              <a16:creationId xmlns:a16="http://schemas.microsoft.com/office/drawing/2014/main" id="{5436F40C-E2D1-4506-B794-D648BDE0D57B}"/>
                            </a:ext>
                          </a:extLst>
                        </p:cNvPr>
                        <p:cNvSpPr/>
                        <p:nvPr/>
                      </p:nvSpPr>
                      <p:spPr>
                        <a:xfrm>
                          <a:off x="1052000" y="6037755"/>
                          <a:ext cx="1047565" cy="42455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sz="1200" dirty="0"/>
                            <a:t>المختبرات الافتراضية</a:t>
                          </a:r>
                          <a:endParaRPr lang="en-US" sz="1200" dirty="0"/>
                        </a:p>
                      </p:txBody>
                    </p:sp>
                    <p:sp>
                      <p:nvSpPr>
                        <p:cNvPr id="32" name="Rectangle: Rounded Corners 31">
                          <a:extLst>
                            <a:ext uri="{FF2B5EF4-FFF2-40B4-BE49-F238E27FC236}">
                              <a16:creationId xmlns:a16="http://schemas.microsoft.com/office/drawing/2014/main" id="{59249FEB-A3B5-4154-9B65-028B85D000A6}"/>
                            </a:ext>
                          </a:extLst>
                        </p:cNvPr>
                        <p:cNvSpPr/>
                        <p:nvPr/>
                      </p:nvSpPr>
                      <p:spPr>
                        <a:xfrm>
                          <a:off x="6530635" y="4367812"/>
                          <a:ext cx="983203" cy="3693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IQ" sz="1200" dirty="0"/>
                            <a:t>50 % نظري </a:t>
                          </a:r>
                          <a:endParaRPr lang="en-US" sz="1200" dirty="0"/>
                        </a:p>
                      </p:txBody>
                    </p:sp>
                    <p:sp>
                      <p:nvSpPr>
                        <p:cNvPr id="34" name="Rectangle: Rounded Corners 33">
                          <a:extLst>
                            <a:ext uri="{FF2B5EF4-FFF2-40B4-BE49-F238E27FC236}">
                              <a16:creationId xmlns:a16="http://schemas.microsoft.com/office/drawing/2014/main" id="{DAD26710-5A93-495E-BF85-E51D03203390}"/>
                            </a:ext>
                          </a:extLst>
                        </p:cNvPr>
                        <p:cNvSpPr/>
                        <p:nvPr/>
                      </p:nvSpPr>
                      <p:spPr>
                        <a:xfrm>
                          <a:off x="4860523" y="4367812"/>
                          <a:ext cx="983203" cy="3693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IQ" sz="1200" dirty="0"/>
                            <a:t>50 % عملي </a:t>
                          </a:r>
                          <a:endParaRPr lang="en-US" sz="1200" dirty="0"/>
                        </a:p>
                      </p:txBody>
                    </p:sp>
                    <p:sp>
                      <p:nvSpPr>
                        <p:cNvPr id="36" name="Rectangle: Rounded Corners 35">
                          <a:extLst>
                            <a:ext uri="{FF2B5EF4-FFF2-40B4-BE49-F238E27FC236}">
                              <a16:creationId xmlns:a16="http://schemas.microsoft.com/office/drawing/2014/main" id="{61AF0B99-8DD6-4E5D-B792-97F99B195275}"/>
                            </a:ext>
                          </a:extLst>
                        </p:cNvPr>
                        <p:cNvSpPr/>
                        <p:nvPr/>
                      </p:nvSpPr>
                      <p:spPr>
                        <a:xfrm>
                          <a:off x="4089275" y="4987483"/>
                          <a:ext cx="983203" cy="3693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IQ" sz="1200" dirty="0"/>
                            <a:t>10-30  % </a:t>
                          </a:r>
                          <a:endParaRPr lang="en-US" sz="1200" dirty="0"/>
                        </a:p>
                      </p:txBody>
                    </p:sp>
                    <p:sp>
                      <p:nvSpPr>
                        <p:cNvPr id="38" name="Rectangle: Rounded Corners 37">
                          <a:extLst>
                            <a:ext uri="{FF2B5EF4-FFF2-40B4-BE49-F238E27FC236}">
                              <a16:creationId xmlns:a16="http://schemas.microsoft.com/office/drawing/2014/main" id="{2B9FDE74-0FE4-4F43-B65B-2B4891B9BA3E}"/>
                            </a:ext>
                          </a:extLst>
                        </p:cNvPr>
                        <p:cNvSpPr/>
                        <p:nvPr/>
                      </p:nvSpPr>
                      <p:spPr>
                        <a:xfrm>
                          <a:off x="4089275" y="5603690"/>
                          <a:ext cx="983203" cy="86813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IQ" sz="1200" dirty="0"/>
                            <a:t>تسجل و تهيئة المحاضرات فديويا  في المختبرات </a:t>
                          </a:r>
                          <a:endParaRPr lang="en-US" sz="1200" dirty="0"/>
                        </a:p>
                      </p:txBody>
                    </p:sp>
                    <p:sp>
                      <p:nvSpPr>
                        <p:cNvPr id="40" name="Rectangle: Rounded Corners 39">
                          <a:extLst>
                            <a:ext uri="{FF2B5EF4-FFF2-40B4-BE49-F238E27FC236}">
                              <a16:creationId xmlns:a16="http://schemas.microsoft.com/office/drawing/2014/main" id="{EDBFA847-549A-4A15-9A2F-97251A62AEE5}"/>
                            </a:ext>
                          </a:extLst>
                        </p:cNvPr>
                        <p:cNvSpPr/>
                        <p:nvPr/>
                      </p:nvSpPr>
                      <p:spPr>
                        <a:xfrm>
                          <a:off x="5321053" y="4978316"/>
                          <a:ext cx="983203" cy="3693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IQ" sz="1200" dirty="0"/>
                            <a:t>70-90  % </a:t>
                          </a:r>
                          <a:endParaRPr lang="en-US" sz="1200" dirty="0"/>
                        </a:p>
                      </p:txBody>
                    </p:sp>
                    <p:sp>
                      <p:nvSpPr>
                        <p:cNvPr id="48" name="Rectangle: Rounded Corners 47">
                          <a:extLst>
                            <a:ext uri="{FF2B5EF4-FFF2-40B4-BE49-F238E27FC236}">
                              <a16:creationId xmlns:a16="http://schemas.microsoft.com/office/drawing/2014/main" id="{E24B3D35-41A4-425E-8830-10E521742FF5}"/>
                            </a:ext>
                          </a:extLst>
                        </p:cNvPr>
                        <p:cNvSpPr/>
                        <p:nvPr/>
                      </p:nvSpPr>
                      <p:spPr>
                        <a:xfrm>
                          <a:off x="6513807" y="4987483"/>
                          <a:ext cx="1047565" cy="4245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IQ" sz="1200" dirty="0"/>
                            <a:t>محاضرات فديوية </a:t>
                          </a:r>
                          <a:endParaRPr lang="en-US" sz="1200" dirty="0"/>
                        </a:p>
                      </p:txBody>
                    </p:sp>
                    <p:sp>
                      <p:nvSpPr>
                        <p:cNvPr id="50" name="Rectangle: Rounded Corners 49">
                          <a:extLst>
                            <a:ext uri="{FF2B5EF4-FFF2-40B4-BE49-F238E27FC236}">
                              <a16:creationId xmlns:a16="http://schemas.microsoft.com/office/drawing/2014/main" id="{4FC95A76-E7AD-4A77-8C3A-45F24B202AAF}"/>
                            </a:ext>
                          </a:extLst>
                        </p:cNvPr>
                        <p:cNvSpPr/>
                        <p:nvPr/>
                      </p:nvSpPr>
                      <p:spPr>
                        <a:xfrm>
                          <a:off x="6513807" y="5438384"/>
                          <a:ext cx="1047565" cy="4245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t>Google meet </a:t>
                          </a:r>
                        </a:p>
                      </p:txBody>
                    </p:sp>
                    <p:sp>
                      <p:nvSpPr>
                        <p:cNvPr id="52" name="Rectangle: Rounded Corners 51">
                          <a:extLst>
                            <a:ext uri="{FF2B5EF4-FFF2-40B4-BE49-F238E27FC236}">
                              <a16:creationId xmlns:a16="http://schemas.microsoft.com/office/drawing/2014/main" id="{4D3BBBB0-8343-4B43-8BD9-21C9DD5E4043}"/>
                            </a:ext>
                          </a:extLst>
                        </p:cNvPr>
                        <p:cNvSpPr/>
                        <p:nvPr/>
                      </p:nvSpPr>
                      <p:spPr>
                        <a:xfrm>
                          <a:off x="6513807" y="5905609"/>
                          <a:ext cx="1047565" cy="4245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t>Pdf , word , ppt</a:t>
                          </a:r>
                        </a:p>
                      </p:txBody>
                    </p:sp>
                    <p:sp>
                      <p:nvSpPr>
                        <p:cNvPr id="54" name="Rectangle: Rounded Corners 53">
                          <a:extLst>
                            <a:ext uri="{FF2B5EF4-FFF2-40B4-BE49-F238E27FC236}">
                              <a16:creationId xmlns:a16="http://schemas.microsoft.com/office/drawing/2014/main" id="{E0C490B4-4B9D-4E6F-8469-E174BF723290}"/>
                            </a:ext>
                          </a:extLst>
                        </p:cNvPr>
                        <p:cNvSpPr/>
                        <p:nvPr/>
                      </p:nvSpPr>
                      <p:spPr>
                        <a:xfrm>
                          <a:off x="6513807" y="6377986"/>
                          <a:ext cx="1047565" cy="4245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IQ" sz="1200" dirty="0"/>
                            <a:t>حضور القاعات الدراسية</a:t>
                          </a:r>
                          <a:endParaRPr lang="en-US" sz="1200" dirty="0"/>
                        </a:p>
                      </p:txBody>
                    </p:sp>
                    <p:sp>
                      <p:nvSpPr>
                        <p:cNvPr id="56" name="Rectangle: Rounded Corners 55">
                          <a:extLst>
                            <a:ext uri="{FF2B5EF4-FFF2-40B4-BE49-F238E27FC236}">
                              <a16:creationId xmlns:a16="http://schemas.microsoft.com/office/drawing/2014/main" id="{180BAFE6-AA46-4C3D-A3BE-54646F8F776B}"/>
                            </a:ext>
                          </a:extLst>
                        </p:cNvPr>
                        <p:cNvSpPr/>
                        <p:nvPr/>
                      </p:nvSpPr>
                      <p:spPr>
                        <a:xfrm>
                          <a:off x="10411673" y="4387042"/>
                          <a:ext cx="983203" cy="3693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1200" dirty="0"/>
                            <a:t>60 % نظري </a:t>
                          </a:r>
                          <a:endParaRPr lang="en-US" sz="1200" dirty="0"/>
                        </a:p>
                      </p:txBody>
                    </p:sp>
                    <p:sp>
                      <p:nvSpPr>
                        <p:cNvPr id="58" name="Rectangle: Rounded Corners 57">
                          <a:extLst>
                            <a:ext uri="{FF2B5EF4-FFF2-40B4-BE49-F238E27FC236}">
                              <a16:creationId xmlns:a16="http://schemas.microsoft.com/office/drawing/2014/main" id="{D38F4691-9504-4ED4-8A51-9DE0F9956DCC}"/>
                            </a:ext>
                          </a:extLst>
                        </p:cNvPr>
                        <p:cNvSpPr/>
                        <p:nvPr/>
                      </p:nvSpPr>
                      <p:spPr>
                        <a:xfrm>
                          <a:off x="8572884" y="4387042"/>
                          <a:ext cx="983203" cy="3693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1200" dirty="0"/>
                            <a:t>40 % عملي </a:t>
                          </a:r>
                          <a:endParaRPr lang="en-US" sz="1200" dirty="0"/>
                        </a:p>
                      </p:txBody>
                    </p:sp>
                    <p:sp>
                      <p:nvSpPr>
                        <p:cNvPr id="60" name="Rectangle: Rounded Corners 59">
                          <a:extLst>
                            <a:ext uri="{FF2B5EF4-FFF2-40B4-BE49-F238E27FC236}">
                              <a16:creationId xmlns:a16="http://schemas.microsoft.com/office/drawing/2014/main" id="{4C2D496F-1E64-48AF-AC6D-DBA418D60742}"/>
                            </a:ext>
                          </a:extLst>
                        </p:cNvPr>
                        <p:cNvSpPr/>
                        <p:nvPr/>
                      </p:nvSpPr>
                      <p:spPr>
                        <a:xfrm>
                          <a:off x="7970313" y="5006713"/>
                          <a:ext cx="983203" cy="3693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1200" dirty="0"/>
                            <a:t>10-30  % </a:t>
                          </a:r>
                          <a:endParaRPr lang="en-US" sz="1200" dirty="0"/>
                        </a:p>
                      </p:txBody>
                    </p:sp>
                    <p:sp>
                      <p:nvSpPr>
                        <p:cNvPr id="62" name="Rectangle: Rounded Corners 61">
                          <a:extLst>
                            <a:ext uri="{FF2B5EF4-FFF2-40B4-BE49-F238E27FC236}">
                              <a16:creationId xmlns:a16="http://schemas.microsoft.com/office/drawing/2014/main" id="{BDD4B9AC-8171-4AE3-B263-A119CB6F1E9B}"/>
                            </a:ext>
                          </a:extLst>
                        </p:cNvPr>
                        <p:cNvSpPr/>
                        <p:nvPr/>
                      </p:nvSpPr>
                      <p:spPr>
                        <a:xfrm>
                          <a:off x="7970313" y="5622920"/>
                          <a:ext cx="983203" cy="8681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1200" dirty="0"/>
                            <a:t>تسجل و تهيئة المحاضرات فديويا  في المختبرات </a:t>
                          </a:r>
                          <a:endParaRPr lang="en-US" sz="1200" dirty="0"/>
                        </a:p>
                      </p:txBody>
                    </p:sp>
                    <p:sp>
                      <p:nvSpPr>
                        <p:cNvPr id="64" name="Rectangle: Rounded Corners 63">
                          <a:extLst>
                            <a:ext uri="{FF2B5EF4-FFF2-40B4-BE49-F238E27FC236}">
                              <a16:creationId xmlns:a16="http://schemas.microsoft.com/office/drawing/2014/main" id="{84FD4394-64C1-46FF-985C-5BC85AFBD272}"/>
                            </a:ext>
                          </a:extLst>
                        </p:cNvPr>
                        <p:cNvSpPr/>
                        <p:nvPr/>
                      </p:nvSpPr>
                      <p:spPr>
                        <a:xfrm>
                          <a:off x="9202091" y="4997546"/>
                          <a:ext cx="983203" cy="3693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1200" dirty="0"/>
                            <a:t>70-90  % </a:t>
                          </a:r>
                          <a:endParaRPr lang="en-US" sz="1200" dirty="0"/>
                        </a:p>
                      </p:txBody>
                    </p:sp>
                    <p:sp>
                      <p:nvSpPr>
                        <p:cNvPr id="66" name="Rectangle: Rounded Corners 65">
                          <a:extLst>
                            <a:ext uri="{FF2B5EF4-FFF2-40B4-BE49-F238E27FC236}">
                              <a16:creationId xmlns:a16="http://schemas.microsoft.com/office/drawing/2014/main" id="{9C64EEB1-7432-41BD-BE81-91945C8C8C2B}"/>
                            </a:ext>
                          </a:extLst>
                        </p:cNvPr>
                        <p:cNvSpPr/>
                        <p:nvPr/>
                      </p:nvSpPr>
                      <p:spPr>
                        <a:xfrm>
                          <a:off x="9216517" y="5551783"/>
                          <a:ext cx="983203" cy="3693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1200" dirty="0"/>
                            <a:t>محاضرات فيدوية </a:t>
                          </a:r>
                          <a:endParaRPr lang="en-US" sz="1200" dirty="0"/>
                        </a:p>
                      </p:txBody>
                    </p:sp>
                    <p:sp>
                      <p:nvSpPr>
                        <p:cNvPr id="68" name="Rectangle: Rounded Corners 67">
                          <a:extLst>
                            <a:ext uri="{FF2B5EF4-FFF2-40B4-BE49-F238E27FC236}">
                              <a16:creationId xmlns:a16="http://schemas.microsoft.com/office/drawing/2014/main" id="{4022D80A-6B27-4407-9A7F-765CC3C840FA}"/>
                            </a:ext>
                          </a:extLst>
                        </p:cNvPr>
                        <p:cNvSpPr/>
                        <p:nvPr/>
                      </p:nvSpPr>
                      <p:spPr>
                        <a:xfrm>
                          <a:off x="9210968" y="5961094"/>
                          <a:ext cx="983203" cy="3693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1200" dirty="0"/>
                            <a:t>حضور الطلبة للمحتبرات </a:t>
                          </a:r>
                          <a:endParaRPr lang="en-US" sz="1200" dirty="0"/>
                        </a:p>
                      </p:txBody>
                    </p:sp>
                    <p:sp>
                      <p:nvSpPr>
                        <p:cNvPr id="70" name="Rectangle: Rounded Corners 69">
                          <a:extLst>
                            <a:ext uri="{FF2B5EF4-FFF2-40B4-BE49-F238E27FC236}">
                              <a16:creationId xmlns:a16="http://schemas.microsoft.com/office/drawing/2014/main" id="{CCC83723-C2E2-47D5-88C4-9215F6E84449}"/>
                            </a:ext>
                          </a:extLst>
                        </p:cNvPr>
                        <p:cNvSpPr/>
                        <p:nvPr/>
                      </p:nvSpPr>
                      <p:spPr>
                        <a:xfrm>
                          <a:off x="9216517" y="6370404"/>
                          <a:ext cx="983203" cy="45136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1200" dirty="0"/>
                            <a:t>المختبرات الافتراضية </a:t>
                          </a:r>
                          <a:endParaRPr lang="en-US" sz="1200" dirty="0"/>
                        </a:p>
                      </p:txBody>
                    </p:sp>
                    <p:sp>
                      <p:nvSpPr>
                        <p:cNvPr id="74" name="Rectangle: Rounded Corners 73">
                          <a:extLst>
                            <a:ext uri="{FF2B5EF4-FFF2-40B4-BE49-F238E27FC236}">
                              <a16:creationId xmlns:a16="http://schemas.microsoft.com/office/drawing/2014/main" id="{6663801E-B57A-4E49-8D26-A3EB434F49C1}"/>
                            </a:ext>
                          </a:extLst>
                        </p:cNvPr>
                        <p:cNvSpPr/>
                        <p:nvPr/>
                      </p:nvSpPr>
                      <p:spPr>
                        <a:xfrm>
                          <a:off x="10394845" y="5457614"/>
                          <a:ext cx="1047565" cy="42455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a:t>Google meet </a:t>
                          </a:r>
                        </a:p>
                      </p:txBody>
                    </p:sp>
                    <p:sp>
                      <p:nvSpPr>
                        <p:cNvPr id="76" name="Rectangle: Rounded Corners 75">
                          <a:extLst>
                            <a:ext uri="{FF2B5EF4-FFF2-40B4-BE49-F238E27FC236}">
                              <a16:creationId xmlns:a16="http://schemas.microsoft.com/office/drawing/2014/main" id="{CA0C5052-3671-40C0-82B7-069FC6A98783}"/>
                            </a:ext>
                          </a:extLst>
                        </p:cNvPr>
                        <p:cNvSpPr/>
                        <p:nvPr/>
                      </p:nvSpPr>
                      <p:spPr>
                        <a:xfrm>
                          <a:off x="10394845" y="5924839"/>
                          <a:ext cx="1047565" cy="42455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a:t>Pdf , word , ppt</a:t>
                          </a:r>
                        </a:p>
                      </p:txBody>
                    </p:sp>
                    <p:sp>
                      <p:nvSpPr>
                        <p:cNvPr id="78" name="Rectangle: Rounded Corners 77">
                          <a:extLst>
                            <a:ext uri="{FF2B5EF4-FFF2-40B4-BE49-F238E27FC236}">
                              <a16:creationId xmlns:a16="http://schemas.microsoft.com/office/drawing/2014/main" id="{930B1814-49C6-49FC-8501-93995DE6BF21}"/>
                            </a:ext>
                          </a:extLst>
                        </p:cNvPr>
                        <p:cNvSpPr/>
                        <p:nvPr/>
                      </p:nvSpPr>
                      <p:spPr>
                        <a:xfrm>
                          <a:off x="10394845" y="6397216"/>
                          <a:ext cx="1047565" cy="42455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1200" dirty="0"/>
                            <a:t>حضور القاعات الدراسية</a:t>
                          </a:r>
                          <a:endParaRPr lang="en-US" sz="1200" dirty="0"/>
                        </a:p>
                      </p:txBody>
                    </p:sp>
                    <p:cxnSp>
                      <p:nvCxnSpPr>
                        <p:cNvPr id="82" name="Connector: Elbow 81">
                          <a:extLst>
                            <a:ext uri="{FF2B5EF4-FFF2-40B4-BE49-F238E27FC236}">
                              <a16:creationId xmlns:a16="http://schemas.microsoft.com/office/drawing/2014/main" id="{589BEAD5-80B8-4CAC-9526-EEEEF16007F1}"/>
                            </a:ext>
                          </a:extLst>
                        </p:cNvPr>
                        <p:cNvCxnSpPr>
                          <a:stCxn id="3" idx="2"/>
                          <a:endCxn id="14" idx="0"/>
                        </p:cNvCxnSpPr>
                        <p:nvPr/>
                      </p:nvCxnSpPr>
                      <p:spPr>
                        <a:xfrm rot="16200000" flipH="1">
                          <a:off x="7759826" y="1202187"/>
                          <a:ext cx="334392" cy="3629482"/>
                        </a:xfrm>
                        <a:prstGeom prst="bentConnector3">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95" name="Connector: Elbow 94">
                          <a:extLst>
                            <a:ext uri="{FF2B5EF4-FFF2-40B4-BE49-F238E27FC236}">
                              <a16:creationId xmlns:a16="http://schemas.microsoft.com/office/drawing/2014/main" id="{9247092B-9EE7-4949-B829-76D6D5BE4723}"/>
                            </a:ext>
                          </a:extLst>
                        </p:cNvPr>
                        <p:cNvCxnSpPr>
                          <a:stCxn id="12" idx="2"/>
                          <a:endCxn id="34" idx="0"/>
                        </p:cNvCxnSpPr>
                        <p:nvPr/>
                      </p:nvCxnSpPr>
                      <p:spPr>
                        <a:xfrm rot="5400000">
                          <a:off x="5527707" y="3783236"/>
                          <a:ext cx="408995" cy="760157"/>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7" name="Connector: Elbow 96">
                          <a:extLst>
                            <a:ext uri="{FF2B5EF4-FFF2-40B4-BE49-F238E27FC236}">
                              <a16:creationId xmlns:a16="http://schemas.microsoft.com/office/drawing/2014/main" id="{54FA0B8F-DEEC-4DA6-BA1B-B34865586D2E}"/>
                            </a:ext>
                          </a:extLst>
                        </p:cNvPr>
                        <p:cNvCxnSpPr>
                          <a:stCxn id="12" idx="2"/>
                          <a:endCxn id="32" idx="0"/>
                        </p:cNvCxnSpPr>
                        <p:nvPr/>
                      </p:nvCxnSpPr>
                      <p:spPr>
                        <a:xfrm rot="16200000" flipH="1">
                          <a:off x="6362762" y="3708336"/>
                          <a:ext cx="408995" cy="909955"/>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9" name="Connector: Elbow 98">
                          <a:extLst>
                            <a:ext uri="{FF2B5EF4-FFF2-40B4-BE49-F238E27FC236}">
                              <a16:creationId xmlns:a16="http://schemas.microsoft.com/office/drawing/2014/main" id="{F0B1598B-EB81-4987-B0F4-EFBAE2317026}"/>
                            </a:ext>
                          </a:extLst>
                        </p:cNvPr>
                        <p:cNvCxnSpPr>
                          <a:stCxn id="14" idx="2"/>
                          <a:endCxn id="56" idx="0"/>
                        </p:cNvCxnSpPr>
                        <p:nvPr/>
                      </p:nvCxnSpPr>
                      <p:spPr>
                        <a:xfrm rot="16200000" flipH="1">
                          <a:off x="10111678" y="3595444"/>
                          <a:ext cx="421683" cy="1161512"/>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3" name="Connector: Elbow 102">
                          <a:extLst>
                            <a:ext uri="{FF2B5EF4-FFF2-40B4-BE49-F238E27FC236}">
                              <a16:creationId xmlns:a16="http://schemas.microsoft.com/office/drawing/2014/main" id="{23C7F49C-BB6A-4DC6-B2E4-98DCFDC6B198}"/>
                            </a:ext>
                          </a:extLst>
                        </p:cNvPr>
                        <p:cNvCxnSpPr>
                          <a:stCxn id="34" idx="2"/>
                          <a:endCxn id="36" idx="0"/>
                        </p:cNvCxnSpPr>
                        <p:nvPr/>
                      </p:nvCxnSpPr>
                      <p:spPr>
                        <a:xfrm rot="5400000">
                          <a:off x="4841332" y="4476689"/>
                          <a:ext cx="250339" cy="771248"/>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grpSp>
                </p:grpSp>
              </p:grpSp>
            </p:grpSp>
          </p:grpSp>
          <p:cxnSp>
            <p:nvCxnSpPr>
              <p:cNvPr id="105" name="Connector: Elbow 104">
                <a:extLst>
                  <a:ext uri="{FF2B5EF4-FFF2-40B4-BE49-F238E27FC236}">
                    <a16:creationId xmlns:a16="http://schemas.microsoft.com/office/drawing/2014/main" id="{B19AA22D-0088-4696-9C45-0ACA774629EE}"/>
                  </a:ext>
                </a:extLst>
              </p:cNvPr>
              <p:cNvCxnSpPr>
                <a:stCxn id="34" idx="2"/>
                <a:endCxn id="40" idx="0"/>
              </p:cNvCxnSpPr>
              <p:nvPr/>
            </p:nvCxnSpPr>
            <p:spPr>
              <a:xfrm rot="16200000" flipH="1">
                <a:off x="5461804" y="4627465"/>
                <a:ext cx="241172" cy="460530"/>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grpSp>
        <p:cxnSp>
          <p:nvCxnSpPr>
            <p:cNvPr id="107" name="Straight Arrow Connector 106">
              <a:extLst>
                <a:ext uri="{FF2B5EF4-FFF2-40B4-BE49-F238E27FC236}">
                  <a16:creationId xmlns:a16="http://schemas.microsoft.com/office/drawing/2014/main" id="{C2D6A3F1-9EDE-4486-95EE-CF9D7F7BF501}"/>
                </a:ext>
              </a:extLst>
            </p:cNvPr>
            <p:cNvCxnSpPr>
              <a:stCxn id="32" idx="2"/>
              <a:endCxn id="48" idx="0"/>
            </p:cNvCxnSpPr>
            <p:nvPr/>
          </p:nvCxnSpPr>
          <p:spPr>
            <a:xfrm>
              <a:off x="7022237" y="4737144"/>
              <a:ext cx="15353" cy="25033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cxnSp>
        <p:nvCxnSpPr>
          <p:cNvPr id="109" name="Connector: Elbow 108">
            <a:extLst>
              <a:ext uri="{FF2B5EF4-FFF2-40B4-BE49-F238E27FC236}">
                <a16:creationId xmlns:a16="http://schemas.microsoft.com/office/drawing/2014/main" id="{F73E0882-4FC3-47AA-8789-722F65400532}"/>
              </a:ext>
            </a:extLst>
          </p:cNvPr>
          <p:cNvCxnSpPr>
            <a:stCxn id="58" idx="2"/>
            <a:endCxn id="60" idx="0"/>
          </p:cNvCxnSpPr>
          <p:nvPr/>
        </p:nvCxnSpPr>
        <p:spPr>
          <a:xfrm rot="5400000">
            <a:off x="8638032" y="4580258"/>
            <a:ext cx="250339" cy="602571"/>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1" name="Connector: Elbow 110">
            <a:extLst>
              <a:ext uri="{FF2B5EF4-FFF2-40B4-BE49-F238E27FC236}">
                <a16:creationId xmlns:a16="http://schemas.microsoft.com/office/drawing/2014/main" id="{FA069380-076D-449A-843D-F95DCC52454D}"/>
              </a:ext>
            </a:extLst>
          </p:cNvPr>
          <p:cNvCxnSpPr>
            <a:stCxn id="58" idx="2"/>
            <a:endCxn id="64" idx="0"/>
          </p:cNvCxnSpPr>
          <p:nvPr/>
        </p:nvCxnSpPr>
        <p:spPr>
          <a:xfrm rot="16200000" flipH="1">
            <a:off x="9258503" y="4562356"/>
            <a:ext cx="241172" cy="629207"/>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3" name="Straight Arrow Connector 112">
            <a:extLst>
              <a:ext uri="{FF2B5EF4-FFF2-40B4-BE49-F238E27FC236}">
                <a16:creationId xmlns:a16="http://schemas.microsoft.com/office/drawing/2014/main" id="{5BA9251E-017D-4B14-81C5-E0B7EA5E3CF9}"/>
              </a:ext>
            </a:extLst>
          </p:cNvPr>
          <p:cNvCxnSpPr>
            <a:stCxn id="56" idx="2"/>
            <a:endCxn id="72" idx="0"/>
          </p:cNvCxnSpPr>
          <p:nvPr/>
        </p:nvCxnSpPr>
        <p:spPr>
          <a:xfrm>
            <a:off x="10903275" y="4756374"/>
            <a:ext cx="15353" cy="250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600989"/>
      </p:ext>
    </p:extLst>
  </p:cSld>
  <p:clrMapOvr>
    <a:masterClrMapping/>
  </p:clrMapOvr>
  <mc:AlternateContent xmlns:mc="http://schemas.openxmlformats.org/markup-compatibility/2006" xmlns:p14="http://schemas.microsoft.com/office/powerpoint/2010/main">
    <mc:Choice Requires="p14">
      <p:transition spd="slow" p14:dur="2000" advTm="6036"/>
    </mc:Choice>
    <mc:Fallback xmlns="">
      <p:transition spd="slow" advTm="603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201BD604-FAF7-44F5-B903-3B71AE0D9F3A}"/>
              </a:ext>
            </a:extLst>
          </p:cNvPr>
          <p:cNvSpPr txBox="1">
            <a:spLocks noChangeArrowheads="1"/>
          </p:cNvSpPr>
          <p:nvPr/>
        </p:nvSpPr>
        <p:spPr bwMode="auto">
          <a:xfrm>
            <a:off x="1219199" y="55462"/>
            <a:ext cx="9753599" cy="1384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ALMUSTAQBAL UNIVERSITY COLLEGE</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Iraq – Babylon</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 </a:t>
            </a:r>
          </a:p>
        </p:txBody>
      </p:sp>
      <p:pic>
        <p:nvPicPr>
          <p:cNvPr id="6" name="Picture 5" descr="https://fbcdn-profile-a.akamaihd.net/hprofile-ak-xpa1/v/t1.0-1/c6.0.160.160/p160x160/10422075_950415331642389_6568182895572721094_n.jpg?oh=de0ff0b37bdc19825084a241ee6e9bf8&amp;oe=5560859F&amp;__gda__=1432074081_153984758b144a45dc30055667b73111">
            <a:extLst>
              <a:ext uri="{FF2B5EF4-FFF2-40B4-BE49-F238E27FC236}">
                <a16:creationId xmlns:a16="http://schemas.microsoft.com/office/drawing/2014/main" id="{92269FFA-1CBE-4F18-BDD1-1FCF9050D3F0}"/>
              </a:ext>
            </a:extLst>
          </p:cNvPr>
          <p:cNvPicPr>
            <a:picLocks noChangeAspect="1" noChangeArrowheads="1"/>
          </p:cNvPicPr>
          <p:nvPr/>
        </p:nvPicPr>
        <p:blipFill>
          <a:blip r:embed="rId2" cstate="print"/>
          <a:srcRect/>
          <a:stretch>
            <a:fillRect/>
          </a:stretch>
        </p:blipFill>
        <p:spPr bwMode="auto">
          <a:xfrm>
            <a:off x="9635551" y="55462"/>
            <a:ext cx="1337248" cy="1384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Subtitle 7">
            <a:extLst>
              <a:ext uri="{FF2B5EF4-FFF2-40B4-BE49-F238E27FC236}">
                <a16:creationId xmlns:a16="http://schemas.microsoft.com/office/drawing/2014/main" id="{7389B810-CD8A-4DBD-BDE3-6E6CDED87AD9}"/>
              </a:ext>
            </a:extLst>
          </p:cNvPr>
          <p:cNvSpPr>
            <a:spLocks noGrp="1"/>
          </p:cNvSpPr>
          <p:nvPr>
            <p:ph type="subTitle" idx="1"/>
          </p:nvPr>
        </p:nvSpPr>
        <p:spPr>
          <a:xfrm>
            <a:off x="1219199" y="1846555"/>
            <a:ext cx="9448799" cy="3684233"/>
          </a:xfrm>
        </p:spPr>
        <p:txBody>
          <a:bodyPr>
            <a:normAutofit/>
          </a:bodyPr>
          <a:lstStyle/>
          <a:p>
            <a:pPr algn="r"/>
            <a:endParaRPr lang="ar-IQ" sz="2000" b="1" dirty="0"/>
          </a:p>
          <a:p>
            <a:pPr algn="r" rtl="1"/>
            <a:endParaRPr lang="ar-IQ" sz="3200" b="1" dirty="0"/>
          </a:p>
          <a:p>
            <a:endParaRPr lang="ar-IQ" sz="3200" b="1" dirty="0"/>
          </a:p>
        </p:txBody>
      </p:sp>
      <p:sp>
        <p:nvSpPr>
          <p:cNvPr id="43" name="TextBox 42">
            <a:extLst>
              <a:ext uri="{FF2B5EF4-FFF2-40B4-BE49-F238E27FC236}">
                <a16:creationId xmlns:a16="http://schemas.microsoft.com/office/drawing/2014/main" id="{685BA99C-5EC9-4ABF-B64A-1671236015F9}"/>
              </a:ext>
            </a:extLst>
          </p:cNvPr>
          <p:cNvSpPr txBox="1"/>
          <p:nvPr/>
        </p:nvSpPr>
        <p:spPr>
          <a:xfrm>
            <a:off x="3695329" y="1457234"/>
            <a:ext cx="6094520" cy="461665"/>
          </a:xfrm>
          <a:prstGeom prst="rect">
            <a:avLst/>
          </a:prstGeom>
          <a:noFill/>
        </p:spPr>
        <p:txBody>
          <a:bodyPr wrap="square">
            <a:spAutoFit/>
          </a:bodyPr>
          <a:lstStyle/>
          <a:p>
            <a:pPr algn="r"/>
            <a:r>
              <a:rPr lang="ar-IQ" sz="2400" b="1" dirty="0"/>
              <a:t>خطوات تنفيذ التعليم المدمج </a:t>
            </a:r>
          </a:p>
        </p:txBody>
      </p:sp>
      <p:grpSp>
        <p:nvGrpSpPr>
          <p:cNvPr id="16" name="Group 15">
            <a:extLst>
              <a:ext uri="{FF2B5EF4-FFF2-40B4-BE49-F238E27FC236}">
                <a16:creationId xmlns:a16="http://schemas.microsoft.com/office/drawing/2014/main" id="{7A32C145-441E-4B1F-BCD4-72098BC3AD3F}"/>
              </a:ext>
            </a:extLst>
          </p:cNvPr>
          <p:cNvGrpSpPr/>
          <p:nvPr/>
        </p:nvGrpSpPr>
        <p:grpSpPr>
          <a:xfrm>
            <a:off x="995563" y="1748318"/>
            <a:ext cx="9861765" cy="4272527"/>
            <a:chOff x="995563" y="1748318"/>
            <a:chExt cx="9861765" cy="4272527"/>
          </a:xfrm>
        </p:grpSpPr>
        <p:cxnSp>
          <p:nvCxnSpPr>
            <p:cNvPr id="54" name="Connector: Elbow 53">
              <a:extLst>
                <a:ext uri="{FF2B5EF4-FFF2-40B4-BE49-F238E27FC236}">
                  <a16:creationId xmlns:a16="http://schemas.microsoft.com/office/drawing/2014/main" id="{4F906110-8E91-4700-A18B-8E00736EDA24}"/>
                </a:ext>
              </a:extLst>
            </p:cNvPr>
            <p:cNvCxnSpPr>
              <a:stCxn id="2" idx="2"/>
              <a:endCxn id="33" idx="0"/>
            </p:cNvCxnSpPr>
            <p:nvPr/>
          </p:nvCxnSpPr>
          <p:spPr>
            <a:xfrm rot="16200000" flipH="1">
              <a:off x="7319977" y="1060676"/>
              <a:ext cx="632500" cy="3752571"/>
            </a:xfrm>
            <a:prstGeom prst="bentConnector3">
              <a:avLst>
                <a:gd name="adj1" fmla="val 4719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660BEE8-A3F4-4AA8-A039-D7D3ED5F6747}"/>
                </a:ext>
              </a:extLst>
            </p:cNvPr>
            <p:cNvGrpSpPr/>
            <p:nvPr/>
          </p:nvGrpSpPr>
          <p:grpSpPr>
            <a:xfrm>
              <a:off x="995563" y="1748318"/>
              <a:ext cx="9861765" cy="4272527"/>
              <a:chOff x="995563" y="1748318"/>
              <a:chExt cx="9861765" cy="4272527"/>
            </a:xfrm>
          </p:grpSpPr>
          <p:sp>
            <p:nvSpPr>
              <p:cNvPr id="15" name="Rectangle: Rounded Corners 14">
                <a:extLst>
                  <a:ext uri="{FF2B5EF4-FFF2-40B4-BE49-F238E27FC236}">
                    <a16:creationId xmlns:a16="http://schemas.microsoft.com/office/drawing/2014/main" id="{81368DBE-6F93-46F7-8DDD-C2D4E804A40B}"/>
                  </a:ext>
                </a:extLst>
              </p:cNvPr>
              <p:cNvSpPr/>
              <p:nvPr/>
            </p:nvSpPr>
            <p:spPr>
              <a:xfrm>
                <a:off x="2275530" y="4142782"/>
                <a:ext cx="983203" cy="369332"/>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IQ" sz="1200" b="1" dirty="0">
                    <a:ln w="0"/>
                    <a:solidFill>
                      <a:schemeClr val="tx1"/>
                    </a:solidFill>
                    <a:effectLst>
                      <a:outerShdw blurRad="38100" dist="19050" dir="2700000" algn="tl" rotWithShape="0">
                        <a:schemeClr val="dk1">
                          <a:alpha val="40000"/>
                        </a:schemeClr>
                      </a:outerShdw>
                    </a:effectLst>
                  </a:rPr>
                  <a:t>مسائي</a:t>
                </a:r>
                <a:r>
                  <a:rPr lang="ar-IQ" sz="1200" dirty="0">
                    <a:ln w="0"/>
                    <a:solidFill>
                      <a:schemeClr val="tx1"/>
                    </a:solidFill>
                    <a:effectLst>
                      <a:outerShdw blurRad="38100" dist="19050" dir="2700000" algn="tl" rotWithShape="0">
                        <a:schemeClr val="dk1">
                          <a:alpha val="40000"/>
                        </a:schemeClr>
                      </a:outerShdw>
                    </a:effectLst>
                  </a:rPr>
                  <a:t> </a:t>
                </a:r>
                <a:endParaRPr lang="en-US" sz="1200" dirty="0">
                  <a:ln w="0"/>
                  <a:solidFill>
                    <a:schemeClr val="tx1"/>
                  </a:solidFill>
                  <a:effectLst>
                    <a:outerShdw blurRad="38100" dist="19050" dir="2700000" algn="tl" rotWithShape="0">
                      <a:schemeClr val="dk1">
                        <a:alpha val="40000"/>
                      </a:schemeClr>
                    </a:outerShdw>
                  </a:effectLst>
                </a:endParaRPr>
              </a:p>
            </p:txBody>
          </p:sp>
          <p:grpSp>
            <p:nvGrpSpPr>
              <p:cNvPr id="9" name="Group 8">
                <a:extLst>
                  <a:ext uri="{FF2B5EF4-FFF2-40B4-BE49-F238E27FC236}">
                    <a16:creationId xmlns:a16="http://schemas.microsoft.com/office/drawing/2014/main" id="{4F56D3E3-119B-4161-A73F-51B48D4578A3}"/>
                  </a:ext>
                </a:extLst>
              </p:cNvPr>
              <p:cNvGrpSpPr/>
              <p:nvPr/>
            </p:nvGrpSpPr>
            <p:grpSpPr>
              <a:xfrm>
                <a:off x="995563" y="1748318"/>
                <a:ext cx="9861765" cy="4272527"/>
                <a:chOff x="995563" y="1739440"/>
                <a:chExt cx="9861765" cy="4272527"/>
              </a:xfrm>
            </p:grpSpPr>
            <p:cxnSp>
              <p:nvCxnSpPr>
                <p:cNvPr id="75" name="Connector: Elbow 74">
                  <a:extLst>
                    <a:ext uri="{FF2B5EF4-FFF2-40B4-BE49-F238E27FC236}">
                      <a16:creationId xmlns:a16="http://schemas.microsoft.com/office/drawing/2014/main" id="{C4D51F08-C403-4BFB-8AFF-D3A29243F4FC}"/>
                    </a:ext>
                  </a:extLst>
                </p:cNvPr>
                <p:cNvCxnSpPr>
                  <a:stCxn id="3" idx="2"/>
                  <a:endCxn id="17" idx="0"/>
                </p:cNvCxnSpPr>
                <p:nvPr/>
              </p:nvCxnSpPr>
              <p:spPr>
                <a:xfrm rot="16200000" flipH="1">
                  <a:off x="4987665" y="3544917"/>
                  <a:ext cx="329122" cy="64726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A455E24B-E151-42CB-AA83-7AEFFCB5FFE6}"/>
                    </a:ext>
                  </a:extLst>
                </p:cNvPr>
                <p:cNvCxnSpPr>
                  <a:stCxn id="31" idx="2"/>
                  <a:endCxn id="23" idx="0"/>
                </p:cNvCxnSpPr>
                <p:nvPr/>
              </p:nvCxnSpPr>
              <p:spPr>
                <a:xfrm rot="16200000" flipH="1">
                  <a:off x="7072502" y="3798767"/>
                  <a:ext cx="368683" cy="17257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E51A5E-78BD-44BB-8518-78C78A1C149B}"/>
                    </a:ext>
                  </a:extLst>
                </p:cNvPr>
                <p:cNvGrpSpPr/>
                <p:nvPr/>
              </p:nvGrpSpPr>
              <p:grpSpPr>
                <a:xfrm>
                  <a:off x="995563" y="1739440"/>
                  <a:ext cx="9861765" cy="4272527"/>
                  <a:chOff x="995563" y="1739440"/>
                  <a:chExt cx="9861765" cy="4272527"/>
                </a:xfrm>
              </p:grpSpPr>
              <p:sp>
                <p:nvSpPr>
                  <p:cNvPr id="2" name="Rectangle: Rounded Corners 1">
                    <a:extLst>
                      <a:ext uri="{FF2B5EF4-FFF2-40B4-BE49-F238E27FC236}">
                        <a16:creationId xmlns:a16="http://schemas.microsoft.com/office/drawing/2014/main" id="{5E90C6CF-44E6-4281-9EB8-C9C9F849C64A}"/>
                      </a:ext>
                    </a:extLst>
                  </p:cNvPr>
                  <p:cNvSpPr/>
                  <p:nvPr/>
                </p:nvSpPr>
                <p:spPr>
                  <a:xfrm>
                    <a:off x="4465467" y="1739440"/>
                    <a:ext cx="2588950" cy="872394"/>
                  </a:xfrm>
                  <a:prstGeom prst="roundRect">
                    <a:avLst/>
                  </a:prstGeom>
                  <a:noFill/>
                  <a:ln w="38100" cap="flat" cmpd="sng" algn="ctr">
                    <a:solidFill>
                      <a:srgbClr val="3399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ar-IQ" sz="2000" b="1" dirty="0">
                        <a:solidFill>
                          <a:schemeClr val="tx1"/>
                        </a:solidFill>
                      </a:rPr>
                      <a:t>مخطط توزيع الطلبة </a:t>
                    </a:r>
                    <a:endParaRPr lang="en-US" sz="2000" b="1" dirty="0">
                      <a:solidFill>
                        <a:schemeClr val="tx1"/>
                      </a:solidFill>
                    </a:endParaRPr>
                  </a:p>
                </p:txBody>
              </p:sp>
              <p:sp>
                <p:nvSpPr>
                  <p:cNvPr id="3" name="Rectangle: Rounded Corners 2">
                    <a:extLst>
                      <a:ext uri="{FF2B5EF4-FFF2-40B4-BE49-F238E27FC236}">
                        <a16:creationId xmlns:a16="http://schemas.microsoft.com/office/drawing/2014/main" id="{3579445E-BF29-452C-AB91-54AC48FFAF22}"/>
                      </a:ext>
                    </a:extLst>
                  </p:cNvPr>
                  <p:cNvSpPr/>
                  <p:nvPr/>
                </p:nvSpPr>
                <p:spPr>
                  <a:xfrm>
                    <a:off x="4336993" y="3201945"/>
                    <a:ext cx="983203" cy="502042"/>
                  </a:xfrm>
                  <a:prstGeom prst="round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ar-IQ" sz="1200" b="1" dirty="0"/>
                      <a:t>حسب الشعب </a:t>
                    </a:r>
                    <a:endParaRPr lang="en-US" sz="1200" b="1" dirty="0"/>
                  </a:p>
                </p:txBody>
              </p:sp>
              <p:sp>
                <p:nvSpPr>
                  <p:cNvPr id="4" name="Rectangle: Rounded Corners 3">
                    <a:extLst>
                      <a:ext uri="{FF2B5EF4-FFF2-40B4-BE49-F238E27FC236}">
                        <a16:creationId xmlns:a16="http://schemas.microsoft.com/office/drawing/2014/main" id="{BE02EE52-9326-47FF-A358-7060EA258484}"/>
                      </a:ext>
                    </a:extLst>
                  </p:cNvPr>
                  <p:cNvSpPr/>
                  <p:nvPr/>
                </p:nvSpPr>
                <p:spPr>
                  <a:xfrm>
                    <a:off x="1551479" y="3198673"/>
                    <a:ext cx="1174071" cy="502043"/>
                  </a:xfrm>
                  <a:prstGeom prst="round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ar-IQ" sz="1200" b="1" dirty="0">
                        <a:ln w="0"/>
                        <a:solidFill>
                          <a:schemeClr val="bg1"/>
                        </a:solidFill>
                        <a:effectLst>
                          <a:outerShdw blurRad="38100" dist="19050" dir="2700000" algn="tl" rotWithShape="0">
                            <a:schemeClr val="dk1">
                              <a:alpha val="40000"/>
                            </a:schemeClr>
                          </a:outerShdw>
                        </a:effectLst>
                      </a:rPr>
                      <a:t>حسب نوع الدوام  </a:t>
                    </a:r>
                    <a:endParaRPr lang="en-US" sz="1200" b="1" dirty="0">
                      <a:ln w="0"/>
                      <a:solidFill>
                        <a:schemeClr val="bg1"/>
                      </a:solidFill>
                      <a:effectLst>
                        <a:outerShdw blurRad="38100" dist="19050" dir="2700000" algn="tl" rotWithShape="0">
                          <a:schemeClr val="dk1">
                            <a:alpha val="40000"/>
                          </a:schemeClr>
                        </a:outerShdw>
                      </a:effectLst>
                    </a:endParaRPr>
                  </a:p>
                </p:txBody>
              </p:sp>
              <p:sp>
                <p:nvSpPr>
                  <p:cNvPr id="11" name="Rectangle: Rounded Corners 10">
                    <a:extLst>
                      <a:ext uri="{FF2B5EF4-FFF2-40B4-BE49-F238E27FC236}">
                        <a16:creationId xmlns:a16="http://schemas.microsoft.com/office/drawing/2014/main" id="{0A1B9E69-4949-4D7C-A412-76B00CF30B9D}"/>
                      </a:ext>
                    </a:extLst>
                  </p:cNvPr>
                  <p:cNvSpPr/>
                  <p:nvPr/>
                </p:nvSpPr>
                <p:spPr>
                  <a:xfrm>
                    <a:off x="1009231" y="4134505"/>
                    <a:ext cx="983203" cy="369332"/>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IQ" sz="1200" b="1" dirty="0">
                        <a:ln w="0"/>
                        <a:solidFill>
                          <a:schemeClr val="tx1"/>
                        </a:solidFill>
                        <a:effectLst>
                          <a:outerShdw blurRad="38100" dist="19050" dir="2700000" algn="tl" rotWithShape="0">
                            <a:schemeClr val="dk1">
                              <a:alpha val="40000"/>
                            </a:schemeClr>
                          </a:outerShdw>
                        </a:effectLst>
                      </a:rPr>
                      <a:t>صباحي</a:t>
                    </a:r>
                    <a:r>
                      <a:rPr lang="ar-IQ" sz="1200" dirty="0">
                        <a:ln w="0"/>
                        <a:solidFill>
                          <a:schemeClr val="tx1"/>
                        </a:solidFill>
                        <a:effectLst>
                          <a:outerShdw blurRad="38100" dist="19050" dir="2700000" algn="tl" rotWithShape="0">
                            <a:schemeClr val="dk1">
                              <a:alpha val="40000"/>
                            </a:schemeClr>
                          </a:outerShdw>
                        </a:effectLst>
                      </a:rPr>
                      <a:t> </a:t>
                    </a:r>
                    <a:endParaRPr lang="en-US" sz="1200" dirty="0">
                      <a:ln w="0"/>
                      <a:solidFill>
                        <a:schemeClr val="tx1"/>
                      </a:solidFill>
                      <a:effectLst>
                        <a:outerShdw blurRad="38100" dist="19050" dir="2700000" algn="tl" rotWithShape="0">
                          <a:schemeClr val="dk1">
                            <a:alpha val="40000"/>
                          </a:schemeClr>
                        </a:outerShdw>
                      </a:effectLst>
                    </a:endParaRPr>
                  </a:p>
                </p:txBody>
              </p:sp>
              <p:sp>
                <p:nvSpPr>
                  <p:cNvPr id="13" name="Rectangle: Rounded Corners 12">
                    <a:extLst>
                      <a:ext uri="{FF2B5EF4-FFF2-40B4-BE49-F238E27FC236}">
                        <a16:creationId xmlns:a16="http://schemas.microsoft.com/office/drawing/2014/main" id="{675F8AB5-F27C-4F0F-9BFD-D6F2E7C1FBCC}"/>
                      </a:ext>
                    </a:extLst>
                  </p:cNvPr>
                  <p:cNvSpPr/>
                  <p:nvPr/>
                </p:nvSpPr>
                <p:spPr>
                  <a:xfrm>
                    <a:off x="995563" y="4704599"/>
                    <a:ext cx="983203" cy="502043"/>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ln w="0"/>
                        <a:solidFill>
                          <a:schemeClr val="tx1"/>
                        </a:solidFill>
                        <a:effectLst>
                          <a:outerShdw blurRad="38100" dist="19050" dir="2700000" algn="tl" rotWithShape="0">
                            <a:schemeClr val="dk1">
                              <a:alpha val="40000"/>
                            </a:schemeClr>
                          </a:outerShdw>
                        </a:effectLst>
                      </a:rPr>
                      <a:t>8:30 -  2:30</a:t>
                    </a:r>
                  </a:p>
                </p:txBody>
              </p:sp>
              <p:sp>
                <p:nvSpPr>
                  <p:cNvPr id="17" name="Rectangle: Rounded Corners 16">
                    <a:extLst>
                      <a:ext uri="{FF2B5EF4-FFF2-40B4-BE49-F238E27FC236}">
                        <a16:creationId xmlns:a16="http://schemas.microsoft.com/office/drawing/2014/main" id="{7ED72496-CB1F-4946-87DF-5FF119F93576}"/>
                      </a:ext>
                    </a:extLst>
                  </p:cNvPr>
                  <p:cNvSpPr/>
                  <p:nvPr/>
                </p:nvSpPr>
                <p:spPr>
                  <a:xfrm>
                    <a:off x="4984255" y="4033109"/>
                    <a:ext cx="983203" cy="460840"/>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Group -A</a:t>
                    </a:r>
                  </a:p>
                </p:txBody>
              </p:sp>
              <p:sp>
                <p:nvSpPr>
                  <p:cNvPr id="23" name="Rectangle: Rounded Corners 22">
                    <a:extLst>
                      <a:ext uri="{FF2B5EF4-FFF2-40B4-BE49-F238E27FC236}">
                        <a16:creationId xmlns:a16="http://schemas.microsoft.com/office/drawing/2014/main" id="{33E79DAC-4DB9-4163-97D7-4F3AB2802CD9}"/>
                      </a:ext>
                    </a:extLst>
                  </p:cNvPr>
                  <p:cNvSpPr/>
                  <p:nvPr/>
                </p:nvSpPr>
                <p:spPr>
                  <a:xfrm>
                    <a:off x="6819349" y="4069398"/>
                    <a:ext cx="1047565" cy="424551"/>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IQ" sz="1200" dirty="0"/>
                      <a:t>داخل المحافظة </a:t>
                    </a:r>
                    <a:endParaRPr lang="en-US" sz="1200" dirty="0"/>
                  </a:p>
                </p:txBody>
              </p:sp>
              <p:sp>
                <p:nvSpPr>
                  <p:cNvPr id="25" name="Rectangle: Rounded Corners 24">
                    <a:extLst>
                      <a:ext uri="{FF2B5EF4-FFF2-40B4-BE49-F238E27FC236}">
                        <a16:creationId xmlns:a16="http://schemas.microsoft.com/office/drawing/2014/main" id="{5EB34454-8B09-4C57-8D88-1680C815B7B8}"/>
                      </a:ext>
                    </a:extLst>
                  </p:cNvPr>
                  <p:cNvSpPr/>
                  <p:nvPr/>
                </p:nvSpPr>
                <p:spPr>
                  <a:xfrm>
                    <a:off x="6819349" y="4663635"/>
                    <a:ext cx="1047565" cy="424551"/>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IQ" sz="1200" dirty="0"/>
                      <a:t>خارج المحافظة </a:t>
                    </a:r>
                    <a:endParaRPr lang="en-US" sz="1200" dirty="0"/>
                  </a:p>
                </p:txBody>
              </p:sp>
              <p:sp>
                <p:nvSpPr>
                  <p:cNvPr id="27" name="Rectangle: Rounded Corners 26">
                    <a:extLst>
                      <a:ext uri="{FF2B5EF4-FFF2-40B4-BE49-F238E27FC236}">
                        <a16:creationId xmlns:a16="http://schemas.microsoft.com/office/drawing/2014/main" id="{E746BD93-1F5E-4E56-B79A-29D57DB29076}"/>
                      </a:ext>
                    </a:extLst>
                  </p:cNvPr>
                  <p:cNvSpPr/>
                  <p:nvPr/>
                </p:nvSpPr>
                <p:spPr>
                  <a:xfrm>
                    <a:off x="8539392" y="4086253"/>
                    <a:ext cx="1047565" cy="424551"/>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IQ" sz="1200" dirty="0"/>
                      <a:t>نظري </a:t>
                    </a:r>
                    <a:endParaRPr lang="en-US" sz="1200" dirty="0"/>
                  </a:p>
                </p:txBody>
              </p:sp>
              <p:sp>
                <p:nvSpPr>
                  <p:cNvPr id="29" name="Rectangle: Rounded Corners 28">
                    <a:extLst>
                      <a:ext uri="{FF2B5EF4-FFF2-40B4-BE49-F238E27FC236}">
                        <a16:creationId xmlns:a16="http://schemas.microsoft.com/office/drawing/2014/main" id="{0403127F-D4AB-49A5-98C7-1BEF21E927E9}"/>
                      </a:ext>
                    </a:extLst>
                  </p:cNvPr>
                  <p:cNvSpPr/>
                  <p:nvPr/>
                </p:nvSpPr>
                <p:spPr>
                  <a:xfrm>
                    <a:off x="9809763" y="4086253"/>
                    <a:ext cx="1047565" cy="424551"/>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IQ" sz="1200" dirty="0"/>
                      <a:t>عملي </a:t>
                    </a:r>
                    <a:endParaRPr lang="en-US" sz="1200" dirty="0"/>
                  </a:p>
                </p:txBody>
              </p:sp>
              <p:sp>
                <p:nvSpPr>
                  <p:cNvPr id="31" name="Rectangle: Rounded Corners 30">
                    <a:extLst>
                      <a:ext uri="{FF2B5EF4-FFF2-40B4-BE49-F238E27FC236}">
                        <a16:creationId xmlns:a16="http://schemas.microsoft.com/office/drawing/2014/main" id="{CCD1ADBD-A0D6-44D8-ADB8-E4A9695DFC2F}"/>
                      </a:ext>
                    </a:extLst>
                  </p:cNvPr>
                  <p:cNvSpPr/>
                  <p:nvPr/>
                </p:nvSpPr>
                <p:spPr>
                  <a:xfrm>
                    <a:off x="6678952" y="3198673"/>
                    <a:ext cx="983203" cy="502042"/>
                  </a:xfrm>
                  <a:prstGeom prst="round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ar-IQ" sz="1200" b="1" dirty="0">
                        <a:solidFill>
                          <a:schemeClr val="bg1"/>
                        </a:solidFill>
                      </a:rPr>
                      <a:t>حسب الموقع الجغرافي </a:t>
                    </a:r>
                    <a:endParaRPr lang="en-US" sz="1200" b="1" dirty="0">
                      <a:solidFill>
                        <a:schemeClr val="bg1"/>
                      </a:solidFill>
                    </a:endParaRPr>
                  </a:p>
                </p:txBody>
              </p:sp>
              <p:sp>
                <p:nvSpPr>
                  <p:cNvPr id="33" name="Rectangle: Rounded Corners 32">
                    <a:extLst>
                      <a:ext uri="{FF2B5EF4-FFF2-40B4-BE49-F238E27FC236}">
                        <a16:creationId xmlns:a16="http://schemas.microsoft.com/office/drawing/2014/main" id="{EBA2B3AB-34DB-4E97-B51F-3793100099CF}"/>
                      </a:ext>
                    </a:extLst>
                  </p:cNvPr>
                  <p:cNvSpPr/>
                  <p:nvPr/>
                </p:nvSpPr>
                <p:spPr>
                  <a:xfrm>
                    <a:off x="9020911" y="3244334"/>
                    <a:ext cx="983203" cy="502042"/>
                  </a:xfrm>
                  <a:prstGeom prst="roundRect">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ar-IQ" sz="1200" b="1" dirty="0">
                        <a:solidFill>
                          <a:schemeClr val="bg1"/>
                        </a:solidFill>
                      </a:rPr>
                      <a:t>حسب المادة </a:t>
                    </a:r>
                    <a:endParaRPr lang="en-US" sz="1200" b="1" dirty="0">
                      <a:solidFill>
                        <a:schemeClr val="bg1"/>
                      </a:solidFill>
                    </a:endParaRPr>
                  </a:p>
                </p:txBody>
              </p:sp>
              <p:sp>
                <p:nvSpPr>
                  <p:cNvPr id="35" name="Rectangle: Rounded Corners 34">
                    <a:extLst>
                      <a:ext uri="{FF2B5EF4-FFF2-40B4-BE49-F238E27FC236}">
                        <a16:creationId xmlns:a16="http://schemas.microsoft.com/office/drawing/2014/main" id="{1AA53133-7ADF-4626-986E-58FD7450479C}"/>
                      </a:ext>
                    </a:extLst>
                  </p:cNvPr>
                  <p:cNvSpPr/>
                  <p:nvPr/>
                </p:nvSpPr>
                <p:spPr>
                  <a:xfrm>
                    <a:off x="5015879" y="4525789"/>
                    <a:ext cx="983203" cy="460840"/>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Group -B</a:t>
                    </a:r>
                  </a:p>
                </p:txBody>
              </p:sp>
              <p:sp>
                <p:nvSpPr>
                  <p:cNvPr id="37" name="Rectangle: Rounded Corners 36">
                    <a:extLst>
                      <a:ext uri="{FF2B5EF4-FFF2-40B4-BE49-F238E27FC236}">
                        <a16:creationId xmlns:a16="http://schemas.microsoft.com/office/drawing/2014/main" id="{765F6E7E-3FA2-4B2C-BCEE-1F7E56510C31}"/>
                      </a:ext>
                    </a:extLst>
                  </p:cNvPr>
                  <p:cNvSpPr/>
                  <p:nvPr/>
                </p:nvSpPr>
                <p:spPr>
                  <a:xfrm>
                    <a:off x="5014863" y="5026607"/>
                    <a:ext cx="983203" cy="460840"/>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Group -C</a:t>
                    </a:r>
                  </a:p>
                </p:txBody>
              </p:sp>
              <p:sp>
                <p:nvSpPr>
                  <p:cNvPr id="39" name="Rectangle: Rounded Corners 38">
                    <a:extLst>
                      <a:ext uri="{FF2B5EF4-FFF2-40B4-BE49-F238E27FC236}">
                        <a16:creationId xmlns:a16="http://schemas.microsoft.com/office/drawing/2014/main" id="{40597E78-308C-4E0D-A985-1AED4D6A3729}"/>
                      </a:ext>
                    </a:extLst>
                  </p:cNvPr>
                  <p:cNvSpPr/>
                  <p:nvPr/>
                </p:nvSpPr>
                <p:spPr>
                  <a:xfrm>
                    <a:off x="2268290" y="4697996"/>
                    <a:ext cx="983203" cy="460841"/>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ln w="0"/>
                        <a:solidFill>
                          <a:schemeClr val="tx1"/>
                        </a:solidFill>
                        <a:effectLst>
                          <a:outerShdw blurRad="38100" dist="19050" dir="2700000" algn="tl" rotWithShape="0">
                            <a:schemeClr val="dk1">
                              <a:alpha val="40000"/>
                            </a:schemeClr>
                          </a:outerShdw>
                        </a:effectLst>
                      </a:rPr>
                      <a:t>2:30 -  7:30</a:t>
                    </a:r>
                  </a:p>
                </p:txBody>
              </p:sp>
              <p:sp>
                <p:nvSpPr>
                  <p:cNvPr id="41" name="Rectangle: Rounded Corners 40">
                    <a:extLst>
                      <a:ext uri="{FF2B5EF4-FFF2-40B4-BE49-F238E27FC236}">
                        <a16:creationId xmlns:a16="http://schemas.microsoft.com/office/drawing/2014/main" id="{DF3076FD-9B21-4D2D-B6F4-16E53D1B6F53}"/>
                      </a:ext>
                    </a:extLst>
                  </p:cNvPr>
                  <p:cNvSpPr/>
                  <p:nvPr/>
                </p:nvSpPr>
                <p:spPr>
                  <a:xfrm>
                    <a:off x="5014217" y="5551127"/>
                    <a:ext cx="983203" cy="460840"/>
                  </a:xfrm>
                  <a:prstGeom prst="round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Group -D</a:t>
                    </a:r>
                  </a:p>
                </p:txBody>
              </p:sp>
              <p:sp>
                <p:nvSpPr>
                  <p:cNvPr id="44" name="Left Brace 43">
                    <a:extLst>
                      <a:ext uri="{FF2B5EF4-FFF2-40B4-BE49-F238E27FC236}">
                        <a16:creationId xmlns:a16="http://schemas.microsoft.com/office/drawing/2014/main" id="{1CF5AF0A-AAD7-4567-A2F8-0F5251F3A8A9}"/>
                      </a:ext>
                    </a:extLst>
                  </p:cNvPr>
                  <p:cNvSpPr/>
                  <p:nvPr/>
                </p:nvSpPr>
                <p:spPr>
                  <a:xfrm>
                    <a:off x="4791703" y="4256049"/>
                    <a:ext cx="192552" cy="1487801"/>
                  </a:xfrm>
                  <a:prstGeom prst="leftBrace">
                    <a:avLst/>
                  </a:prstGeom>
                  <a:ln>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6" name="Arrow: Pentagon 45">
                    <a:extLst>
                      <a:ext uri="{FF2B5EF4-FFF2-40B4-BE49-F238E27FC236}">
                        <a16:creationId xmlns:a16="http://schemas.microsoft.com/office/drawing/2014/main" id="{8475340C-9369-4C0F-8ECF-2BF8630E0EDD}"/>
                      </a:ext>
                    </a:extLst>
                  </p:cNvPr>
                  <p:cNvSpPr/>
                  <p:nvPr/>
                </p:nvSpPr>
                <p:spPr>
                  <a:xfrm>
                    <a:off x="3695329" y="4663635"/>
                    <a:ext cx="1064750" cy="649041"/>
                  </a:xfrm>
                  <a:prstGeom prst="homePlate">
                    <a:avLst/>
                  </a:prstGeom>
                  <a:ln>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ar-IQ" sz="1400" dirty="0"/>
                      <a:t>25</a:t>
                    </a:r>
                    <a:r>
                      <a:rPr lang="en-US" sz="1400" dirty="0"/>
                      <a:t>,20,10</a:t>
                    </a:r>
                  </a:p>
                </p:txBody>
              </p:sp>
              <p:pic>
                <p:nvPicPr>
                  <p:cNvPr id="48" name="Graphic 47" descr="Cycle with people">
                    <a:extLst>
                      <a:ext uri="{FF2B5EF4-FFF2-40B4-BE49-F238E27FC236}">
                        <a16:creationId xmlns:a16="http://schemas.microsoft.com/office/drawing/2014/main" id="{0374F480-8950-4D8A-895F-8BC249BCC9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7873" y="3841809"/>
                    <a:ext cx="914400" cy="914400"/>
                  </a:xfrm>
                  <a:prstGeom prst="rect">
                    <a:avLst/>
                  </a:prstGeom>
                </p:spPr>
              </p:pic>
              <p:cxnSp>
                <p:nvCxnSpPr>
                  <p:cNvPr id="52" name="Connector: Elbow 51">
                    <a:extLst>
                      <a:ext uri="{FF2B5EF4-FFF2-40B4-BE49-F238E27FC236}">
                        <a16:creationId xmlns:a16="http://schemas.microsoft.com/office/drawing/2014/main" id="{9A5099F5-E087-4797-8E3A-77EDBD5E2C9F}"/>
                      </a:ext>
                    </a:extLst>
                  </p:cNvPr>
                  <p:cNvCxnSpPr>
                    <a:stCxn id="2" idx="2"/>
                    <a:endCxn id="4" idx="0"/>
                  </p:cNvCxnSpPr>
                  <p:nvPr/>
                </p:nvCxnSpPr>
                <p:spPr>
                  <a:xfrm rot="5400000">
                    <a:off x="3655810" y="1094540"/>
                    <a:ext cx="586839" cy="36214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61462B6B-9A42-4136-A049-A5AF769850A6}"/>
                      </a:ext>
                    </a:extLst>
                  </p:cNvPr>
                  <p:cNvCxnSpPr>
                    <a:cxnSpLocks/>
                    <a:stCxn id="2" idx="2"/>
                    <a:endCxn id="3" idx="0"/>
                  </p:cNvCxnSpPr>
                  <p:nvPr/>
                </p:nvCxnSpPr>
                <p:spPr>
                  <a:xfrm rot="5400000">
                    <a:off x="4999214" y="2441216"/>
                    <a:ext cx="590111" cy="93134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B314005F-01E8-42E3-B0B1-1DD3648E691A}"/>
                      </a:ext>
                    </a:extLst>
                  </p:cNvPr>
                  <p:cNvCxnSpPr>
                    <a:cxnSpLocks/>
                    <a:stCxn id="2" idx="2"/>
                    <a:endCxn id="31" idx="0"/>
                  </p:cNvCxnSpPr>
                  <p:nvPr/>
                </p:nvCxnSpPr>
                <p:spPr>
                  <a:xfrm rot="16200000" flipH="1">
                    <a:off x="6171829" y="2199947"/>
                    <a:ext cx="586839" cy="141061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7C4A2FF3-2ABE-4135-B826-987577FC52D0}"/>
                      </a:ext>
                    </a:extLst>
                  </p:cNvPr>
                  <p:cNvCxnSpPr>
                    <a:stCxn id="4" idx="2"/>
                    <a:endCxn id="11" idx="0"/>
                  </p:cNvCxnSpPr>
                  <p:nvPr/>
                </p:nvCxnSpPr>
                <p:spPr>
                  <a:xfrm rot="5400000">
                    <a:off x="1602780" y="3598769"/>
                    <a:ext cx="433789" cy="63768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DD0DCAF8-E988-4957-A702-1D9A648E5022}"/>
                      </a:ext>
                    </a:extLst>
                  </p:cNvPr>
                  <p:cNvCxnSpPr>
                    <a:stCxn id="4" idx="2"/>
                    <a:endCxn id="15" idx="0"/>
                  </p:cNvCxnSpPr>
                  <p:nvPr/>
                </p:nvCxnSpPr>
                <p:spPr>
                  <a:xfrm rot="16200000" flipH="1">
                    <a:off x="2231790" y="3607440"/>
                    <a:ext cx="442066" cy="62861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69021886-8AF3-4DB8-AE92-63EF10771509}"/>
                      </a:ext>
                    </a:extLst>
                  </p:cNvPr>
                  <p:cNvCxnSpPr>
                    <a:stCxn id="33" idx="2"/>
                    <a:endCxn id="29" idx="0"/>
                  </p:cNvCxnSpPr>
                  <p:nvPr/>
                </p:nvCxnSpPr>
                <p:spPr>
                  <a:xfrm rot="16200000" flipH="1">
                    <a:off x="9753091" y="3505797"/>
                    <a:ext cx="339877" cy="8210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82" name="Connector: Elbow 81">
                  <a:extLst>
                    <a:ext uri="{FF2B5EF4-FFF2-40B4-BE49-F238E27FC236}">
                      <a16:creationId xmlns:a16="http://schemas.microsoft.com/office/drawing/2014/main" id="{07DB7E68-2C7A-4344-8140-671E002E147C}"/>
                    </a:ext>
                  </a:extLst>
                </p:cNvPr>
                <p:cNvCxnSpPr>
                  <a:stCxn id="33" idx="2"/>
                  <a:endCxn id="27" idx="0"/>
                </p:cNvCxnSpPr>
                <p:nvPr/>
              </p:nvCxnSpPr>
              <p:spPr>
                <a:xfrm rot="5400000">
                  <a:off x="9117906" y="3691645"/>
                  <a:ext cx="339877" cy="4493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4029608868"/>
      </p:ext>
    </p:extLst>
  </p:cSld>
  <p:clrMapOvr>
    <a:masterClrMapping/>
  </p:clrMapOvr>
  <mc:AlternateContent xmlns:mc="http://schemas.openxmlformats.org/markup-compatibility/2006" xmlns:p14="http://schemas.microsoft.com/office/powerpoint/2010/main">
    <mc:Choice Requires="p14">
      <p:transition spd="slow" p14:dur="2000" advTm="6036"/>
    </mc:Choice>
    <mc:Fallback xmlns="">
      <p:transition spd="slow" advTm="603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201BD604-FAF7-44F5-B903-3B71AE0D9F3A}"/>
              </a:ext>
            </a:extLst>
          </p:cNvPr>
          <p:cNvSpPr txBox="1">
            <a:spLocks noChangeArrowheads="1"/>
          </p:cNvSpPr>
          <p:nvPr/>
        </p:nvSpPr>
        <p:spPr bwMode="auto">
          <a:xfrm>
            <a:off x="1219199" y="55462"/>
            <a:ext cx="9753599" cy="1384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ALMUSTAQBAL UNIVERSITY COLLEGE</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Iraq – Babylon</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 </a:t>
            </a:r>
          </a:p>
        </p:txBody>
      </p:sp>
      <p:pic>
        <p:nvPicPr>
          <p:cNvPr id="6" name="Picture 5" descr="https://fbcdn-profile-a.akamaihd.net/hprofile-ak-xpa1/v/t1.0-1/c6.0.160.160/p160x160/10422075_950415331642389_6568182895572721094_n.jpg?oh=de0ff0b37bdc19825084a241ee6e9bf8&amp;oe=5560859F&amp;__gda__=1432074081_153984758b144a45dc30055667b73111">
            <a:extLst>
              <a:ext uri="{FF2B5EF4-FFF2-40B4-BE49-F238E27FC236}">
                <a16:creationId xmlns:a16="http://schemas.microsoft.com/office/drawing/2014/main" id="{92269FFA-1CBE-4F18-BDD1-1FCF9050D3F0}"/>
              </a:ext>
            </a:extLst>
          </p:cNvPr>
          <p:cNvPicPr>
            <a:picLocks noChangeAspect="1" noChangeArrowheads="1"/>
          </p:cNvPicPr>
          <p:nvPr/>
        </p:nvPicPr>
        <p:blipFill>
          <a:blip r:embed="rId2" cstate="print"/>
          <a:srcRect/>
          <a:stretch>
            <a:fillRect/>
          </a:stretch>
        </p:blipFill>
        <p:spPr bwMode="auto">
          <a:xfrm>
            <a:off x="9635551" y="55462"/>
            <a:ext cx="1337248" cy="1384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ubtitle 2">
            <a:extLst>
              <a:ext uri="{FF2B5EF4-FFF2-40B4-BE49-F238E27FC236}">
                <a16:creationId xmlns:a16="http://schemas.microsoft.com/office/drawing/2014/main" id="{98C9FD55-E8DE-4D58-9174-5E0756E6C0A1}"/>
              </a:ext>
            </a:extLst>
          </p:cNvPr>
          <p:cNvSpPr>
            <a:spLocks noGrp="1"/>
          </p:cNvSpPr>
          <p:nvPr>
            <p:ph type="subTitle" idx="1"/>
          </p:nvPr>
        </p:nvSpPr>
        <p:spPr>
          <a:xfrm>
            <a:off x="1673289" y="1577295"/>
            <a:ext cx="9144000" cy="1655762"/>
          </a:xfrm>
        </p:spPr>
        <p:txBody>
          <a:bodyPr/>
          <a:lstStyle/>
          <a:p>
            <a:r>
              <a:rPr lang="ar-IQ" dirty="0"/>
              <a:t>نموذج توزيع الطلبة في المختبرات العملية حسب نظام التعليم المدمج</a:t>
            </a:r>
          </a:p>
          <a:p>
            <a:pPr algn="r"/>
            <a:r>
              <a:rPr lang="ar-IQ" dirty="0"/>
              <a:t>1- نموذج توزيع الكروبات حسب الوقت للمختبر   </a:t>
            </a:r>
            <a:endParaRPr lang="en-US" dirty="0"/>
          </a:p>
        </p:txBody>
      </p:sp>
      <p:graphicFrame>
        <p:nvGraphicFramePr>
          <p:cNvPr id="4" name="Table 3">
            <a:extLst>
              <a:ext uri="{FF2B5EF4-FFF2-40B4-BE49-F238E27FC236}">
                <a16:creationId xmlns:a16="http://schemas.microsoft.com/office/drawing/2014/main" id="{012FE450-7595-4875-941A-3F093F1967AC}"/>
              </a:ext>
            </a:extLst>
          </p:cNvPr>
          <p:cNvGraphicFramePr>
            <a:graphicFrameLocks noGrp="1"/>
          </p:cNvGraphicFramePr>
          <p:nvPr>
            <p:extLst>
              <p:ext uri="{D42A27DB-BD31-4B8C-83A1-F6EECF244321}">
                <p14:modId xmlns:p14="http://schemas.microsoft.com/office/powerpoint/2010/main" val="3892220599"/>
              </p:ext>
            </p:extLst>
          </p:nvPr>
        </p:nvGraphicFramePr>
        <p:xfrm>
          <a:off x="1673289" y="2353597"/>
          <a:ext cx="8534398" cy="4524973"/>
        </p:xfrm>
        <a:graphic>
          <a:graphicData uri="http://schemas.openxmlformats.org/drawingml/2006/table">
            <a:tbl>
              <a:tblPr rtl="1"/>
              <a:tblGrid>
                <a:gridCol w="843834">
                  <a:extLst>
                    <a:ext uri="{9D8B030D-6E8A-4147-A177-3AD203B41FA5}">
                      <a16:colId xmlns:a16="http://schemas.microsoft.com/office/drawing/2014/main" val="1059426777"/>
                    </a:ext>
                  </a:extLst>
                </a:gridCol>
                <a:gridCol w="571209">
                  <a:extLst>
                    <a:ext uri="{9D8B030D-6E8A-4147-A177-3AD203B41FA5}">
                      <a16:colId xmlns:a16="http://schemas.microsoft.com/office/drawing/2014/main" val="1723951159"/>
                    </a:ext>
                  </a:extLst>
                </a:gridCol>
                <a:gridCol w="571209">
                  <a:extLst>
                    <a:ext uri="{9D8B030D-6E8A-4147-A177-3AD203B41FA5}">
                      <a16:colId xmlns:a16="http://schemas.microsoft.com/office/drawing/2014/main" val="580064852"/>
                    </a:ext>
                  </a:extLst>
                </a:gridCol>
                <a:gridCol w="451775">
                  <a:extLst>
                    <a:ext uri="{9D8B030D-6E8A-4147-A177-3AD203B41FA5}">
                      <a16:colId xmlns:a16="http://schemas.microsoft.com/office/drawing/2014/main" val="2918295942"/>
                    </a:ext>
                  </a:extLst>
                </a:gridCol>
                <a:gridCol w="451775">
                  <a:extLst>
                    <a:ext uri="{9D8B030D-6E8A-4147-A177-3AD203B41FA5}">
                      <a16:colId xmlns:a16="http://schemas.microsoft.com/office/drawing/2014/main" val="3651858957"/>
                    </a:ext>
                  </a:extLst>
                </a:gridCol>
                <a:gridCol w="451775">
                  <a:extLst>
                    <a:ext uri="{9D8B030D-6E8A-4147-A177-3AD203B41FA5}">
                      <a16:colId xmlns:a16="http://schemas.microsoft.com/office/drawing/2014/main" val="283021797"/>
                    </a:ext>
                  </a:extLst>
                </a:gridCol>
                <a:gridCol w="451775">
                  <a:extLst>
                    <a:ext uri="{9D8B030D-6E8A-4147-A177-3AD203B41FA5}">
                      <a16:colId xmlns:a16="http://schemas.microsoft.com/office/drawing/2014/main" val="1152075589"/>
                    </a:ext>
                  </a:extLst>
                </a:gridCol>
                <a:gridCol w="451775">
                  <a:extLst>
                    <a:ext uri="{9D8B030D-6E8A-4147-A177-3AD203B41FA5}">
                      <a16:colId xmlns:a16="http://schemas.microsoft.com/office/drawing/2014/main" val="512449454"/>
                    </a:ext>
                  </a:extLst>
                </a:gridCol>
                <a:gridCol w="451775">
                  <a:extLst>
                    <a:ext uri="{9D8B030D-6E8A-4147-A177-3AD203B41FA5}">
                      <a16:colId xmlns:a16="http://schemas.microsoft.com/office/drawing/2014/main" val="597487333"/>
                    </a:ext>
                  </a:extLst>
                </a:gridCol>
                <a:gridCol w="576403">
                  <a:extLst>
                    <a:ext uri="{9D8B030D-6E8A-4147-A177-3AD203B41FA5}">
                      <a16:colId xmlns:a16="http://schemas.microsoft.com/office/drawing/2014/main" val="4048189578"/>
                    </a:ext>
                  </a:extLst>
                </a:gridCol>
                <a:gridCol w="677664">
                  <a:extLst>
                    <a:ext uri="{9D8B030D-6E8A-4147-A177-3AD203B41FA5}">
                      <a16:colId xmlns:a16="http://schemas.microsoft.com/office/drawing/2014/main" val="3519283703"/>
                    </a:ext>
                  </a:extLst>
                </a:gridCol>
                <a:gridCol w="765942">
                  <a:extLst>
                    <a:ext uri="{9D8B030D-6E8A-4147-A177-3AD203B41FA5}">
                      <a16:colId xmlns:a16="http://schemas.microsoft.com/office/drawing/2014/main" val="4251754997"/>
                    </a:ext>
                  </a:extLst>
                </a:gridCol>
                <a:gridCol w="817869">
                  <a:extLst>
                    <a:ext uri="{9D8B030D-6E8A-4147-A177-3AD203B41FA5}">
                      <a16:colId xmlns:a16="http://schemas.microsoft.com/office/drawing/2014/main" val="4193398470"/>
                    </a:ext>
                  </a:extLst>
                </a:gridCol>
                <a:gridCol w="999618">
                  <a:extLst>
                    <a:ext uri="{9D8B030D-6E8A-4147-A177-3AD203B41FA5}">
                      <a16:colId xmlns:a16="http://schemas.microsoft.com/office/drawing/2014/main" val="2858760284"/>
                    </a:ext>
                  </a:extLst>
                </a:gridCol>
              </a:tblGrid>
              <a:tr h="161705">
                <a:tc>
                  <a:txBody>
                    <a:bodyPr/>
                    <a:lstStyle/>
                    <a:p>
                      <a:pPr algn="l" rtl="0" fontAlgn="b"/>
                      <a:r>
                        <a:rPr lang="en-US" sz="1100" b="1" i="0" u="none" strike="noStrike">
                          <a:solidFill>
                            <a:srgbClr val="000000"/>
                          </a:solidFill>
                          <a:effectLst/>
                          <a:latin typeface="Calibri" panose="020F0502020204030204" pitchFamily="34" charset="0"/>
                        </a:rPr>
                        <a:t> </a:t>
                      </a:r>
                    </a:p>
                  </a:txBody>
                  <a:tcPr marL="6077" marR="6077" marT="6077" marB="0" anchor="b">
                    <a:lnL>
                      <a:noFill/>
                    </a:lnL>
                    <a:lnR>
                      <a:noFill/>
                    </a:lnR>
                    <a:lnT>
                      <a:noFill/>
                    </a:lnT>
                    <a:lnB>
                      <a:noFill/>
                    </a:lnB>
                    <a:solidFill>
                      <a:srgbClr val="DAEEF3"/>
                    </a:solidFill>
                  </a:tcPr>
                </a:tc>
                <a:tc>
                  <a:txBody>
                    <a:bodyPr/>
                    <a:lstStyle/>
                    <a:p>
                      <a:pPr algn="l" rtl="0" fontAlgn="b"/>
                      <a:r>
                        <a:rPr lang="en-US" sz="1100" b="1" i="0" u="none" strike="noStrike">
                          <a:solidFill>
                            <a:srgbClr val="000000"/>
                          </a:solidFill>
                          <a:effectLst/>
                          <a:latin typeface="Calibri" panose="020F0502020204030204" pitchFamily="34" charset="0"/>
                        </a:rPr>
                        <a:t> </a:t>
                      </a:r>
                    </a:p>
                  </a:txBody>
                  <a:tcPr marL="6077" marR="6077" marT="6077" marB="0" anchor="b">
                    <a:lnL>
                      <a:noFill/>
                    </a:lnL>
                    <a:lnR>
                      <a:noFill/>
                    </a:lnR>
                    <a:lnT>
                      <a:noFill/>
                    </a:lnT>
                    <a:lnB>
                      <a:noFill/>
                    </a:lnB>
                    <a:solidFill>
                      <a:srgbClr val="DAEEF3"/>
                    </a:solidFill>
                  </a:tcPr>
                </a:tc>
                <a:tc>
                  <a:txBody>
                    <a:bodyPr/>
                    <a:lstStyle/>
                    <a:p>
                      <a:pPr algn="l" rtl="0" fontAlgn="b"/>
                      <a:r>
                        <a:rPr lang="en-US" sz="1100" b="1" i="0" u="none" strike="noStrike">
                          <a:solidFill>
                            <a:srgbClr val="000000"/>
                          </a:solidFill>
                          <a:effectLst/>
                          <a:latin typeface="Calibri" panose="020F0502020204030204" pitchFamily="34" charset="0"/>
                        </a:rPr>
                        <a:t> </a:t>
                      </a:r>
                    </a:p>
                  </a:txBody>
                  <a:tcPr marL="6077" marR="6077" marT="6077" marB="0" anchor="b">
                    <a:lnL>
                      <a:noFill/>
                    </a:lnL>
                    <a:lnR>
                      <a:noFill/>
                    </a:lnR>
                    <a:lnT>
                      <a:noFill/>
                    </a:lnT>
                    <a:lnB>
                      <a:noFill/>
                    </a:lnB>
                    <a:solidFill>
                      <a:srgbClr val="DAEEF3"/>
                    </a:solidFill>
                  </a:tcPr>
                </a:tc>
                <a:tc gridSpan="8">
                  <a:txBody>
                    <a:bodyPr/>
                    <a:lstStyle/>
                    <a:p>
                      <a:pPr algn="ctr" rtl="1" fontAlgn="b"/>
                      <a:r>
                        <a:rPr lang="ar-IQ" sz="1200" b="1" i="0" u="none" strike="noStrike" dirty="0">
                          <a:solidFill>
                            <a:srgbClr val="000000"/>
                          </a:solidFill>
                          <a:effectLst/>
                          <a:latin typeface="Calibri" panose="020F0502020204030204" pitchFamily="34" charset="0"/>
                        </a:rPr>
                        <a:t>كلية المستقبل الجامعة </a:t>
                      </a:r>
                    </a:p>
                  </a:txBody>
                  <a:tcPr marL="6077" marR="6077" marT="6077" marB="0" anchor="b">
                    <a:lnL>
                      <a:noFill/>
                    </a:lnL>
                    <a:lnR>
                      <a:noFill/>
                    </a:lnR>
                    <a:lnT>
                      <a:noFill/>
                    </a:lnT>
                    <a:lnB>
                      <a:noFill/>
                    </a:lnB>
                    <a:solidFill>
                      <a:srgbClr val="DAEE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rtl="0" fontAlgn="b"/>
                      <a:r>
                        <a:rPr lang="en-US" sz="1000" b="1" i="0" u="none" strike="noStrike">
                          <a:solidFill>
                            <a:srgbClr val="000000"/>
                          </a:solidFill>
                          <a:effectLst/>
                          <a:latin typeface="Calibri" panose="020F0502020204030204" pitchFamily="34" charset="0"/>
                        </a:rPr>
                        <a:t> </a:t>
                      </a:r>
                    </a:p>
                  </a:txBody>
                  <a:tcPr marL="6077" marR="6077" marT="6077" marB="0" anchor="b">
                    <a:lnL>
                      <a:noFill/>
                    </a:lnL>
                    <a:lnR>
                      <a:noFill/>
                    </a:lnR>
                    <a:lnT>
                      <a:noFill/>
                    </a:lnT>
                    <a:lnB>
                      <a:noFill/>
                    </a:lnB>
                    <a:solidFill>
                      <a:srgbClr val="DAEEF3"/>
                    </a:solidFill>
                  </a:tcPr>
                </a:tc>
                <a:tc>
                  <a:txBody>
                    <a:bodyPr/>
                    <a:lstStyle/>
                    <a:p>
                      <a:pPr algn="l" rtl="0" fontAlgn="b"/>
                      <a:r>
                        <a:rPr lang="en-US" sz="1000" b="1" i="0" u="none" strike="noStrike">
                          <a:solidFill>
                            <a:srgbClr val="000000"/>
                          </a:solidFill>
                          <a:effectLst/>
                          <a:latin typeface="Calibri" panose="020F0502020204030204" pitchFamily="34" charset="0"/>
                        </a:rPr>
                        <a:t> </a:t>
                      </a:r>
                    </a:p>
                  </a:txBody>
                  <a:tcPr marL="6077" marR="6077" marT="6077" marB="0" anchor="b">
                    <a:lnL>
                      <a:noFill/>
                    </a:lnL>
                    <a:lnR>
                      <a:noFill/>
                    </a:lnR>
                    <a:lnT>
                      <a:noFill/>
                    </a:lnT>
                    <a:lnB>
                      <a:noFill/>
                    </a:lnB>
                    <a:solidFill>
                      <a:srgbClr val="DAEEF3"/>
                    </a:solidFill>
                  </a:tcPr>
                </a:tc>
                <a:tc>
                  <a:txBody>
                    <a:bodyPr/>
                    <a:lstStyle/>
                    <a:p>
                      <a:pPr algn="l" rtl="0" fontAlgn="b"/>
                      <a:r>
                        <a:rPr lang="en-US" sz="1000" b="1" i="0" u="none" strike="noStrike">
                          <a:solidFill>
                            <a:srgbClr val="000000"/>
                          </a:solidFill>
                          <a:effectLst/>
                          <a:latin typeface="Calibri" panose="020F0502020204030204" pitchFamily="34" charset="0"/>
                        </a:rPr>
                        <a:t> </a:t>
                      </a:r>
                    </a:p>
                  </a:txBody>
                  <a:tcPr marL="6077" marR="6077" marT="6077" marB="0" anchor="b">
                    <a:lnL>
                      <a:noFill/>
                    </a:lnL>
                    <a:lnR>
                      <a:noFill/>
                    </a:lnR>
                    <a:lnT>
                      <a:noFill/>
                    </a:lnT>
                    <a:lnB>
                      <a:noFill/>
                    </a:lnB>
                    <a:solidFill>
                      <a:srgbClr val="DAEEF3"/>
                    </a:solidFill>
                  </a:tcPr>
                </a:tc>
                <a:extLst>
                  <a:ext uri="{0D108BD9-81ED-4DB2-BD59-A6C34878D82A}">
                    <a16:rowId xmlns:a16="http://schemas.microsoft.com/office/drawing/2014/main" val="2721104456"/>
                  </a:ext>
                </a:extLst>
              </a:tr>
              <a:tr h="161705">
                <a:tc>
                  <a:txBody>
                    <a:bodyPr/>
                    <a:lstStyle/>
                    <a:p>
                      <a:pPr algn="l" rtl="0" fontAlgn="b"/>
                      <a:r>
                        <a:rPr lang="en-US" sz="1100" b="1" i="0" u="none" strike="noStrike">
                          <a:solidFill>
                            <a:srgbClr val="000000"/>
                          </a:solidFill>
                          <a:effectLst/>
                          <a:latin typeface="Calibri" panose="020F0502020204030204" pitchFamily="34" charset="0"/>
                        </a:rPr>
                        <a:t> </a:t>
                      </a:r>
                    </a:p>
                  </a:txBody>
                  <a:tcPr marL="6077" marR="6077" marT="6077" marB="0" anchor="b">
                    <a:lnL>
                      <a:noFill/>
                    </a:lnL>
                    <a:lnR>
                      <a:noFill/>
                    </a:lnR>
                    <a:lnT>
                      <a:noFill/>
                    </a:lnT>
                    <a:lnB>
                      <a:noFill/>
                    </a:lnB>
                    <a:solidFill>
                      <a:srgbClr val="DAEEF3"/>
                    </a:solidFill>
                  </a:tcPr>
                </a:tc>
                <a:tc>
                  <a:txBody>
                    <a:bodyPr/>
                    <a:lstStyle/>
                    <a:p>
                      <a:pPr algn="l" rtl="0" fontAlgn="b"/>
                      <a:r>
                        <a:rPr lang="en-US" sz="1100" b="1" i="0" u="none" strike="noStrike">
                          <a:solidFill>
                            <a:srgbClr val="000000"/>
                          </a:solidFill>
                          <a:effectLst/>
                          <a:latin typeface="Calibri" panose="020F0502020204030204" pitchFamily="34" charset="0"/>
                        </a:rPr>
                        <a:t> </a:t>
                      </a:r>
                    </a:p>
                  </a:txBody>
                  <a:tcPr marL="6077" marR="6077" marT="6077" marB="0" anchor="b">
                    <a:lnL>
                      <a:noFill/>
                    </a:lnL>
                    <a:lnR>
                      <a:noFill/>
                    </a:lnR>
                    <a:lnT>
                      <a:noFill/>
                    </a:lnT>
                    <a:lnB>
                      <a:noFill/>
                    </a:lnB>
                    <a:solidFill>
                      <a:srgbClr val="DAEEF3"/>
                    </a:solidFill>
                  </a:tcPr>
                </a:tc>
                <a:tc>
                  <a:txBody>
                    <a:bodyPr/>
                    <a:lstStyle/>
                    <a:p>
                      <a:pPr algn="l" rtl="0" fontAlgn="b"/>
                      <a:r>
                        <a:rPr lang="en-US" sz="1100" b="1" i="0" u="none" strike="noStrike">
                          <a:solidFill>
                            <a:srgbClr val="000000"/>
                          </a:solidFill>
                          <a:effectLst/>
                          <a:latin typeface="Calibri" panose="020F0502020204030204" pitchFamily="34" charset="0"/>
                        </a:rPr>
                        <a:t> </a:t>
                      </a:r>
                    </a:p>
                  </a:txBody>
                  <a:tcPr marL="6077" marR="6077" marT="6077" marB="0" anchor="b">
                    <a:lnL>
                      <a:noFill/>
                    </a:lnL>
                    <a:lnR>
                      <a:noFill/>
                    </a:lnR>
                    <a:lnT>
                      <a:noFill/>
                    </a:lnT>
                    <a:lnB>
                      <a:noFill/>
                    </a:lnB>
                    <a:solidFill>
                      <a:srgbClr val="DAEEF3"/>
                    </a:solidFill>
                  </a:tcPr>
                </a:tc>
                <a:tc>
                  <a:txBody>
                    <a:bodyPr/>
                    <a:lstStyle/>
                    <a:p>
                      <a:pPr algn="l" rtl="0" fontAlgn="b"/>
                      <a:r>
                        <a:rPr lang="en-US" sz="1100" b="1" i="0" u="none" strike="noStrike">
                          <a:solidFill>
                            <a:srgbClr val="000000"/>
                          </a:solidFill>
                          <a:effectLst/>
                          <a:latin typeface="Calibri" panose="020F0502020204030204" pitchFamily="34" charset="0"/>
                        </a:rPr>
                        <a:t> </a:t>
                      </a:r>
                    </a:p>
                  </a:txBody>
                  <a:tcPr marL="6077" marR="6077" marT="6077" marB="0" anchor="b">
                    <a:lnL>
                      <a:noFill/>
                    </a:lnL>
                    <a:lnR>
                      <a:noFill/>
                    </a:lnR>
                    <a:lnT>
                      <a:noFill/>
                    </a:lnT>
                    <a:lnB>
                      <a:noFill/>
                    </a:lnB>
                    <a:solidFill>
                      <a:srgbClr val="DAEEF3"/>
                    </a:solidFill>
                  </a:tcPr>
                </a:tc>
                <a:tc gridSpan="6">
                  <a:txBody>
                    <a:bodyPr/>
                    <a:lstStyle/>
                    <a:p>
                      <a:pPr algn="ctr" rtl="1" fontAlgn="b"/>
                      <a:r>
                        <a:rPr lang="ar-IQ" sz="1200" b="1" i="0" u="none" strike="noStrike" dirty="0">
                          <a:solidFill>
                            <a:srgbClr val="000000"/>
                          </a:solidFill>
                          <a:effectLst/>
                          <a:latin typeface="Calibri" panose="020F0502020204030204" pitchFamily="34" charset="0"/>
                        </a:rPr>
                        <a:t>جدول المحاضرات العملية حسب نظام التعليم المدمج </a:t>
                      </a:r>
                    </a:p>
                  </a:txBody>
                  <a:tcPr marL="6077" marR="6077" marT="6077" marB="0" anchor="b">
                    <a:lnL>
                      <a:noFill/>
                    </a:lnL>
                    <a:lnR>
                      <a:noFill/>
                    </a:lnR>
                    <a:lnT>
                      <a:noFill/>
                    </a:lnT>
                    <a:lnB>
                      <a:noFill/>
                    </a:lnB>
                    <a:solidFill>
                      <a:srgbClr val="DAEE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rtl="0" fontAlgn="b"/>
                      <a:r>
                        <a:rPr lang="en-US" sz="1000" b="1" i="0" u="none" strike="noStrike">
                          <a:solidFill>
                            <a:srgbClr val="000000"/>
                          </a:solidFill>
                          <a:effectLst/>
                          <a:latin typeface="Calibri" panose="020F0502020204030204" pitchFamily="34" charset="0"/>
                        </a:rPr>
                        <a:t> </a:t>
                      </a:r>
                    </a:p>
                  </a:txBody>
                  <a:tcPr marL="6077" marR="6077" marT="6077" marB="0" anchor="b">
                    <a:lnL>
                      <a:noFill/>
                    </a:lnL>
                    <a:lnR>
                      <a:noFill/>
                    </a:lnR>
                    <a:lnT>
                      <a:noFill/>
                    </a:lnT>
                    <a:lnB>
                      <a:noFill/>
                    </a:lnB>
                    <a:solidFill>
                      <a:srgbClr val="DAEEF3"/>
                    </a:solidFill>
                  </a:tcPr>
                </a:tc>
                <a:tc>
                  <a:txBody>
                    <a:bodyPr/>
                    <a:lstStyle/>
                    <a:p>
                      <a:pPr algn="l" rtl="0" fontAlgn="b"/>
                      <a:r>
                        <a:rPr lang="en-US" sz="1000" b="1" i="0" u="none" strike="noStrike">
                          <a:solidFill>
                            <a:srgbClr val="000000"/>
                          </a:solidFill>
                          <a:effectLst/>
                          <a:latin typeface="Calibri" panose="020F0502020204030204" pitchFamily="34" charset="0"/>
                        </a:rPr>
                        <a:t> </a:t>
                      </a:r>
                    </a:p>
                  </a:txBody>
                  <a:tcPr marL="6077" marR="6077" marT="6077" marB="0" anchor="b">
                    <a:lnL>
                      <a:noFill/>
                    </a:lnL>
                    <a:lnR>
                      <a:noFill/>
                    </a:lnR>
                    <a:lnT>
                      <a:noFill/>
                    </a:lnT>
                    <a:lnB>
                      <a:noFill/>
                    </a:lnB>
                    <a:solidFill>
                      <a:srgbClr val="DAEEF3"/>
                    </a:solidFill>
                  </a:tcPr>
                </a:tc>
                <a:tc>
                  <a:txBody>
                    <a:bodyPr/>
                    <a:lstStyle/>
                    <a:p>
                      <a:pPr algn="l" rtl="0" fontAlgn="b"/>
                      <a:r>
                        <a:rPr lang="en-US" sz="1000" b="1" i="0" u="none" strike="noStrike">
                          <a:solidFill>
                            <a:srgbClr val="000000"/>
                          </a:solidFill>
                          <a:effectLst/>
                          <a:latin typeface="Calibri" panose="020F0502020204030204" pitchFamily="34" charset="0"/>
                        </a:rPr>
                        <a:t> </a:t>
                      </a:r>
                    </a:p>
                  </a:txBody>
                  <a:tcPr marL="6077" marR="6077" marT="6077" marB="0" anchor="b">
                    <a:lnL>
                      <a:noFill/>
                    </a:lnL>
                    <a:lnR>
                      <a:noFill/>
                    </a:lnR>
                    <a:lnT>
                      <a:noFill/>
                    </a:lnT>
                    <a:lnB>
                      <a:noFill/>
                    </a:lnB>
                    <a:solidFill>
                      <a:srgbClr val="DAEEF3"/>
                    </a:solidFill>
                  </a:tcPr>
                </a:tc>
                <a:tc>
                  <a:txBody>
                    <a:bodyPr/>
                    <a:lstStyle/>
                    <a:p>
                      <a:pPr algn="l" rtl="0" fontAlgn="b"/>
                      <a:r>
                        <a:rPr lang="en-US" sz="1000" b="1" i="0" u="none" strike="noStrike">
                          <a:solidFill>
                            <a:srgbClr val="000000"/>
                          </a:solidFill>
                          <a:effectLst/>
                          <a:latin typeface="Calibri" panose="020F0502020204030204" pitchFamily="34" charset="0"/>
                        </a:rPr>
                        <a:t> </a:t>
                      </a:r>
                    </a:p>
                  </a:txBody>
                  <a:tcPr marL="6077" marR="6077" marT="6077" marB="0" anchor="b">
                    <a:lnL>
                      <a:noFill/>
                    </a:lnL>
                    <a:lnR>
                      <a:noFill/>
                    </a:lnR>
                    <a:lnT>
                      <a:noFill/>
                    </a:lnT>
                    <a:lnB>
                      <a:noFill/>
                    </a:lnB>
                    <a:solidFill>
                      <a:srgbClr val="DAEEF3"/>
                    </a:solidFill>
                  </a:tcPr>
                </a:tc>
                <a:extLst>
                  <a:ext uri="{0D108BD9-81ED-4DB2-BD59-A6C34878D82A}">
                    <a16:rowId xmlns:a16="http://schemas.microsoft.com/office/drawing/2014/main" val="1482917353"/>
                  </a:ext>
                </a:extLst>
              </a:tr>
              <a:tr h="167429">
                <a:tc gridSpan="14">
                  <a:txBody>
                    <a:bodyPr/>
                    <a:lstStyle/>
                    <a:p>
                      <a:pPr algn="ctr" rtl="1" fontAlgn="b"/>
                      <a:r>
                        <a:rPr lang="ar-IQ" sz="1200" b="1" i="0" u="none" strike="noStrike" dirty="0">
                          <a:solidFill>
                            <a:srgbClr val="000000"/>
                          </a:solidFill>
                          <a:effectLst/>
                          <a:latin typeface="Calibri" panose="020F0502020204030204" pitchFamily="34" charset="0"/>
                        </a:rPr>
                        <a:t>قسم هندسة تقنيات التكييف والتبريد</a:t>
                      </a:r>
                    </a:p>
                  </a:txBody>
                  <a:tcPr marL="6077" marR="6077" marT="6077" marB="0" anchor="b">
                    <a:lnL>
                      <a:noFill/>
                    </a:lnL>
                    <a:lnT>
                      <a:noFill/>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8022174"/>
                  </a:ext>
                </a:extLst>
              </a:tr>
              <a:tr h="161705">
                <a:tc>
                  <a:txBody>
                    <a:bodyPr/>
                    <a:lstStyle/>
                    <a:p>
                      <a:pPr algn="r" rtl="1" fontAlgn="b"/>
                      <a:r>
                        <a:rPr lang="ar-IQ" sz="1000" b="0" i="0" u="none" strike="noStrike">
                          <a:solidFill>
                            <a:srgbClr val="000000"/>
                          </a:solidFill>
                          <a:effectLst/>
                          <a:latin typeface="Calibri" panose="020F0502020204030204" pitchFamily="34" charset="0"/>
                        </a:rPr>
                        <a:t>اسم المختبر:</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3">
                  <a:txBody>
                    <a:bodyPr/>
                    <a:lstStyle/>
                    <a:p>
                      <a:pPr algn="ctr" rtl="1" fontAlgn="b"/>
                      <a:r>
                        <a:rPr lang="ar-IQ" sz="1000" b="0" i="0" u="none" strike="noStrike">
                          <a:solidFill>
                            <a:srgbClr val="000000"/>
                          </a:solidFill>
                          <a:effectLst/>
                          <a:latin typeface="Calibri" panose="020F0502020204030204" pitchFamily="34" charset="0"/>
                        </a:rPr>
                        <a:t>مختبر التكييف والتبريد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rtl="0" fontAlgn="b"/>
                      <a:endParaRPr lang="en-US" sz="1000" b="0" i="0" u="none" strike="noStrike">
                        <a:solidFill>
                          <a:srgbClr val="000000"/>
                        </a:solidFill>
                        <a:effectLst/>
                        <a:latin typeface="Calibri" panose="020F0502020204030204" pitchFamily="34" charset="0"/>
                      </a:endParaRPr>
                    </a:p>
                  </a:txBody>
                  <a:tcPr marL="6077" marR="6077" marT="607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endParaRPr lang="en-US" sz="1000" b="0" i="0" u="none" strike="noStrike">
                        <a:solidFill>
                          <a:srgbClr val="000000"/>
                        </a:solidFill>
                        <a:effectLst/>
                        <a:latin typeface="Calibri" panose="020F0502020204030204" pitchFamily="34" charset="0"/>
                      </a:endParaRPr>
                    </a:p>
                  </a:txBody>
                  <a:tcPr marL="6077" marR="6077" marT="6077" marB="0" anchor="b">
                    <a:lnL>
                      <a:noFill/>
                    </a:lnL>
                    <a:lnR>
                      <a:noFill/>
                    </a:lnR>
                    <a:lnT>
                      <a:noFill/>
                    </a:lnT>
                    <a:lnB>
                      <a:noFill/>
                    </a:lnB>
                  </a:tcPr>
                </a:tc>
                <a:tc>
                  <a:txBody>
                    <a:bodyPr/>
                    <a:lstStyle/>
                    <a:p>
                      <a:pPr algn="l" rtl="0" fontAlgn="b"/>
                      <a:endParaRPr lang="en-US" sz="1000" b="0" i="0" u="none" strike="noStrike">
                        <a:solidFill>
                          <a:srgbClr val="000000"/>
                        </a:solidFill>
                        <a:effectLst/>
                        <a:latin typeface="Calibri" panose="020F0502020204030204" pitchFamily="34" charset="0"/>
                      </a:endParaRPr>
                    </a:p>
                  </a:txBody>
                  <a:tcPr marL="6077" marR="6077" marT="6077" marB="0" anchor="b">
                    <a:lnL>
                      <a:noFill/>
                    </a:lnL>
                    <a:lnR>
                      <a:noFill/>
                    </a:lnR>
                    <a:lnT>
                      <a:noFill/>
                    </a:lnT>
                    <a:lnB>
                      <a:noFill/>
                    </a:lnB>
                  </a:tcPr>
                </a:tc>
                <a:tc>
                  <a:txBody>
                    <a:bodyPr/>
                    <a:lstStyle/>
                    <a:p>
                      <a:pPr algn="l" rtl="0" fontAlgn="b"/>
                      <a:endParaRPr lang="en-US" sz="1000" b="0" i="0" u="none" strike="noStrike">
                        <a:solidFill>
                          <a:srgbClr val="000000"/>
                        </a:solidFill>
                        <a:effectLst/>
                        <a:latin typeface="Calibri" panose="020F0502020204030204" pitchFamily="34" charset="0"/>
                      </a:endParaRPr>
                    </a:p>
                  </a:txBody>
                  <a:tcPr marL="6077" marR="6077" marT="6077" marB="0" anchor="b">
                    <a:lnL>
                      <a:noFill/>
                    </a:lnL>
                    <a:lnR>
                      <a:noFill/>
                    </a:lnR>
                    <a:lnT>
                      <a:noFill/>
                    </a:lnT>
                    <a:lnB>
                      <a:noFill/>
                    </a:lnB>
                  </a:tcPr>
                </a:tc>
                <a:tc>
                  <a:txBody>
                    <a:bodyPr/>
                    <a:lstStyle/>
                    <a:p>
                      <a:pPr algn="l" rtl="0" fontAlgn="b"/>
                      <a:endParaRPr lang="en-US" sz="1000" b="0" i="0" u="none" strike="noStrike">
                        <a:solidFill>
                          <a:srgbClr val="000000"/>
                        </a:solidFill>
                        <a:effectLst/>
                        <a:latin typeface="Calibri" panose="020F0502020204030204" pitchFamily="34" charset="0"/>
                      </a:endParaRPr>
                    </a:p>
                  </a:txBody>
                  <a:tcPr marL="6077" marR="6077" marT="607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1" fontAlgn="b"/>
                      <a:r>
                        <a:rPr lang="ar-IQ" sz="1000" b="0" i="0" u="none" strike="noStrike">
                          <a:solidFill>
                            <a:srgbClr val="000000"/>
                          </a:solidFill>
                          <a:effectLst/>
                          <a:latin typeface="Calibri" panose="020F0502020204030204" pitchFamily="34" charset="0"/>
                        </a:rPr>
                        <a:t>اليوم </a:t>
                      </a:r>
                    </a:p>
                  </a:txBody>
                  <a:tcPr marL="6077" marR="6077" marT="607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rtl="1" fontAlgn="b"/>
                      <a:r>
                        <a:rPr lang="ar-IQ" sz="1000" b="0" i="0" u="none" strike="noStrike">
                          <a:solidFill>
                            <a:srgbClr val="000000"/>
                          </a:solidFill>
                          <a:effectLst/>
                          <a:latin typeface="Calibri" panose="020F0502020204030204" pitchFamily="34" charset="0"/>
                        </a:rPr>
                        <a:t>السبت </a:t>
                      </a:r>
                    </a:p>
                  </a:txBody>
                  <a:tcPr marL="6077" marR="6077" marT="607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n-US" sz="1000" b="0" i="0" u="none" strike="noStrike">
                          <a:solidFill>
                            <a:srgbClr val="000000"/>
                          </a:solidFill>
                          <a:effectLst/>
                          <a:latin typeface="Calibri" panose="020F0502020204030204" pitchFamily="34" charset="0"/>
                        </a:rPr>
                        <a:t> </a:t>
                      </a:r>
                    </a:p>
                  </a:txBody>
                  <a:tcPr marL="6077" marR="6077" marT="607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1" fontAlgn="b"/>
                      <a:r>
                        <a:rPr lang="ar-IQ" sz="1000" b="0" i="0" u="none" strike="noStrike">
                          <a:solidFill>
                            <a:srgbClr val="000000"/>
                          </a:solidFill>
                          <a:effectLst/>
                          <a:latin typeface="Calibri" panose="020F0502020204030204" pitchFamily="34" charset="0"/>
                        </a:rPr>
                        <a:t>التاريخ</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b"/>
                      <a:r>
                        <a:rPr lang="en-US" sz="1000" b="0" i="0" u="none" strike="noStrike">
                          <a:solidFill>
                            <a:srgbClr val="000000"/>
                          </a:solidFill>
                          <a:effectLst/>
                          <a:latin typeface="Calibri" panose="020F0502020204030204" pitchFamily="34" charset="0"/>
                        </a:rPr>
                        <a:t>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8121009"/>
                  </a:ext>
                </a:extLst>
              </a:tr>
              <a:tr h="161705">
                <a:tc>
                  <a:txBody>
                    <a:bodyPr/>
                    <a:lstStyle/>
                    <a:p>
                      <a:pPr algn="r" rtl="1" fontAlgn="b"/>
                      <a:r>
                        <a:rPr lang="ar-IQ" sz="1000" b="0" i="0" u="none" strike="noStrike">
                          <a:solidFill>
                            <a:srgbClr val="000000"/>
                          </a:solidFill>
                          <a:effectLst/>
                          <a:latin typeface="Calibri" panose="020F0502020204030204" pitchFamily="34" charset="0"/>
                        </a:rPr>
                        <a:t>المرحلة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3">
                  <a:txBody>
                    <a:bodyPr/>
                    <a:lstStyle/>
                    <a:p>
                      <a:pPr algn="ctr" rtl="1" fontAlgn="b"/>
                      <a:r>
                        <a:rPr lang="ar-IQ" sz="1000" b="0" i="0" u="none" strike="noStrike">
                          <a:solidFill>
                            <a:srgbClr val="000000"/>
                          </a:solidFill>
                          <a:effectLst/>
                          <a:latin typeface="Calibri" panose="020F0502020204030204" pitchFamily="34" charset="0"/>
                        </a:rPr>
                        <a:t>الثاني</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rtl="0" fontAlgn="b"/>
                      <a:endParaRPr lang="en-US" sz="1000" b="0" i="0" u="none" strike="noStrike">
                        <a:solidFill>
                          <a:srgbClr val="000000"/>
                        </a:solidFill>
                        <a:effectLst/>
                        <a:latin typeface="Calibri" panose="020F0502020204030204" pitchFamily="34" charset="0"/>
                      </a:endParaRPr>
                    </a:p>
                  </a:txBody>
                  <a:tcPr marL="6077" marR="6077" marT="607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endParaRPr lang="en-US" sz="1000" b="0" i="0" u="none" strike="noStrike">
                        <a:solidFill>
                          <a:srgbClr val="000000"/>
                        </a:solidFill>
                        <a:effectLst/>
                        <a:latin typeface="Calibri" panose="020F0502020204030204" pitchFamily="34" charset="0"/>
                      </a:endParaRPr>
                    </a:p>
                  </a:txBody>
                  <a:tcPr marL="6077" marR="6077" marT="6077" marB="0" anchor="b">
                    <a:lnL>
                      <a:noFill/>
                    </a:lnL>
                    <a:lnR>
                      <a:noFill/>
                    </a:lnR>
                    <a:lnT>
                      <a:noFill/>
                    </a:lnT>
                    <a:lnB>
                      <a:noFill/>
                    </a:lnB>
                  </a:tcPr>
                </a:tc>
                <a:tc>
                  <a:txBody>
                    <a:bodyPr/>
                    <a:lstStyle/>
                    <a:p>
                      <a:pPr algn="l" rtl="0" fontAlgn="b"/>
                      <a:endParaRPr lang="en-US" sz="1000" b="0" i="0" u="none" strike="noStrike">
                        <a:solidFill>
                          <a:srgbClr val="000000"/>
                        </a:solidFill>
                        <a:effectLst/>
                        <a:latin typeface="Calibri" panose="020F0502020204030204" pitchFamily="34" charset="0"/>
                      </a:endParaRPr>
                    </a:p>
                  </a:txBody>
                  <a:tcPr marL="6077" marR="6077" marT="6077" marB="0" anchor="b">
                    <a:lnL>
                      <a:noFill/>
                    </a:lnL>
                    <a:lnR>
                      <a:noFill/>
                    </a:lnR>
                    <a:lnT>
                      <a:noFill/>
                    </a:lnT>
                    <a:lnB>
                      <a:noFill/>
                    </a:lnB>
                  </a:tcPr>
                </a:tc>
                <a:tc>
                  <a:txBody>
                    <a:bodyPr/>
                    <a:lstStyle/>
                    <a:p>
                      <a:pPr algn="l" rtl="0" fontAlgn="b"/>
                      <a:endParaRPr lang="en-US" sz="1000" b="0" i="0" u="none" strike="noStrike">
                        <a:solidFill>
                          <a:srgbClr val="000000"/>
                        </a:solidFill>
                        <a:effectLst/>
                        <a:latin typeface="Calibri" panose="020F0502020204030204" pitchFamily="34" charset="0"/>
                      </a:endParaRPr>
                    </a:p>
                  </a:txBody>
                  <a:tcPr marL="6077" marR="6077" marT="6077" marB="0" anchor="b">
                    <a:lnL>
                      <a:noFill/>
                    </a:lnL>
                    <a:lnR>
                      <a:noFill/>
                    </a:lnR>
                    <a:lnT>
                      <a:noFill/>
                    </a:lnT>
                    <a:lnB>
                      <a:noFill/>
                    </a:lnB>
                  </a:tcPr>
                </a:tc>
                <a:tc>
                  <a:txBody>
                    <a:bodyPr/>
                    <a:lstStyle/>
                    <a:p>
                      <a:pPr algn="l" rtl="0" fontAlgn="b"/>
                      <a:endParaRPr lang="en-US" sz="1000" b="0" i="0" u="none" strike="noStrike">
                        <a:solidFill>
                          <a:srgbClr val="000000"/>
                        </a:solidFill>
                        <a:effectLst/>
                        <a:latin typeface="Calibri" panose="020F0502020204030204" pitchFamily="34" charset="0"/>
                      </a:endParaRPr>
                    </a:p>
                  </a:txBody>
                  <a:tcPr marL="6077" marR="6077" marT="607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1" fontAlgn="b"/>
                      <a:r>
                        <a:rPr lang="ar-IQ" sz="1000" b="0" i="0" u="none" strike="noStrike">
                          <a:solidFill>
                            <a:srgbClr val="000000"/>
                          </a:solidFill>
                          <a:effectLst/>
                          <a:latin typeface="Calibri" panose="020F0502020204030204" pitchFamily="34" charset="0"/>
                        </a:rPr>
                        <a:t>الشعبة </a:t>
                      </a:r>
                    </a:p>
                  </a:txBody>
                  <a:tcPr marL="6077" marR="6077" marT="607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000" b="0" i="0" u="none" strike="noStrike">
                          <a:solidFill>
                            <a:srgbClr val="000000"/>
                          </a:solidFill>
                          <a:effectLst/>
                          <a:latin typeface="Calibri" panose="020F0502020204030204" pitchFamily="34" charset="0"/>
                        </a:rPr>
                        <a:t>A</a:t>
                      </a:r>
                    </a:p>
                  </a:txBody>
                  <a:tcPr marL="6077" marR="6077" marT="607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n-US" sz="1000" b="0" i="0" u="none" strike="noStrike">
                          <a:solidFill>
                            <a:srgbClr val="000000"/>
                          </a:solidFill>
                          <a:effectLst/>
                          <a:latin typeface="Calibri" panose="020F0502020204030204" pitchFamily="34" charset="0"/>
                        </a:rPr>
                        <a:t> </a:t>
                      </a:r>
                    </a:p>
                  </a:txBody>
                  <a:tcPr marL="6077" marR="6077" marT="607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n-US" sz="1000" b="0" i="0" u="none" strike="noStrike">
                          <a:solidFill>
                            <a:srgbClr val="000000"/>
                          </a:solidFill>
                          <a:effectLst/>
                          <a:latin typeface="Calibri" panose="020F0502020204030204" pitchFamily="34" charset="0"/>
                        </a:rPr>
                        <a:t>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b"/>
                      <a:r>
                        <a:rPr lang="en-US" sz="1000" b="0" i="0" u="none" strike="noStrike">
                          <a:solidFill>
                            <a:srgbClr val="000000"/>
                          </a:solidFill>
                          <a:effectLst/>
                          <a:latin typeface="Calibri" panose="020F0502020204030204" pitchFamily="34" charset="0"/>
                        </a:rPr>
                        <a:t>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2568711"/>
                  </a:ext>
                </a:extLst>
              </a:tr>
              <a:tr h="286109">
                <a:tc>
                  <a:txBody>
                    <a:bodyPr/>
                    <a:lstStyle/>
                    <a:p>
                      <a:pPr algn="r" rtl="1" fontAlgn="b"/>
                      <a:r>
                        <a:rPr lang="ar-IQ" sz="1000" b="0" i="0" u="none" strike="noStrike">
                          <a:solidFill>
                            <a:srgbClr val="000000"/>
                          </a:solidFill>
                          <a:effectLst/>
                          <a:latin typeface="Calibri" panose="020F0502020204030204" pitchFamily="34" charset="0"/>
                        </a:rPr>
                        <a:t>اسم التدريسي</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3">
                  <a:txBody>
                    <a:bodyPr/>
                    <a:lstStyle/>
                    <a:p>
                      <a:pPr algn="ctr" rtl="1" fontAlgn="b"/>
                      <a:r>
                        <a:rPr lang="ar-IQ" sz="1000" b="0" i="0" u="none" strike="noStrike">
                          <a:solidFill>
                            <a:srgbClr val="000000"/>
                          </a:solidFill>
                          <a:effectLst/>
                          <a:latin typeface="Calibri" panose="020F0502020204030204" pitchFamily="34" charset="0"/>
                        </a:rPr>
                        <a:t>م.م مصطفى محمد جابر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rtl="0" fontAlgn="b"/>
                      <a:endParaRPr lang="en-US" sz="1000" b="0" i="0" u="none" strike="noStrike">
                        <a:solidFill>
                          <a:srgbClr val="000000"/>
                        </a:solidFill>
                        <a:effectLst/>
                        <a:latin typeface="Calibri" panose="020F0502020204030204" pitchFamily="34" charset="0"/>
                      </a:endParaRPr>
                    </a:p>
                  </a:txBody>
                  <a:tcPr marL="6077" marR="6077" marT="607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endParaRPr lang="en-US" sz="1000" b="0" i="0" u="none" strike="noStrike">
                        <a:solidFill>
                          <a:srgbClr val="000000"/>
                        </a:solidFill>
                        <a:effectLst/>
                        <a:latin typeface="Calibri" panose="020F0502020204030204" pitchFamily="34" charset="0"/>
                      </a:endParaRPr>
                    </a:p>
                  </a:txBody>
                  <a:tcPr marL="6077" marR="6077" marT="6077" marB="0" anchor="b">
                    <a:lnL>
                      <a:noFill/>
                    </a:lnL>
                    <a:lnR>
                      <a:noFill/>
                    </a:lnR>
                    <a:lnT>
                      <a:noFill/>
                    </a:lnT>
                    <a:lnB>
                      <a:noFill/>
                    </a:lnB>
                  </a:tcPr>
                </a:tc>
                <a:tc>
                  <a:txBody>
                    <a:bodyPr/>
                    <a:lstStyle/>
                    <a:p>
                      <a:pPr algn="l" rtl="0" fontAlgn="b"/>
                      <a:endParaRPr lang="en-US" sz="1000" b="0" i="0" u="none" strike="noStrike">
                        <a:solidFill>
                          <a:srgbClr val="000000"/>
                        </a:solidFill>
                        <a:effectLst/>
                        <a:latin typeface="Calibri" panose="020F0502020204030204" pitchFamily="34" charset="0"/>
                      </a:endParaRPr>
                    </a:p>
                  </a:txBody>
                  <a:tcPr marL="6077" marR="6077" marT="6077" marB="0" anchor="b">
                    <a:lnL>
                      <a:noFill/>
                    </a:lnL>
                    <a:lnR>
                      <a:noFill/>
                    </a:lnR>
                    <a:lnT>
                      <a:noFill/>
                    </a:lnT>
                    <a:lnB>
                      <a:noFill/>
                    </a:lnB>
                  </a:tcPr>
                </a:tc>
                <a:tc>
                  <a:txBody>
                    <a:bodyPr/>
                    <a:lstStyle/>
                    <a:p>
                      <a:pPr algn="l" rtl="0" fontAlgn="b"/>
                      <a:endParaRPr lang="en-US" sz="1000" b="0" i="0" u="none" strike="noStrike">
                        <a:solidFill>
                          <a:srgbClr val="000000"/>
                        </a:solidFill>
                        <a:effectLst/>
                        <a:latin typeface="Calibri" panose="020F0502020204030204" pitchFamily="34" charset="0"/>
                      </a:endParaRPr>
                    </a:p>
                  </a:txBody>
                  <a:tcPr marL="6077" marR="6077" marT="6077" marB="0" anchor="b">
                    <a:lnL>
                      <a:noFill/>
                    </a:lnL>
                    <a:lnR>
                      <a:noFill/>
                    </a:lnR>
                    <a:lnT>
                      <a:noFill/>
                    </a:lnT>
                    <a:lnB>
                      <a:noFill/>
                    </a:lnB>
                  </a:tcPr>
                </a:tc>
                <a:tc>
                  <a:txBody>
                    <a:bodyPr/>
                    <a:lstStyle/>
                    <a:p>
                      <a:pPr algn="l" rtl="0" fontAlgn="b"/>
                      <a:endParaRPr lang="en-US" sz="1000" b="0" i="0" u="none" strike="noStrike">
                        <a:solidFill>
                          <a:srgbClr val="000000"/>
                        </a:solidFill>
                        <a:effectLst/>
                        <a:latin typeface="Calibri" panose="020F0502020204030204" pitchFamily="34" charset="0"/>
                      </a:endParaRPr>
                    </a:p>
                  </a:txBody>
                  <a:tcPr marL="6077" marR="6077" marT="607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1" fontAlgn="b"/>
                      <a:r>
                        <a:rPr lang="ar-IQ" sz="1000" b="0" i="0" u="none" strike="noStrike">
                          <a:solidFill>
                            <a:srgbClr val="000000"/>
                          </a:solidFill>
                          <a:effectLst/>
                          <a:latin typeface="Calibri" panose="020F0502020204030204" pitchFamily="34" charset="0"/>
                        </a:rPr>
                        <a:t>نوع الدوام </a:t>
                      </a:r>
                    </a:p>
                  </a:txBody>
                  <a:tcPr marL="6077" marR="6077" marT="607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rtl="1" fontAlgn="b"/>
                      <a:r>
                        <a:rPr lang="ar-IQ" sz="1000" b="0" i="0" u="none" strike="noStrike">
                          <a:solidFill>
                            <a:srgbClr val="000000"/>
                          </a:solidFill>
                          <a:effectLst/>
                          <a:latin typeface="Calibri" panose="020F0502020204030204" pitchFamily="34" charset="0"/>
                        </a:rPr>
                        <a:t>مسائي </a:t>
                      </a:r>
                    </a:p>
                  </a:txBody>
                  <a:tcPr marL="6077" marR="6077" marT="607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n-US" sz="1000" b="0" i="0" u="none" strike="noStrike">
                          <a:solidFill>
                            <a:srgbClr val="000000"/>
                          </a:solidFill>
                          <a:effectLst/>
                          <a:latin typeface="Calibri" panose="020F0502020204030204" pitchFamily="34" charset="0"/>
                        </a:rPr>
                        <a:t> </a:t>
                      </a:r>
                    </a:p>
                  </a:txBody>
                  <a:tcPr marL="6077" marR="6077" marT="607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1" fontAlgn="b"/>
                      <a:r>
                        <a:rPr lang="ar-IQ" sz="900" b="0" i="0" u="none" strike="noStrike">
                          <a:solidFill>
                            <a:srgbClr val="000000"/>
                          </a:solidFill>
                          <a:effectLst/>
                          <a:latin typeface="Calibri" panose="020F0502020204030204" pitchFamily="34" charset="0"/>
                        </a:rPr>
                        <a:t>عدد الساعات الاسبوعية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b"/>
                      <a:r>
                        <a:rPr lang="en-US" sz="1000" b="0" i="0" u="none" strike="noStrike">
                          <a:solidFill>
                            <a:srgbClr val="000000"/>
                          </a:solidFill>
                          <a:effectLst/>
                          <a:latin typeface="Calibri" panose="020F0502020204030204" pitchFamily="34" charset="0"/>
                        </a:rPr>
                        <a:t>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24792"/>
                  </a:ext>
                </a:extLst>
              </a:tr>
              <a:tr h="167429">
                <a:tc>
                  <a:txBody>
                    <a:bodyPr/>
                    <a:lstStyle/>
                    <a:p>
                      <a:pPr algn="r" rtl="1" fontAlgn="b"/>
                      <a:r>
                        <a:rPr lang="ar-IQ" sz="1000" b="0" i="0" u="none" strike="noStrike">
                          <a:solidFill>
                            <a:srgbClr val="000000"/>
                          </a:solidFill>
                          <a:effectLst/>
                          <a:latin typeface="Calibri" panose="020F0502020204030204" pitchFamily="34" charset="0"/>
                        </a:rPr>
                        <a:t>اسم المعيد:</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3">
                  <a:txBody>
                    <a:bodyPr/>
                    <a:lstStyle/>
                    <a:p>
                      <a:pPr algn="ctr" rtl="1" fontAlgn="b"/>
                      <a:r>
                        <a:rPr lang="ar-IQ" sz="1000" b="0" i="0" u="none" strike="noStrike">
                          <a:solidFill>
                            <a:srgbClr val="000000"/>
                          </a:solidFill>
                          <a:effectLst/>
                          <a:latin typeface="Calibri" panose="020F0502020204030204" pitchFamily="34" charset="0"/>
                        </a:rPr>
                        <a:t>فرق غالب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rtl="0" fontAlgn="b"/>
                      <a:endParaRPr lang="en-US" sz="1000" b="0" i="0" u="none" strike="noStrike">
                        <a:solidFill>
                          <a:srgbClr val="000000"/>
                        </a:solidFill>
                        <a:effectLst/>
                        <a:latin typeface="Calibri" panose="020F0502020204030204" pitchFamily="34" charset="0"/>
                      </a:endParaRPr>
                    </a:p>
                  </a:txBody>
                  <a:tcPr marL="6077" marR="6077" marT="607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endParaRPr lang="en-US" sz="1000" b="0" i="0" u="none" strike="noStrike">
                        <a:solidFill>
                          <a:srgbClr val="000000"/>
                        </a:solidFill>
                        <a:effectLst/>
                        <a:latin typeface="Calibri" panose="020F0502020204030204" pitchFamily="34" charset="0"/>
                      </a:endParaRPr>
                    </a:p>
                  </a:txBody>
                  <a:tcPr marL="6077" marR="6077" marT="6077" marB="0" anchor="b">
                    <a:lnL>
                      <a:noFill/>
                    </a:lnL>
                    <a:lnR>
                      <a:noFill/>
                    </a:lnR>
                    <a:lnT>
                      <a:noFill/>
                    </a:lnT>
                    <a:lnB>
                      <a:noFill/>
                    </a:lnB>
                  </a:tcPr>
                </a:tc>
                <a:tc>
                  <a:txBody>
                    <a:bodyPr/>
                    <a:lstStyle/>
                    <a:p>
                      <a:pPr algn="l" rtl="0" fontAlgn="b"/>
                      <a:endParaRPr lang="en-US" sz="1000" b="0" i="0" u="none" strike="noStrike">
                        <a:solidFill>
                          <a:srgbClr val="000000"/>
                        </a:solidFill>
                        <a:effectLst/>
                        <a:latin typeface="Calibri" panose="020F0502020204030204" pitchFamily="34" charset="0"/>
                      </a:endParaRPr>
                    </a:p>
                  </a:txBody>
                  <a:tcPr marL="6077" marR="6077" marT="6077" marB="0" anchor="b">
                    <a:lnL>
                      <a:noFill/>
                    </a:lnL>
                    <a:lnR>
                      <a:noFill/>
                    </a:lnR>
                    <a:lnT>
                      <a:noFill/>
                    </a:lnT>
                    <a:lnB>
                      <a:noFill/>
                    </a:lnB>
                  </a:tcPr>
                </a:tc>
                <a:tc>
                  <a:txBody>
                    <a:bodyPr/>
                    <a:lstStyle/>
                    <a:p>
                      <a:pPr algn="l" rtl="0" fontAlgn="b"/>
                      <a:endParaRPr lang="en-US" sz="1000" b="0" i="0" u="none" strike="noStrike">
                        <a:solidFill>
                          <a:srgbClr val="000000"/>
                        </a:solidFill>
                        <a:effectLst/>
                        <a:latin typeface="Calibri" panose="020F0502020204030204" pitchFamily="34" charset="0"/>
                      </a:endParaRPr>
                    </a:p>
                  </a:txBody>
                  <a:tcPr marL="6077" marR="6077" marT="6077" marB="0" anchor="b">
                    <a:lnL>
                      <a:noFill/>
                    </a:lnL>
                    <a:lnR>
                      <a:noFill/>
                    </a:lnR>
                    <a:lnT>
                      <a:noFill/>
                    </a:lnT>
                    <a:lnB>
                      <a:noFill/>
                    </a:lnB>
                  </a:tcPr>
                </a:tc>
                <a:tc>
                  <a:txBody>
                    <a:bodyPr/>
                    <a:lstStyle/>
                    <a:p>
                      <a:pPr algn="l" rtl="0" fontAlgn="b"/>
                      <a:endParaRPr lang="en-US" sz="1000" b="0" i="0" u="none" strike="noStrike">
                        <a:solidFill>
                          <a:srgbClr val="000000"/>
                        </a:solidFill>
                        <a:effectLst/>
                        <a:latin typeface="Calibri" panose="020F0502020204030204" pitchFamily="34" charset="0"/>
                      </a:endParaRPr>
                    </a:p>
                  </a:txBody>
                  <a:tcPr marL="6077" marR="6077" marT="607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1" fontAlgn="b"/>
                      <a:r>
                        <a:rPr lang="ar-IQ" sz="1000" b="0" i="0" u="none" strike="noStrike">
                          <a:solidFill>
                            <a:srgbClr val="000000"/>
                          </a:solidFill>
                          <a:effectLst/>
                          <a:latin typeface="Calibri" panose="020F0502020204030204" pitchFamily="34" charset="0"/>
                        </a:rPr>
                        <a:t>عدد الطلبة </a:t>
                      </a:r>
                    </a:p>
                  </a:txBody>
                  <a:tcPr marL="6077" marR="6077" marT="607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rtl="0" fontAlgn="b"/>
                      <a:r>
                        <a:rPr lang="en-US" sz="1000" b="0" i="0" u="none" strike="noStrike">
                          <a:solidFill>
                            <a:srgbClr val="000000"/>
                          </a:solidFill>
                          <a:effectLst/>
                          <a:latin typeface="Calibri" panose="020F0502020204030204" pitchFamily="34" charset="0"/>
                        </a:rPr>
                        <a:t> </a:t>
                      </a:r>
                    </a:p>
                  </a:txBody>
                  <a:tcPr marL="6077" marR="6077" marT="607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n-US" sz="1000" b="0" i="0" u="none" strike="noStrike">
                          <a:solidFill>
                            <a:srgbClr val="000000"/>
                          </a:solidFill>
                          <a:effectLst/>
                          <a:latin typeface="Calibri" panose="020F0502020204030204" pitchFamily="34" charset="0"/>
                        </a:rPr>
                        <a:t> </a:t>
                      </a:r>
                    </a:p>
                  </a:txBody>
                  <a:tcPr marL="6077" marR="6077" marT="607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1" fontAlgn="b"/>
                      <a:r>
                        <a:rPr lang="ar-IQ" sz="1000" b="0" i="0" u="none" strike="noStrike">
                          <a:solidFill>
                            <a:srgbClr val="000000"/>
                          </a:solidFill>
                          <a:effectLst/>
                          <a:latin typeface="Calibri" panose="020F0502020204030204" pitchFamily="34" charset="0"/>
                        </a:rPr>
                        <a:t>عدد الكروبات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000" b="0" i="0" u="none" strike="noStrike">
                          <a:solidFill>
                            <a:srgbClr val="000000"/>
                          </a:solidFill>
                          <a:effectLst/>
                          <a:latin typeface="Calibri" panose="020F0502020204030204" pitchFamily="34" charset="0"/>
                        </a:rPr>
                        <a:t>5</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664195"/>
                  </a:ext>
                </a:extLst>
              </a:tr>
              <a:tr h="148826">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3721275"/>
                  </a:ext>
                </a:extLst>
              </a:tr>
              <a:tr h="472832">
                <a:tc rowSpan="2">
                  <a:txBody>
                    <a:bodyPr/>
                    <a:lstStyle/>
                    <a:p>
                      <a:pPr algn="ctr" rtl="1" fontAlgn="ctr"/>
                      <a:r>
                        <a:rPr lang="ar-IQ" sz="900" b="1" i="0" u="none" strike="noStrike">
                          <a:solidFill>
                            <a:srgbClr val="000000"/>
                          </a:solidFill>
                          <a:effectLst/>
                          <a:latin typeface="Calibri" panose="020F0502020204030204" pitchFamily="34" charset="0"/>
                        </a:rPr>
                        <a:t>الوقت</a:t>
                      </a:r>
                      <a:br>
                        <a:rPr lang="ar-IQ" sz="900" b="1" i="0" u="none" strike="noStrike">
                          <a:solidFill>
                            <a:srgbClr val="000000"/>
                          </a:solidFill>
                          <a:effectLst/>
                          <a:latin typeface="Calibri" panose="020F0502020204030204" pitchFamily="34" charset="0"/>
                        </a:rPr>
                      </a:br>
                      <a:br>
                        <a:rPr lang="ar-IQ" sz="900" b="1" i="0" u="none" strike="noStrike">
                          <a:solidFill>
                            <a:srgbClr val="000000"/>
                          </a:solidFill>
                          <a:effectLst/>
                          <a:latin typeface="Calibri" panose="020F0502020204030204" pitchFamily="34" charset="0"/>
                        </a:rPr>
                      </a:br>
                      <a:endParaRPr lang="ar-IQ" sz="900" b="1" i="0" u="none" strike="noStrike">
                        <a:solidFill>
                          <a:srgbClr val="000000"/>
                        </a:solidFill>
                        <a:effectLst/>
                        <a:latin typeface="Calibri" panose="020F0502020204030204" pitchFamily="34" charset="0"/>
                      </a:endParaRP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8:30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9:30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10:30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11:30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12:30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dirty="0">
                          <a:solidFill>
                            <a:srgbClr val="000000"/>
                          </a:solidFill>
                          <a:effectLst/>
                          <a:latin typeface="Calibri" panose="020F0502020204030204" pitchFamily="34" charset="0"/>
                        </a:rPr>
                        <a:t>1:30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2:30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3:30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4:30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5:30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6:30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7:30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dirty="0">
                          <a:solidFill>
                            <a:srgbClr val="000000"/>
                          </a:solidFill>
                          <a:effectLst/>
                          <a:latin typeface="Calibri" panose="020F0502020204030204" pitchFamily="34" charset="0"/>
                        </a:rPr>
                        <a:t>8:30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4075691223"/>
                  </a:ext>
                </a:extLst>
              </a:tr>
              <a:tr h="348810">
                <a:tc vMerge="1">
                  <a:txBody>
                    <a:bodyPr/>
                    <a:lstStyle/>
                    <a:p>
                      <a:endParaRPr lang="en-US"/>
                    </a:p>
                  </a:txBody>
                  <a:tcPr/>
                </a:tc>
                <a:tc>
                  <a:txBody>
                    <a:bodyPr/>
                    <a:lstStyle/>
                    <a:p>
                      <a:pPr algn="ctr" rtl="0" fontAlgn="ctr"/>
                      <a:r>
                        <a:rPr lang="en-US" sz="900" b="0" i="0" u="none" strike="noStrike">
                          <a:solidFill>
                            <a:srgbClr val="000000"/>
                          </a:solidFill>
                          <a:effectLst/>
                          <a:latin typeface="Calibri" panose="020F0502020204030204" pitchFamily="34" charset="0"/>
                        </a:rPr>
                        <a:t>9:30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10:30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11:30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12:30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1:30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2:30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3:30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4:30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5:30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6:30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7:30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8:30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9:30</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2715011978"/>
                  </a:ext>
                </a:extLst>
              </a:tr>
              <a:tr h="412372">
                <a:tc>
                  <a:txBody>
                    <a:bodyPr/>
                    <a:lstStyle/>
                    <a:p>
                      <a:pPr algn="ctr" rtl="0" fontAlgn="ctr"/>
                      <a:r>
                        <a:rPr lang="en-US" sz="900" b="1" i="0" u="none" strike="noStrike">
                          <a:solidFill>
                            <a:srgbClr val="000000"/>
                          </a:solidFill>
                          <a:effectLst/>
                          <a:latin typeface="Calibri" panose="020F0502020204030204" pitchFamily="34" charset="0"/>
                        </a:rPr>
                        <a:t>Group -A</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FF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900" b="0" i="0" u="none" strike="noStrike" dirty="0">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68909956"/>
                  </a:ext>
                </a:extLst>
              </a:tr>
              <a:tr h="412372">
                <a:tc>
                  <a:txBody>
                    <a:bodyPr/>
                    <a:lstStyle/>
                    <a:p>
                      <a:pPr algn="ctr" rtl="0" fontAlgn="ctr"/>
                      <a:r>
                        <a:rPr lang="en-US" sz="900" b="1" i="0" u="none" strike="noStrike">
                          <a:solidFill>
                            <a:srgbClr val="000000"/>
                          </a:solidFill>
                          <a:effectLst/>
                          <a:latin typeface="Calibri" panose="020F0502020204030204" pitchFamily="34" charset="0"/>
                        </a:rPr>
                        <a:t>Group -B</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21802921"/>
                  </a:ext>
                </a:extLst>
              </a:tr>
              <a:tr h="412372">
                <a:tc>
                  <a:txBody>
                    <a:bodyPr/>
                    <a:lstStyle/>
                    <a:p>
                      <a:pPr algn="ctr" rtl="0" fontAlgn="ctr"/>
                      <a:r>
                        <a:rPr lang="en-US" sz="900" b="1" i="0" u="none" strike="noStrike">
                          <a:solidFill>
                            <a:srgbClr val="000000"/>
                          </a:solidFill>
                          <a:effectLst/>
                          <a:latin typeface="Calibri" panose="020F0502020204030204" pitchFamily="34" charset="0"/>
                        </a:rPr>
                        <a:t>Group -C</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US" sz="900" b="0" i="0" u="none" strike="noStrike">
                          <a:solidFill>
                            <a:srgbClr val="000000"/>
                          </a:solidFill>
                          <a:effectLst/>
                          <a:latin typeface="Calibri" panose="020F0502020204030204" pitchFamily="34" charset="0"/>
                        </a:rPr>
                        <a:t>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97A"/>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56667620"/>
                  </a:ext>
                </a:extLst>
              </a:tr>
              <a:tr h="412372">
                <a:tc>
                  <a:txBody>
                    <a:bodyPr/>
                    <a:lstStyle/>
                    <a:p>
                      <a:pPr algn="ctr" rtl="0" fontAlgn="ctr"/>
                      <a:r>
                        <a:rPr lang="en-US" sz="900" b="1" i="0" u="none" strike="noStrike">
                          <a:solidFill>
                            <a:srgbClr val="000000"/>
                          </a:solidFill>
                          <a:effectLst/>
                          <a:latin typeface="Calibri" panose="020F0502020204030204" pitchFamily="34" charset="0"/>
                        </a:rPr>
                        <a:t>Group -D</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US" sz="900" b="0" i="0" u="none" strike="noStrike">
                          <a:solidFill>
                            <a:srgbClr val="000000"/>
                          </a:solidFill>
                          <a:effectLst/>
                          <a:latin typeface="Calibri" panose="020F0502020204030204" pitchFamily="34" charset="0"/>
                        </a:rPr>
                        <a:t>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US" sz="900" b="0" i="0" u="none" strike="noStrike">
                          <a:solidFill>
                            <a:srgbClr val="000000"/>
                          </a:solidFill>
                          <a:effectLst/>
                          <a:latin typeface="Calibri" panose="020F0502020204030204" pitchFamily="34" charset="0"/>
                        </a:rPr>
                        <a:t>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US" sz="900" b="0" i="0" u="none" strike="noStrike">
                          <a:solidFill>
                            <a:srgbClr val="000000"/>
                          </a:solidFill>
                          <a:effectLst/>
                          <a:latin typeface="Calibri" panose="020F0502020204030204" pitchFamily="34" charset="0"/>
                        </a:rPr>
                        <a:t>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US" sz="900" b="0" i="0" u="none" strike="noStrike">
                          <a:solidFill>
                            <a:srgbClr val="000000"/>
                          </a:solidFill>
                          <a:effectLst/>
                          <a:latin typeface="Calibri" panose="020F0502020204030204" pitchFamily="34" charset="0"/>
                        </a:rPr>
                        <a:t>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rtl="0" fontAlgn="b"/>
                      <a:r>
                        <a:rPr lang="en-US" sz="900" b="0" i="0" u="none" strike="noStrike">
                          <a:solidFill>
                            <a:srgbClr val="000000"/>
                          </a:solidFill>
                          <a:effectLst/>
                          <a:latin typeface="Calibri" panose="020F0502020204030204" pitchFamily="34" charset="0"/>
                        </a:rPr>
                        <a:t>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US" sz="900" b="0" i="0" u="none" strike="noStrike">
                          <a:solidFill>
                            <a:srgbClr val="000000"/>
                          </a:solidFill>
                          <a:effectLst/>
                          <a:latin typeface="Calibri" panose="020F0502020204030204" pitchFamily="34" charset="0"/>
                        </a:rPr>
                        <a:t>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72699253"/>
                  </a:ext>
                </a:extLst>
              </a:tr>
              <a:tr h="412372">
                <a:tc>
                  <a:txBody>
                    <a:bodyPr/>
                    <a:lstStyle/>
                    <a:p>
                      <a:pPr algn="ctr" rtl="0" fontAlgn="ctr"/>
                      <a:r>
                        <a:rPr lang="en-US" sz="900" b="1" i="0" u="none" strike="noStrike">
                          <a:solidFill>
                            <a:srgbClr val="000000"/>
                          </a:solidFill>
                          <a:effectLst/>
                          <a:latin typeface="Calibri" panose="020F0502020204030204" pitchFamily="34" charset="0"/>
                        </a:rPr>
                        <a:t>Group -E</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US" sz="900" b="0" i="0" u="none" strike="noStrike">
                          <a:solidFill>
                            <a:srgbClr val="000000"/>
                          </a:solidFill>
                          <a:effectLst/>
                          <a:latin typeface="Calibri" panose="020F0502020204030204" pitchFamily="34" charset="0"/>
                        </a:rPr>
                        <a:t>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US" sz="900" b="0" i="0" u="none" strike="noStrike">
                          <a:solidFill>
                            <a:srgbClr val="000000"/>
                          </a:solidFill>
                          <a:effectLst/>
                          <a:latin typeface="Calibri" panose="020F0502020204030204" pitchFamily="34" charset="0"/>
                        </a:rPr>
                        <a:t>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US" sz="900" b="0" i="0" u="none" strike="noStrike">
                          <a:solidFill>
                            <a:srgbClr val="000000"/>
                          </a:solidFill>
                          <a:effectLst/>
                          <a:latin typeface="Calibri" panose="020F0502020204030204" pitchFamily="34" charset="0"/>
                        </a:rPr>
                        <a:t>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US" sz="900" b="0" i="0" u="none" strike="noStrike">
                          <a:solidFill>
                            <a:srgbClr val="FFFF00"/>
                          </a:solidFill>
                          <a:effectLst/>
                          <a:latin typeface="Calibri" panose="020F0502020204030204" pitchFamily="34" charset="0"/>
                        </a:rPr>
                        <a:t>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900" b="0" i="0" u="none" strike="noStrike">
                          <a:solidFill>
                            <a:srgbClr val="000000"/>
                          </a:solidFill>
                          <a:effectLst/>
                          <a:latin typeface="Calibri" panose="020F0502020204030204" pitchFamily="34" charset="0"/>
                        </a:rPr>
                        <a:t> </a:t>
                      </a:r>
                    </a:p>
                  </a:txBody>
                  <a:tcPr marL="6077" marR="6077" marT="6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0" i="0" u="none" strike="noStrike">
                          <a:solidFill>
                            <a:srgbClr val="000000"/>
                          </a:solidFill>
                          <a:effectLst/>
                          <a:latin typeface="Calibri" panose="020F0502020204030204" pitchFamily="34" charset="0"/>
                        </a:rPr>
                        <a:t>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40651824"/>
                  </a:ext>
                </a:extLst>
              </a:tr>
              <a:tr h="148826">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900" b="0" i="0" u="none" strike="noStrike" dirty="0">
                        <a:solidFill>
                          <a:srgbClr val="000000"/>
                        </a:solidFill>
                        <a:effectLst/>
                        <a:latin typeface="Calibri" panose="020F0502020204030204" pitchFamily="34" charset="0"/>
                      </a:endParaRPr>
                    </a:p>
                  </a:txBody>
                  <a:tcPr marL="6077" marR="6077" marT="60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900" b="0" i="0" u="none" strike="noStrike" dirty="0">
                        <a:solidFill>
                          <a:srgbClr val="000000"/>
                        </a:solidFill>
                        <a:effectLst/>
                        <a:latin typeface="Calibri" panose="020F0502020204030204" pitchFamily="34" charset="0"/>
                      </a:endParaRPr>
                    </a:p>
                  </a:txBody>
                  <a:tcPr marL="6077" marR="6077" marT="60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6077" marR="6077" marT="60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900" b="0" i="0" u="none" strike="noStrike" dirty="0">
                        <a:solidFill>
                          <a:srgbClr val="000000"/>
                        </a:solidFill>
                        <a:effectLst/>
                        <a:latin typeface="Calibri" panose="020F0502020204030204" pitchFamily="34" charset="0"/>
                      </a:endParaRPr>
                    </a:p>
                  </a:txBody>
                  <a:tcPr marL="6077" marR="6077" marT="607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13845599"/>
                  </a:ext>
                </a:extLst>
              </a:tr>
            </a:tbl>
          </a:graphicData>
        </a:graphic>
      </p:graphicFrame>
    </p:spTree>
    <p:extLst>
      <p:ext uri="{BB962C8B-B14F-4D97-AF65-F5344CB8AC3E}">
        <p14:creationId xmlns:p14="http://schemas.microsoft.com/office/powerpoint/2010/main" val="3657163951"/>
      </p:ext>
    </p:extLst>
  </p:cSld>
  <p:clrMapOvr>
    <a:masterClrMapping/>
  </p:clrMapOvr>
  <mc:AlternateContent xmlns:mc="http://schemas.openxmlformats.org/markup-compatibility/2006" xmlns:p14="http://schemas.microsoft.com/office/powerpoint/2010/main">
    <mc:Choice Requires="p14">
      <p:transition spd="slow" p14:dur="2000" advTm="6036"/>
    </mc:Choice>
    <mc:Fallback xmlns="">
      <p:transition spd="slow" advTm="603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201BD604-FAF7-44F5-B903-3B71AE0D9F3A}"/>
              </a:ext>
            </a:extLst>
          </p:cNvPr>
          <p:cNvSpPr txBox="1">
            <a:spLocks noChangeArrowheads="1"/>
          </p:cNvSpPr>
          <p:nvPr/>
        </p:nvSpPr>
        <p:spPr bwMode="auto">
          <a:xfrm>
            <a:off x="1219199" y="55462"/>
            <a:ext cx="9753599" cy="1384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ALMUSTAQBAL UNIVERSITY COLLEGE</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Iraq – Babylon</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 </a:t>
            </a:r>
          </a:p>
        </p:txBody>
      </p:sp>
      <p:pic>
        <p:nvPicPr>
          <p:cNvPr id="6" name="Picture 5" descr="https://fbcdn-profile-a.akamaihd.net/hprofile-ak-xpa1/v/t1.0-1/c6.0.160.160/p160x160/10422075_950415331642389_6568182895572721094_n.jpg?oh=de0ff0b37bdc19825084a241ee6e9bf8&amp;oe=5560859F&amp;__gda__=1432074081_153984758b144a45dc30055667b73111">
            <a:extLst>
              <a:ext uri="{FF2B5EF4-FFF2-40B4-BE49-F238E27FC236}">
                <a16:creationId xmlns:a16="http://schemas.microsoft.com/office/drawing/2014/main" id="{92269FFA-1CBE-4F18-BDD1-1FCF9050D3F0}"/>
              </a:ext>
            </a:extLst>
          </p:cNvPr>
          <p:cNvPicPr>
            <a:picLocks noChangeAspect="1" noChangeArrowheads="1"/>
          </p:cNvPicPr>
          <p:nvPr/>
        </p:nvPicPr>
        <p:blipFill>
          <a:blip r:embed="rId2" cstate="print"/>
          <a:srcRect/>
          <a:stretch>
            <a:fillRect/>
          </a:stretch>
        </p:blipFill>
        <p:spPr bwMode="auto">
          <a:xfrm>
            <a:off x="9635551" y="55462"/>
            <a:ext cx="1337248" cy="1384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ubtitle 2">
            <a:extLst>
              <a:ext uri="{FF2B5EF4-FFF2-40B4-BE49-F238E27FC236}">
                <a16:creationId xmlns:a16="http://schemas.microsoft.com/office/drawing/2014/main" id="{98C9FD55-E8DE-4D58-9174-5E0756E6C0A1}"/>
              </a:ext>
            </a:extLst>
          </p:cNvPr>
          <p:cNvSpPr>
            <a:spLocks noGrp="1"/>
          </p:cNvSpPr>
          <p:nvPr>
            <p:ph type="subTitle" idx="1"/>
          </p:nvPr>
        </p:nvSpPr>
        <p:spPr>
          <a:xfrm>
            <a:off x="1523998" y="1439762"/>
            <a:ext cx="9144000" cy="1655762"/>
          </a:xfrm>
        </p:spPr>
        <p:txBody>
          <a:bodyPr/>
          <a:lstStyle/>
          <a:p>
            <a:pPr algn="r"/>
            <a:r>
              <a:rPr lang="ar-IQ" dirty="0"/>
              <a:t>1- نموذج توزيع الكروبات على المواد العملية </a:t>
            </a:r>
            <a:endParaRPr lang="en-US" dirty="0"/>
          </a:p>
        </p:txBody>
      </p:sp>
      <p:graphicFrame>
        <p:nvGraphicFramePr>
          <p:cNvPr id="7" name="Table 6">
            <a:extLst>
              <a:ext uri="{FF2B5EF4-FFF2-40B4-BE49-F238E27FC236}">
                <a16:creationId xmlns:a16="http://schemas.microsoft.com/office/drawing/2014/main" id="{8885F56F-C57E-434E-88DF-59D45D146CFB}"/>
              </a:ext>
            </a:extLst>
          </p:cNvPr>
          <p:cNvGraphicFramePr>
            <a:graphicFrameLocks noGrp="1"/>
          </p:cNvGraphicFramePr>
          <p:nvPr>
            <p:extLst>
              <p:ext uri="{D42A27DB-BD31-4B8C-83A1-F6EECF244321}">
                <p14:modId xmlns:p14="http://schemas.microsoft.com/office/powerpoint/2010/main" val="2130776904"/>
              </p:ext>
            </p:extLst>
          </p:nvPr>
        </p:nvGraphicFramePr>
        <p:xfrm>
          <a:off x="1219199" y="1819481"/>
          <a:ext cx="9448801" cy="4992160"/>
        </p:xfrm>
        <a:graphic>
          <a:graphicData uri="http://schemas.openxmlformats.org/drawingml/2006/table">
            <a:tbl>
              <a:tblPr rtl="1"/>
              <a:tblGrid>
                <a:gridCol w="1747619">
                  <a:extLst>
                    <a:ext uri="{9D8B030D-6E8A-4147-A177-3AD203B41FA5}">
                      <a16:colId xmlns:a16="http://schemas.microsoft.com/office/drawing/2014/main" val="1692577640"/>
                    </a:ext>
                  </a:extLst>
                </a:gridCol>
                <a:gridCol w="865071">
                  <a:extLst>
                    <a:ext uri="{9D8B030D-6E8A-4147-A177-3AD203B41FA5}">
                      <a16:colId xmlns:a16="http://schemas.microsoft.com/office/drawing/2014/main" val="743271747"/>
                    </a:ext>
                  </a:extLst>
                </a:gridCol>
                <a:gridCol w="943715">
                  <a:extLst>
                    <a:ext uri="{9D8B030D-6E8A-4147-A177-3AD203B41FA5}">
                      <a16:colId xmlns:a16="http://schemas.microsoft.com/office/drawing/2014/main" val="1167766402"/>
                    </a:ext>
                  </a:extLst>
                </a:gridCol>
                <a:gridCol w="760215">
                  <a:extLst>
                    <a:ext uri="{9D8B030D-6E8A-4147-A177-3AD203B41FA5}">
                      <a16:colId xmlns:a16="http://schemas.microsoft.com/office/drawing/2014/main" val="398915480"/>
                    </a:ext>
                  </a:extLst>
                </a:gridCol>
                <a:gridCol w="1004883">
                  <a:extLst>
                    <a:ext uri="{9D8B030D-6E8A-4147-A177-3AD203B41FA5}">
                      <a16:colId xmlns:a16="http://schemas.microsoft.com/office/drawing/2014/main" val="4277548303"/>
                    </a:ext>
                  </a:extLst>
                </a:gridCol>
                <a:gridCol w="1004883">
                  <a:extLst>
                    <a:ext uri="{9D8B030D-6E8A-4147-A177-3AD203B41FA5}">
                      <a16:colId xmlns:a16="http://schemas.microsoft.com/office/drawing/2014/main" val="952847524"/>
                    </a:ext>
                  </a:extLst>
                </a:gridCol>
                <a:gridCol w="1092262">
                  <a:extLst>
                    <a:ext uri="{9D8B030D-6E8A-4147-A177-3AD203B41FA5}">
                      <a16:colId xmlns:a16="http://schemas.microsoft.com/office/drawing/2014/main" val="452742502"/>
                    </a:ext>
                  </a:extLst>
                </a:gridCol>
                <a:gridCol w="506811">
                  <a:extLst>
                    <a:ext uri="{9D8B030D-6E8A-4147-A177-3AD203B41FA5}">
                      <a16:colId xmlns:a16="http://schemas.microsoft.com/office/drawing/2014/main" val="3196853062"/>
                    </a:ext>
                  </a:extLst>
                </a:gridCol>
                <a:gridCol w="640794">
                  <a:extLst>
                    <a:ext uri="{9D8B030D-6E8A-4147-A177-3AD203B41FA5}">
                      <a16:colId xmlns:a16="http://schemas.microsoft.com/office/drawing/2014/main" val="1679252087"/>
                    </a:ext>
                  </a:extLst>
                </a:gridCol>
                <a:gridCol w="882548">
                  <a:extLst>
                    <a:ext uri="{9D8B030D-6E8A-4147-A177-3AD203B41FA5}">
                      <a16:colId xmlns:a16="http://schemas.microsoft.com/office/drawing/2014/main" val="1626701517"/>
                    </a:ext>
                  </a:extLst>
                </a:gridCol>
              </a:tblGrid>
              <a:tr h="186414">
                <a:tc gridSpan="10">
                  <a:txBody>
                    <a:bodyPr/>
                    <a:lstStyle/>
                    <a:p>
                      <a:pPr algn="ctr" rtl="1" fontAlgn="b"/>
                      <a:r>
                        <a:rPr lang="ar-IQ" sz="1200" b="1" i="0" u="none" strike="noStrike" dirty="0">
                          <a:solidFill>
                            <a:srgbClr val="000000"/>
                          </a:solidFill>
                          <a:effectLst/>
                          <a:latin typeface="Calibri" panose="020F0502020204030204" pitchFamily="34" charset="0"/>
                        </a:rPr>
                        <a:t>جدول المحاضرات العملية حسب نظام التعليم المدمج </a:t>
                      </a:r>
                    </a:p>
                  </a:txBody>
                  <a:tcPr marL="5609" marR="5609" marT="5609" marB="0" anchor="b">
                    <a:lnL>
                      <a:noFill/>
                    </a:lnL>
                    <a:lnT>
                      <a:noFill/>
                    </a:lnT>
                    <a:lnB>
                      <a:noFill/>
                    </a:lnB>
                    <a:solidFill>
                      <a:srgbClr val="DAEE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2937331"/>
                  </a:ext>
                </a:extLst>
              </a:tr>
              <a:tr h="186414">
                <a:tc gridSpan="10">
                  <a:txBody>
                    <a:bodyPr/>
                    <a:lstStyle/>
                    <a:p>
                      <a:pPr algn="ctr" rtl="1" fontAlgn="b"/>
                      <a:r>
                        <a:rPr lang="ar-IQ" sz="1200" b="1" i="0" u="none" strike="noStrike" dirty="0">
                          <a:solidFill>
                            <a:srgbClr val="000000"/>
                          </a:solidFill>
                          <a:effectLst/>
                          <a:latin typeface="Calibri" panose="020F0502020204030204" pitchFamily="34" charset="0"/>
                        </a:rPr>
                        <a:t>قسم هندسة تقنيات التكييف والتبريد</a:t>
                      </a:r>
                    </a:p>
                  </a:txBody>
                  <a:tcPr marL="5609" marR="5609" marT="5609" marB="0" anchor="b">
                    <a:lnL>
                      <a:noFill/>
                    </a:lnL>
                    <a:lnT>
                      <a:noFill/>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2883781"/>
                  </a:ext>
                </a:extLst>
              </a:tr>
              <a:tr h="164861">
                <a:tc>
                  <a:txBody>
                    <a:bodyPr/>
                    <a:lstStyle/>
                    <a:p>
                      <a:pPr algn="r" rtl="1" fontAlgn="b"/>
                      <a:r>
                        <a:rPr lang="ar-IQ" sz="1050" b="1" i="0" u="none" strike="noStrike" dirty="0">
                          <a:solidFill>
                            <a:srgbClr val="000000"/>
                          </a:solidFill>
                          <a:effectLst/>
                          <a:latin typeface="Calibri" panose="020F0502020204030204" pitchFamily="34" charset="0"/>
                        </a:rPr>
                        <a:t>اسم المختبر:</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3">
                  <a:txBody>
                    <a:bodyPr/>
                    <a:lstStyle/>
                    <a:p>
                      <a:pPr algn="ctr" rtl="1" fontAlgn="b"/>
                      <a:r>
                        <a:rPr lang="ar-IQ" sz="1050" b="1" i="0" u="none" strike="noStrike">
                          <a:solidFill>
                            <a:srgbClr val="000000"/>
                          </a:solidFill>
                          <a:effectLst/>
                          <a:latin typeface="Calibri" panose="020F0502020204030204" pitchFamily="34" charset="0"/>
                        </a:rPr>
                        <a:t>مختبر التكييف والتبريد </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rtl="0" fontAlgn="b"/>
                      <a:endParaRPr lang="en-US" sz="1050" b="1" i="0" u="none" strike="noStrike">
                        <a:solidFill>
                          <a:srgbClr val="000000"/>
                        </a:solidFill>
                        <a:effectLst/>
                        <a:latin typeface="Calibri" panose="020F0502020204030204" pitchFamily="34" charset="0"/>
                      </a:endParaRPr>
                    </a:p>
                  </a:txBody>
                  <a:tcPr marL="5609" marR="5609" marT="56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1" fontAlgn="b"/>
                      <a:r>
                        <a:rPr lang="ar-IQ" sz="1050" b="1" i="0" u="none" strike="noStrike">
                          <a:solidFill>
                            <a:srgbClr val="000000"/>
                          </a:solidFill>
                          <a:effectLst/>
                          <a:latin typeface="Calibri" panose="020F0502020204030204" pitchFamily="34" charset="0"/>
                        </a:rPr>
                        <a:t>اليوم </a:t>
                      </a:r>
                    </a:p>
                  </a:txBody>
                  <a:tcPr marL="5609" marR="5609" marT="56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050" b="1" i="0" u="none" strike="noStrike">
                          <a:solidFill>
                            <a:srgbClr val="000000"/>
                          </a:solidFill>
                          <a:effectLst/>
                          <a:latin typeface="Calibri" panose="020F0502020204030204" pitchFamily="34" charset="0"/>
                        </a:rPr>
                        <a:t> </a:t>
                      </a:r>
                    </a:p>
                  </a:txBody>
                  <a:tcPr marL="5609" marR="5609" marT="56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n-US" sz="1050" b="1" i="0" u="none" strike="noStrike">
                          <a:solidFill>
                            <a:srgbClr val="000000"/>
                          </a:solidFill>
                          <a:effectLst/>
                          <a:latin typeface="Calibri" panose="020F0502020204030204" pitchFamily="34" charset="0"/>
                        </a:rPr>
                        <a:t> </a:t>
                      </a:r>
                    </a:p>
                  </a:txBody>
                  <a:tcPr marL="5609" marR="5609" marT="56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1" fontAlgn="b"/>
                      <a:r>
                        <a:rPr lang="ar-IQ" sz="1050" b="1" i="0" u="none" strike="noStrike">
                          <a:solidFill>
                            <a:srgbClr val="000000"/>
                          </a:solidFill>
                          <a:effectLst/>
                          <a:latin typeface="Calibri" panose="020F0502020204030204" pitchFamily="34" charset="0"/>
                        </a:rPr>
                        <a:t>التاريخ</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b"/>
                      <a:r>
                        <a:rPr lang="en-US" sz="1050" b="1" i="0" u="none" strike="noStrike">
                          <a:solidFill>
                            <a:srgbClr val="000000"/>
                          </a:solidFill>
                          <a:effectLst/>
                          <a:latin typeface="Calibri" panose="020F0502020204030204" pitchFamily="34" charset="0"/>
                        </a:rPr>
                        <a:t> </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5019534"/>
                  </a:ext>
                </a:extLst>
              </a:tr>
              <a:tr h="164861">
                <a:tc>
                  <a:txBody>
                    <a:bodyPr/>
                    <a:lstStyle/>
                    <a:p>
                      <a:pPr algn="r" rtl="1" fontAlgn="b"/>
                      <a:r>
                        <a:rPr lang="ar-IQ" sz="1050" b="1" i="0" u="none" strike="noStrike" dirty="0">
                          <a:solidFill>
                            <a:srgbClr val="000000"/>
                          </a:solidFill>
                          <a:effectLst/>
                          <a:latin typeface="Calibri" panose="020F0502020204030204" pitchFamily="34" charset="0"/>
                        </a:rPr>
                        <a:t>المرحلة </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3">
                  <a:txBody>
                    <a:bodyPr/>
                    <a:lstStyle/>
                    <a:p>
                      <a:pPr algn="ctr" rtl="1" fontAlgn="b"/>
                      <a:r>
                        <a:rPr lang="ar-IQ" sz="1050" b="1" i="0" u="none" strike="noStrike">
                          <a:solidFill>
                            <a:srgbClr val="000000"/>
                          </a:solidFill>
                          <a:effectLst/>
                          <a:latin typeface="Calibri" panose="020F0502020204030204" pitchFamily="34" charset="0"/>
                        </a:rPr>
                        <a:t>الثاني</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rtl="0" fontAlgn="b"/>
                      <a:endParaRPr lang="en-US" sz="1050" b="1" i="0" u="none" strike="noStrike">
                        <a:solidFill>
                          <a:srgbClr val="000000"/>
                        </a:solidFill>
                        <a:effectLst/>
                        <a:latin typeface="Calibri" panose="020F0502020204030204" pitchFamily="34" charset="0"/>
                      </a:endParaRPr>
                    </a:p>
                  </a:txBody>
                  <a:tcPr marL="5609" marR="5609" marT="56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1" fontAlgn="b"/>
                      <a:r>
                        <a:rPr lang="ar-IQ" sz="1050" b="1" i="0" u="none" strike="noStrike">
                          <a:solidFill>
                            <a:srgbClr val="000000"/>
                          </a:solidFill>
                          <a:effectLst/>
                          <a:latin typeface="Calibri" panose="020F0502020204030204" pitchFamily="34" charset="0"/>
                        </a:rPr>
                        <a:t>الشعبة </a:t>
                      </a:r>
                    </a:p>
                  </a:txBody>
                  <a:tcPr marL="5609" marR="5609" marT="56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050" b="1" i="0" u="none" strike="noStrike">
                          <a:solidFill>
                            <a:srgbClr val="000000"/>
                          </a:solidFill>
                          <a:effectLst/>
                          <a:latin typeface="Calibri" panose="020F0502020204030204" pitchFamily="34" charset="0"/>
                        </a:rPr>
                        <a:t>B</a:t>
                      </a:r>
                    </a:p>
                  </a:txBody>
                  <a:tcPr marL="5609" marR="5609" marT="56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n-US" sz="1050" b="1" i="0" u="none" strike="noStrike">
                          <a:solidFill>
                            <a:srgbClr val="000000"/>
                          </a:solidFill>
                          <a:effectLst/>
                          <a:latin typeface="Calibri" panose="020F0502020204030204" pitchFamily="34" charset="0"/>
                        </a:rPr>
                        <a:t> </a:t>
                      </a:r>
                    </a:p>
                  </a:txBody>
                  <a:tcPr marL="5609" marR="5609" marT="56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n-US" sz="1050" b="1" i="0" u="none" strike="noStrike">
                          <a:solidFill>
                            <a:srgbClr val="000000"/>
                          </a:solidFill>
                          <a:effectLst/>
                          <a:latin typeface="Calibri" panose="020F0502020204030204" pitchFamily="34" charset="0"/>
                        </a:rPr>
                        <a:t> </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b"/>
                      <a:r>
                        <a:rPr lang="en-US" sz="1050" b="1" i="0" u="none" strike="noStrike">
                          <a:solidFill>
                            <a:srgbClr val="000000"/>
                          </a:solidFill>
                          <a:effectLst/>
                          <a:latin typeface="Calibri" panose="020F0502020204030204" pitchFamily="34" charset="0"/>
                        </a:rPr>
                        <a:t> </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946292"/>
                  </a:ext>
                </a:extLst>
              </a:tr>
              <a:tr h="306992">
                <a:tc>
                  <a:txBody>
                    <a:bodyPr/>
                    <a:lstStyle/>
                    <a:p>
                      <a:pPr algn="r" rtl="1" fontAlgn="b"/>
                      <a:r>
                        <a:rPr lang="ar-IQ" sz="1050" b="1" i="0" u="none" strike="noStrike" dirty="0">
                          <a:solidFill>
                            <a:srgbClr val="000000"/>
                          </a:solidFill>
                          <a:effectLst/>
                          <a:latin typeface="Calibri" panose="020F0502020204030204" pitchFamily="34" charset="0"/>
                        </a:rPr>
                        <a:t>عدد المختبرات </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3">
                  <a:txBody>
                    <a:bodyPr/>
                    <a:lstStyle/>
                    <a:p>
                      <a:pPr algn="ctr" rtl="0" fontAlgn="b"/>
                      <a:r>
                        <a:rPr lang="en-US" sz="1050" b="1" i="0" u="none" strike="noStrike">
                          <a:solidFill>
                            <a:srgbClr val="000000"/>
                          </a:solidFill>
                          <a:effectLst/>
                          <a:latin typeface="Calibri" panose="020F0502020204030204" pitchFamily="34" charset="0"/>
                        </a:rPr>
                        <a:t>6</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rtl="0" fontAlgn="b"/>
                      <a:endParaRPr lang="en-US" sz="1050" b="1" i="0" u="none" strike="noStrike">
                        <a:solidFill>
                          <a:srgbClr val="000000"/>
                        </a:solidFill>
                        <a:effectLst/>
                        <a:latin typeface="Calibri" panose="020F0502020204030204" pitchFamily="34" charset="0"/>
                      </a:endParaRPr>
                    </a:p>
                  </a:txBody>
                  <a:tcPr marL="5609" marR="5609" marT="56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1" fontAlgn="b"/>
                      <a:r>
                        <a:rPr lang="ar-IQ" sz="1050" b="1" i="0" u="none" strike="noStrike">
                          <a:solidFill>
                            <a:srgbClr val="000000"/>
                          </a:solidFill>
                          <a:effectLst/>
                          <a:latin typeface="Calibri" panose="020F0502020204030204" pitchFamily="34" charset="0"/>
                        </a:rPr>
                        <a:t>نوع الدوام </a:t>
                      </a:r>
                    </a:p>
                  </a:txBody>
                  <a:tcPr marL="5609" marR="5609" marT="56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rtl="1" fontAlgn="b"/>
                      <a:r>
                        <a:rPr lang="ar-IQ" sz="1050" b="1" i="0" u="none" strike="noStrike">
                          <a:solidFill>
                            <a:srgbClr val="000000"/>
                          </a:solidFill>
                          <a:effectLst/>
                          <a:latin typeface="Calibri" panose="020F0502020204030204" pitchFamily="34" charset="0"/>
                        </a:rPr>
                        <a:t>صباحي</a:t>
                      </a:r>
                    </a:p>
                  </a:txBody>
                  <a:tcPr marL="5609" marR="5609" marT="56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n-US" sz="1050" b="1" i="0" u="none" strike="noStrike">
                          <a:solidFill>
                            <a:srgbClr val="000000"/>
                          </a:solidFill>
                          <a:effectLst/>
                          <a:latin typeface="Calibri" panose="020F0502020204030204" pitchFamily="34" charset="0"/>
                        </a:rPr>
                        <a:t> </a:t>
                      </a:r>
                    </a:p>
                  </a:txBody>
                  <a:tcPr marL="5609" marR="5609" marT="56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1" fontAlgn="b"/>
                      <a:r>
                        <a:rPr lang="ar-IQ" sz="1000" b="1" i="0" u="none" strike="noStrike">
                          <a:solidFill>
                            <a:srgbClr val="000000"/>
                          </a:solidFill>
                          <a:effectLst/>
                          <a:latin typeface="Calibri" panose="020F0502020204030204" pitchFamily="34" charset="0"/>
                        </a:rPr>
                        <a:t>عدد الساعات الاسبوعية </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050" b="1" i="0" u="none" strike="noStrike">
                          <a:solidFill>
                            <a:srgbClr val="000000"/>
                          </a:solidFill>
                          <a:effectLst/>
                          <a:latin typeface="Calibri" panose="020F0502020204030204" pitchFamily="34" charset="0"/>
                        </a:rPr>
                        <a:t>6</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102747"/>
                  </a:ext>
                </a:extLst>
              </a:tr>
              <a:tr h="316441">
                <a:tc>
                  <a:txBody>
                    <a:bodyPr/>
                    <a:lstStyle/>
                    <a:p>
                      <a:pPr algn="r" rtl="1" fontAlgn="b"/>
                      <a:r>
                        <a:rPr lang="ar-IQ" sz="1050" b="1" i="0" u="none" strike="noStrike">
                          <a:solidFill>
                            <a:srgbClr val="000000"/>
                          </a:solidFill>
                          <a:effectLst/>
                          <a:latin typeface="Calibri" panose="020F0502020204030204" pitchFamily="34" charset="0"/>
                        </a:rPr>
                        <a:t>توزيع الكروبات بالمختبر</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3">
                  <a:txBody>
                    <a:bodyPr/>
                    <a:lstStyle/>
                    <a:p>
                      <a:pPr algn="ctr" rtl="1" fontAlgn="b"/>
                      <a:r>
                        <a:rPr lang="ar-IQ" sz="1050" b="1" i="0" u="none" strike="noStrike" dirty="0">
                          <a:solidFill>
                            <a:srgbClr val="000000"/>
                          </a:solidFill>
                          <a:effectLst/>
                          <a:latin typeface="Calibri" panose="020F0502020204030204" pitchFamily="34" charset="0"/>
                        </a:rPr>
                        <a:t>10 طالب في كل مختبر </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rtl="0" fontAlgn="b"/>
                      <a:endParaRPr lang="en-US" sz="1050" b="1" i="0" u="none" strike="noStrike">
                        <a:solidFill>
                          <a:srgbClr val="000000"/>
                        </a:solidFill>
                        <a:effectLst/>
                        <a:latin typeface="Calibri" panose="020F0502020204030204" pitchFamily="34" charset="0"/>
                      </a:endParaRPr>
                    </a:p>
                  </a:txBody>
                  <a:tcPr marL="5609" marR="5609" marT="56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1" fontAlgn="b"/>
                      <a:r>
                        <a:rPr lang="ar-IQ" sz="1050" b="1" i="0" u="none" strike="noStrike">
                          <a:solidFill>
                            <a:srgbClr val="000000"/>
                          </a:solidFill>
                          <a:effectLst/>
                          <a:latin typeface="Calibri" panose="020F0502020204030204" pitchFamily="34" charset="0"/>
                        </a:rPr>
                        <a:t>عدد الطلبة </a:t>
                      </a:r>
                    </a:p>
                  </a:txBody>
                  <a:tcPr marL="5609" marR="5609" marT="56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050" b="1" i="0" u="none" strike="noStrike">
                          <a:solidFill>
                            <a:srgbClr val="000000"/>
                          </a:solidFill>
                          <a:effectLst/>
                          <a:latin typeface="Calibri" panose="020F0502020204030204" pitchFamily="34" charset="0"/>
                        </a:rPr>
                        <a:t>50</a:t>
                      </a:r>
                    </a:p>
                  </a:txBody>
                  <a:tcPr marL="5609" marR="5609" marT="56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n-US" sz="1050" b="1" i="0" u="none" strike="noStrike">
                          <a:solidFill>
                            <a:srgbClr val="000000"/>
                          </a:solidFill>
                          <a:effectLst/>
                          <a:latin typeface="Calibri" panose="020F0502020204030204" pitchFamily="34" charset="0"/>
                        </a:rPr>
                        <a:t> </a:t>
                      </a:r>
                    </a:p>
                  </a:txBody>
                  <a:tcPr marL="5609" marR="5609" marT="56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b"/>
                      <a:r>
                        <a:rPr lang="ar-IQ" sz="1050" b="1" i="0" u="none" strike="noStrike">
                          <a:solidFill>
                            <a:srgbClr val="000000"/>
                          </a:solidFill>
                          <a:effectLst/>
                          <a:latin typeface="Calibri" panose="020F0502020204030204" pitchFamily="34" charset="0"/>
                        </a:rPr>
                        <a:t>عدد الكروبات </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050" b="1" i="0" u="none" strike="noStrike">
                          <a:solidFill>
                            <a:srgbClr val="000000"/>
                          </a:solidFill>
                          <a:effectLst/>
                          <a:latin typeface="Calibri" panose="020F0502020204030204" pitchFamily="34" charset="0"/>
                        </a:rPr>
                        <a:t>5</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836314"/>
                  </a:ext>
                </a:extLst>
              </a:tr>
              <a:tr h="215588">
                <a:tc>
                  <a:txBody>
                    <a:bodyPr/>
                    <a:lstStyle/>
                    <a:p>
                      <a:pPr algn="r" rtl="1" fontAlgn="b"/>
                      <a:r>
                        <a:rPr lang="ar-IQ" sz="1050" b="1" i="0" u="none" strike="noStrike">
                          <a:solidFill>
                            <a:srgbClr val="000000"/>
                          </a:solidFill>
                          <a:effectLst/>
                          <a:latin typeface="Calibri" panose="020F0502020204030204" pitchFamily="34" charset="0"/>
                        </a:rPr>
                        <a:t>ساعات العمل الاسبوعية </a:t>
                      </a:r>
                    </a:p>
                  </a:txBody>
                  <a:tcPr marL="5609" marR="5609" marT="560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rtl="1" fontAlgn="b"/>
                      <a:r>
                        <a:rPr lang="en-US" sz="1050" b="1" i="0" u="none" strike="noStrike">
                          <a:solidFill>
                            <a:srgbClr val="000000"/>
                          </a:solidFill>
                          <a:effectLst/>
                          <a:latin typeface="Calibri" panose="020F0502020204030204" pitchFamily="34" charset="0"/>
                        </a:rPr>
                        <a:t> </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en-US" sz="1050" b="1" i="0" u="none" strike="noStrike" dirty="0">
                          <a:solidFill>
                            <a:srgbClr val="000000"/>
                          </a:solidFill>
                          <a:effectLst/>
                          <a:latin typeface="Calibri" panose="020F0502020204030204" pitchFamily="34" charset="0"/>
                        </a:rPr>
                        <a:t> </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en-US" sz="1050" b="1" i="0" u="none" strike="noStrike" dirty="0">
                          <a:solidFill>
                            <a:srgbClr val="000000"/>
                          </a:solidFill>
                          <a:effectLst/>
                          <a:latin typeface="Calibri" panose="020F0502020204030204" pitchFamily="34" charset="0"/>
                        </a:rPr>
                        <a:t> </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US" sz="1050" b="1" i="0" u="none" strike="noStrike" dirty="0">
                        <a:solidFill>
                          <a:srgbClr val="000000"/>
                        </a:solidFill>
                        <a:effectLst/>
                        <a:latin typeface="Calibri" panose="020F0502020204030204" pitchFamily="34" charset="0"/>
                      </a:endParaRPr>
                    </a:p>
                  </a:txBody>
                  <a:tcPr marL="5609" marR="5609" marT="560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endParaRPr lang="en-US" sz="1000" b="1" i="0" u="none" strike="noStrike">
                        <a:solidFill>
                          <a:srgbClr val="000000"/>
                        </a:solidFill>
                        <a:effectLst/>
                        <a:latin typeface="Calibri" panose="020F0502020204030204" pitchFamily="34" charset="0"/>
                      </a:endParaRPr>
                    </a:p>
                  </a:txBody>
                  <a:tcPr marL="5609" marR="5609" marT="560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rtl="0" fontAlgn="b"/>
                      <a:r>
                        <a:rPr lang="en-US" sz="1050" b="1" i="0" u="none" strike="noStrike">
                          <a:solidFill>
                            <a:srgbClr val="000000"/>
                          </a:solidFill>
                          <a:effectLst/>
                          <a:latin typeface="Calibri" panose="020F0502020204030204" pitchFamily="34" charset="0"/>
                        </a:rPr>
                        <a:t> </a:t>
                      </a:r>
                    </a:p>
                  </a:txBody>
                  <a:tcPr marL="5609" marR="5609" marT="560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n-US" sz="1050" b="1" i="0" u="none" strike="noStrike">
                          <a:solidFill>
                            <a:srgbClr val="000000"/>
                          </a:solidFill>
                          <a:effectLst/>
                          <a:latin typeface="Calibri" panose="020F0502020204030204" pitchFamily="34" charset="0"/>
                        </a:rPr>
                        <a:t> </a:t>
                      </a:r>
                    </a:p>
                  </a:txBody>
                  <a:tcPr marL="5609" marR="5609" marT="560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50" b="1" i="0" u="none" strike="noStrike">
                          <a:solidFill>
                            <a:srgbClr val="000000"/>
                          </a:solidFill>
                          <a:effectLst/>
                          <a:latin typeface="Calibri" panose="020F0502020204030204" pitchFamily="34" charset="0"/>
                        </a:rPr>
                        <a:t> </a:t>
                      </a:r>
                    </a:p>
                  </a:txBody>
                  <a:tcPr marL="5609" marR="5609" marT="560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EECE1"/>
                    </a:solidFill>
                  </a:tcPr>
                </a:tc>
                <a:tc>
                  <a:txBody>
                    <a:bodyPr/>
                    <a:lstStyle/>
                    <a:p>
                      <a:pPr algn="ctr" rtl="0" fontAlgn="b"/>
                      <a:r>
                        <a:rPr lang="en-US" sz="1050" b="1" i="0" u="none" strike="noStrike" dirty="0">
                          <a:solidFill>
                            <a:srgbClr val="000000"/>
                          </a:solidFill>
                          <a:effectLst/>
                          <a:latin typeface="Calibri" panose="020F0502020204030204" pitchFamily="34" charset="0"/>
                        </a:rPr>
                        <a:t> </a:t>
                      </a:r>
                    </a:p>
                  </a:txBody>
                  <a:tcPr marL="5609" marR="5609" marT="560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134975"/>
                  </a:ext>
                </a:extLst>
              </a:tr>
              <a:tr h="164861">
                <a:tc>
                  <a:txBody>
                    <a:bodyPr/>
                    <a:lstStyle/>
                    <a:p>
                      <a:pPr algn="r" rtl="0" fontAlgn="b"/>
                      <a:r>
                        <a:rPr lang="en-US" sz="900" b="0" i="0" u="none" strike="noStrike">
                          <a:solidFill>
                            <a:srgbClr val="000000"/>
                          </a:solidFill>
                          <a:effectLst/>
                          <a:latin typeface="Calibri" panose="020F0502020204030204" pitchFamily="34" charset="0"/>
                        </a:rPr>
                        <a:t> </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effectLst/>
                          <a:latin typeface="Calibri" panose="020F0502020204030204" pitchFamily="34" charset="0"/>
                        </a:rPr>
                        <a:t> </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US" sz="900" b="0" i="0" u="none" strike="noStrike" dirty="0">
                        <a:solidFill>
                          <a:srgbClr val="000000"/>
                        </a:solidFill>
                        <a:effectLst/>
                        <a:latin typeface="Calibri" panose="020F0502020204030204" pitchFamily="34" charset="0"/>
                      </a:endParaRPr>
                    </a:p>
                  </a:txBody>
                  <a:tcPr marL="5609" marR="5609" marT="560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rtl="0" fontAlgn="b"/>
                      <a:endParaRPr lang="en-US" sz="900" b="0" i="0" u="none" strike="noStrike" dirty="0">
                        <a:solidFill>
                          <a:srgbClr val="000000"/>
                        </a:solidFill>
                        <a:effectLst/>
                        <a:latin typeface="Calibri" panose="020F0502020204030204" pitchFamily="34" charset="0"/>
                      </a:endParaRPr>
                    </a:p>
                  </a:txBody>
                  <a:tcPr marL="5609" marR="5609" marT="56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5609" marR="5609" marT="560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US" sz="900" b="0" i="0" u="none" strike="noStrike">
                        <a:solidFill>
                          <a:srgbClr val="000000"/>
                        </a:solidFill>
                        <a:effectLst/>
                        <a:latin typeface="Calibri" panose="020F0502020204030204" pitchFamily="34" charset="0"/>
                      </a:endParaRPr>
                    </a:p>
                  </a:txBody>
                  <a:tcPr marL="5609" marR="5609" marT="560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US" sz="900" b="0" i="0" u="none" strike="noStrike" dirty="0">
                        <a:solidFill>
                          <a:srgbClr val="000000"/>
                        </a:solidFill>
                        <a:effectLst/>
                        <a:latin typeface="Calibri" panose="020F0502020204030204" pitchFamily="34" charset="0"/>
                      </a:endParaRPr>
                    </a:p>
                  </a:txBody>
                  <a:tcPr marL="5609" marR="5609" marT="56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900" b="0" i="0" u="none" strike="noStrike" dirty="0">
                          <a:solidFill>
                            <a:srgbClr val="000000"/>
                          </a:solidFill>
                          <a:effectLst/>
                          <a:latin typeface="Calibri" panose="020F0502020204030204" pitchFamily="34" charset="0"/>
                        </a:rPr>
                        <a:t> </a:t>
                      </a:r>
                    </a:p>
                  </a:txBody>
                  <a:tcPr marL="5609" marR="5609" marT="560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3591574522"/>
                  </a:ext>
                </a:extLst>
              </a:tr>
              <a:tr h="342405">
                <a:tc rowSpan="2">
                  <a:txBody>
                    <a:bodyPr/>
                    <a:lstStyle/>
                    <a:p>
                      <a:pPr algn="ctr" rtl="1" fontAlgn="b"/>
                      <a:r>
                        <a:rPr lang="ar-IQ" sz="1000" b="1" i="0" u="none" strike="noStrike" dirty="0">
                          <a:solidFill>
                            <a:srgbClr val="000000"/>
                          </a:solidFill>
                          <a:effectLst/>
                          <a:latin typeface="Calibri" panose="020F0502020204030204" pitchFamily="34" charset="0"/>
                        </a:rPr>
                        <a:t>اسم الكروب </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E6B8B7"/>
                    </a:solidFill>
                  </a:tcPr>
                </a:tc>
                <a:tc gridSpan="9">
                  <a:txBody>
                    <a:bodyPr/>
                    <a:lstStyle/>
                    <a:p>
                      <a:pPr algn="ctr" rtl="1" fontAlgn="ctr"/>
                      <a:r>
                        <a:rPr lang="ar-IQ" sz="1000" b="1" i="0" u="none" strike="noStrike" dirty="0">
                          <a:solidFill>
                            <a:srgbClr val="000000"/>
                          </a:solidFill>
                          <a:effectLst/>
                          <a:latin typeface="Calibri" panose="020F0502020204030204" pitchFamily="34" charset="0"/>
                        </a:rPr>
                        <a:t>ساعات العملي الاسبوعي حسب المواد للفصل الدراسي الاول</a:t>
                      </a:r>
                    </a:p>
                  </a:txBody>
                  <a:tcPr marL="5609" marR="5609" marT="5609"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8458983"/>
                  </a:ext>
                </a:extLst>
              </a:tr>
              <a:tr h="483490">
                <a:tc vMerge="1">
                  <a:txBody>
                    <a:bodyPr/>
                    <a:lstStyle/>
                    <a:p>
                      <a:endParaRPr lang="en-US"/>
                    </a:p>
                  </a:txBody>
                  <a:tcPr/>
                </a:tc>
                <a:tc>
                  <a:txBody>
                    <a:bodyPr/>
                    <a:lstStyle/>
                    <a:p>
                      <a:pPr algn="ctr" rtl="0" fontAlgn="ctr"/>
                      <a:r>
                        <a:rPr lang="en-US" sz="1000" b="1" i="0" u="none" strike="noStrike" dirty="0">
                          <a:solidFill>
                            <a:srgbClr val="000000"/>
                          </a:solidFill>
                          <a:effectLst/>
                          <a:latin typeface="Calibri" panose="020F0502020204030204" pitchFamily="34" charset="0"/>
                        </a:rPr>
                        <a:t>8:30:9:30 AM</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1000" b="1" i="0" u="none" strike="noStrike" dirty="0">
                          <a:solidFill>
                            <a:srgbClr val="000000"/>
                          </a:solidFill>
                          <a:effectLst/>
                          <a:latin typeface="Calibri" panose="020F0502020204030204" pitchFamily="34" charset="0"/>
                        </a:rPr>
                        <a:t>9:30-10:30</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1000" b="1" i="0" u="none" strike="noStrike" dirty="0">
                          <a:solidFill>
                            <a:srgbClr val="000000"/>
                          </a:solidFill>
                          <a:effectLst/>
                          <a:latin typeface="Calibri" panose="020F0502020204030204" pitchFamily="34" charset="0"/>
                        </a:rPr>
                        <a:t>10:30-11:30</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1000" b="1" i="0" u="none" strike="noStrike" dirty="0">
                          <a:solidFill>
                            <a:srgbClr val="000000"/>
                          </a:solidFill>
                          <a:effectLst/>
                          <a:latin typeface="Calibri" panose="020F0502020204030204" pitchFamily="34" charset="0"/>
                        </a:rPr>
                        <a:t>11:30-12:30</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1000" b="1" i="0" u="none" strike="noStrike" dirty="0">
                          <a:solidFill>
                            <a:srgbClr val="000000"/>
                          </a:solidFill>
                          <a:effectLst/>
                          <a:latin typeface="Calibri" panose="020F0502020204030204" pitchFamily="34" charset="0"/>
                        </a:rPr>
                        <a:t>12:30-1:30</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1000" b="1" i="0" u="none" strike="noStrike" dirty="0">
                          <a:solidFill>
                            <a:srgbClr val="000000"/>
                          </a:solidFill>
                          <a:effectLst/>
                          <a:latin typeface="Calibri" panose="020F0502020204030204" pitchFamily="34" charset="0"/>
                        </a:rPr>
                        <a:t>1:30:2:30</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dirty="0">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dirty="0">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dirty="0">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2491177180"/>
                  </a:ext>
                </a:extLst>
              </a:tr>
              <a:tr h="421665">
                <a:tc>
                  <a:txBody>
                    <a:bodyPr/>
                    <a:lstStyle/>
                    <a:p>
                      <a:pPr algn="ctr" rtl="0" fontAlgn="ctr"/>
                      <a:r>
                        <a:rPr lang="en-US" sz="1000" b="1" i="0" u="none" strike="noStrike" dirty="0">
                          <a:solidFill>
                            <a:srgbClr val="000000"/>
                          </a:solidFill>
                          <a:effectLst/>
                          <a:latin typeface="Calibri" panose="020F0502020204030204" pitchFamily="34" charset="0"/>
                        </a:rPr>
                        <a:t>Group -A</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1" fontAlgn="ctr"/>
                      <a:r>
                        <a:rPr lang="ar-IQ" sz="1000" b="0" i="0" u="none" strike="noStrike">
                          <a:solidFill>
                            <a:srgbClr val="000000"/>
                          </a:solidFill>
                          <a:effectLst/>
                          <a:latin typeface="Calibri" panose="020F0502020204030204" pitchFamily="34" charset="0"/>
                        </a:rPr>
                        <a:t>تكييف وتبريد</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40286048"/>
                  </a:ext>
                </a:extLst>
              </a:tr>
              <a:tr h="421665">
                <a:tc>
                  <a:txBody>
                    <a:bodyPr/>
                    <a:lstStyle/>
                    <a:p>
                      <a:pPr algn="ctr" rtl="0" fontAlgn="ctr"/>
                      <a:r>
                        <a:rPr lang="en-US" sz="1000" b="1" i="0" u="none" strike="noStrike" dirty="0">
                          <a:solidFill>
                            <a:srgbClr val="000000"/>
                          </a:solidFill>
                          <a:effectLst/>
                          <a:latin typeface="Calibri" panose="020F0502020204030204" pitchFamily="34" charset="0"/>
                        </a:rPr>
                        <a:t>Group -B</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ar-IQ" sz="1000" b="0" i="0" u="none" strike="noStrike">
                          <a:solidFill>
                            <a:srgbClr val="000000"/>
                          </a:solidFill>
                          <a:effectLst/>
                          <a:latin typeface="Calibri" panose="020F0502020204030204" pitchFamily="34" charset="0"/>
                        </a:rPr>
                        <a:t>انتقال حرارة</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05588101"/>
                  </a:ext>
                </a:extLst>
              </a:tr>
              <a:tr h="421665">
                <a:tc>
                  <a:txBody>
                    <a:bodyPr/>
                    <a:lstStyle/>
                    <a:p>
                      <a:pPr algn="ctr" rtl="0" fontAlgn="ctr"/>
                      <a:r>
                        <a:rPr lang="en-US" sz="1000" b="1" i="0" u="none" strike="noStrike" dirty="0">
                          <a:solidFill>
                            <a:srgbClr val="000000"/>
                          </a:solidFill>
                          <a:effectLst/>
                          <a:latin typeface="Calibri" panose="020F0502020204030204" pitchFamily="34" charset="0"/>
                        </a:rPr>
                        <a:t>Group -C</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ar-IQ" sz="1000" b="0" i="0" u="none" strike="noStrike">
                          <a:solidFill>
                            <a:srgbClr val="000000"/>
                          </a:solidFill>
                          <a:effectLst/>
                          <a:latin typeface="Calibri" panose="020F0502020204030204" pitchFamily="34" charset="0"/>
                        </a:rPr>
                        <a:t>تكنولوجيا الكهرباء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46554769"/>
                  </a:ext>
                </a:extLst>
              </a:tr>
              <a:tr h="421665">
                <a:tc>
                  <a:txBody>
                    <a:bodyPr/>
                    <a:lstStyle/>
                    <a:p>
                      <a:pPr algn="ctr" rtl="0" fontAlgn="ctr"/>
                      <a:r>
                        <a:rPr lang="en-US" sz="1000" b="1" i="0" u="none" strike="noStrike" dirty="0">
                          <a:solidFill>
                            <a:srgbClr val="000000"/>
                          </a:solidFill>
                          <a:effectLst/>
                          <a:latin typeface="Calibri" panose="020F0502020204030204" pitchFamily="34" charset="0"/>
                        </a:rPr>
                        <a:t>Group -D</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ar-IQ" sz="1000" b="0" i="0" u="none" strike="noStrike">
                          <a:solidFill>
                            <a:srgbClr val="000000"/>
                          </a:solidFill>
                          <a:effectLst/>
                          <a:latin typeface="Calibri" panose="020F0502020204030204" pitchFamily="34" charset="0"/>
                        </a:rPr>
                        <a:t>صيانة اجهزة التكييف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US" sz="1000" b="0" i="0" u="none" strike="noStrike">
                          <a:solidFill>
                            <a:srgbClr val="000000"/>
                          </a:solidFill>
                          <a:effectLst/>
                          <a:latin typeface="Calibri" panose="020F0502020204030204" pitchFamily="34" charset="0"/>
                        </a:rPr>
                        <a:t> </a:t>
                      </a:r>
                    </a:p>
                  </a:txBody>
                  <a:tcPr marL="5609" marR="5609" marT="5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17938432"/>
                  </a:ext>
                </a:extLst>
              </a:tr>
              <a:tr h="421665">
                <a:tc>
                  <a:txBody>
                    <a:bodyPr/>
                    <a:lstStyle/>
                    <a:p>
                      <a:pPr algn="ctr" rtl="0" fontAlgn="ctr"/>
                      <a:r>
                        <a:rPr lang="en-US" sz="1000" b="1" i="0" u="none" strike="noStrike" dirty="0">
                          <a:solidFill>
                            <a:srgbClr val="000000"/>
                          </a:solidFill>
                          <a:effectLst/>
                          <a:latin typeface="Calibri" panose="020F0502020204030204" pitchFamily="34" charset="0"/>
                        </a:rPr>
                        <a:t>Group -E</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1000" b="0" i="0" u="none" strike="noStrike" dirty="0">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ar-IQ" sz="1000" b="0" i="0" u="none" strike="noStrike">
                          <a:solidFill>
                            <a:srgbClr val="000000"/>
                          </a:solidFill>
                          <a:effectLst/>
                          <a:latin typeface="Calibri" panose="020F0502020204030204" pitchFamily="34" charset="0"/>
                        </a:rPr>
                        <a:t>نظرية المكائن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63936026"/>
                  </a:ext>
                </a:extLst>
              </a:tr>
              <a:tr h="342405">
                <a:tc>
                  <a:txBody>
                    <a:bodyPr/>
                    <a:lstStyle/>
                    <a:p>
                      <a:pPr algn="ctr" rtl="0" fontAlgn="ctr"/>
                      <a:r>
                        <a:rPr lang="en-US" sz="1000" b="1" i="0" u="none" strike="noStrike">
                          <a:solidFill>
                            <a:srgbClr val="000000"/>
                          </a:solidFill>
                          <a:effectLst/>
                          <a:latin typeface="Calibri" panose="020F0502020204030204" pitchFamily="34" charset="0"/>
                        </a:rPr>
                        <a:t>Group -F</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1000" b="0" i="0" u="none" strike="noStrike" dirty="0">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ar-IQ" sz="1000" b="0" i="0" u="none" strike="noStrike" dirty="0">
                          <a:solidFill>
                            <a:srgbClr val="000000"/>
                          </a:solidFill>
                          <a:effectLst/>
                          <a:latin typeface="Calibri" panose="020F0502020204030204" pitchFamily="34" charset="0"/>
                        </a:rPr>
                        <a:t>تطبيقات حاسوب متقدم</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rtl="0" fontAlgn="ctr"/>
                      <a:r>
                        <a:rPr lang="en-US" sz="1000" b="0" i="0" u="none" strike="noStrike" dirty="0">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rgbClr val="000000"/>
                          </a:solidFill>
                          <a:effectLst/>
                          <a:latin typeface="Calibri" panose="020F0502020204030204" pitchFamily="34" charset="0"/>
                        </a:rPr>
                        <a:t> </a:t>
                      </a:r>
                    </a:p>
                  </a:txBody>
                  <a:tcPr marL="5609" marR="5609" marT="5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1783450"/>
                  </a:ext>
                </a:extLst>
              </a:tr>
            </a:tbl>
          </a:graphicData>
        </a:graphic>
      </p:graphicFrame>
    </p:spTree>
    <p:extLst>
      <p:ext uri="{BB962C8B-B14F-4D97-AF65-F5344CB8AC3E}">
        <p14:creationId xmlns:p14="http://schemas.microsoft.com/office/powerpoint/2010/main" val="988995479"/>
      </p:ext>
    </p:extLst>
  </p:cSld>
  <p:clrMapOvr>
    <a:masterClrMapping/>
  </p:clrMapOvr>
  <mc:AlternateContent xmlns:mc="http://schemas.openxmlformats.org/markup-compatibility/2006" xmlns:p14="http://schemas.microsoft.com/office/powerpoint/2010/main">
    <mc:Choice Requires="p14">
      <p:transition spd="slow" p14:dur="2000" advTm="6036"/>
    </mc:Choice>
    <mc:Fallback xmlns="">
      <p:transition spd="slow" advTm="603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201BD604-FAF7-44F5-B903-3B71AE0D9F3A}"/>
              </a:ext>
            </a:extLst>
          </p:cNvPr>
          <p:cNvSpPr txBox="1">
            <a:spLocks noChangeArrowheads="1"/>
          </p:cNvSpPr>
          <p:nvPr/>
        </p:nvSpPr>
        <p:spPr bwMode="auto">
          <a:xfrm>
            <a:off x="597159" y="0"/>
            <a:ext cx="11308701" cy="1384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ALMUSTAQBAL UNIVERSITY COLLEGE</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Iraq – Babylon</a:t>
            </a:r>
          </a:p>
          <a:p>
            <a:pPr algn="ctr" eaLnBrk="1" hangingPunct="1"/>
            <a:r>
              <a:rPr lang="en-US" altLang="ms-MY" sz="2800" b="1" dirty="0">
                <a:solidFill>
                  <a:srgbClr val="000000"/>
                </a:solidFill>
                <a:latin typeface="Trebuchet MS" panose="020B0603020202020204" pitchFamily="34" charset="0"/>
                <a:cs typeface="Tahoma" panose="020B0604030504040204" pitchFamily="34" charset="0"/>
              </a:rPr>
              <a:t> </a:t>
            </a:r>
          </a:p>
        </p:txBody>
      </p:sp>
      <p:pic>
        <p:nvPicPr>
          <p:cNvPr id="6" name="Picture 5" descr="https://fbcdn-profile-a.akamaihd.net/hprofile-ak-xpa1/v/t1.0-1/c6.0.160.160/p160x160/10422075_950415331642389_6568182895572721094_n.jpg?oh=de0ff0b37bdc19825084a241ee6e9bf8&amp;oe=5560859F&amp;__gda__=1432074081_153984758b144a45dc30055667b73111">
            <a:extLst>
              <a:ext uri="{FF2B5EF4-FFF2-40B4-BE49-F238E27FC236}">
                <a16:creationId xmlns:a16="http://schemas.microsoft.com/office/drawing/2014/main" id="{92269FFA-1CBE-4F18-BDD1-1FCF9050D3F0}"/>
              </a:ext>
            </a:extLst>
          </p:cNvPr>
          <p:cNvPicPr>
            <a:picLocks noChangeAspect="1" noChangeArrowheads="1"/>
          </p:cNvPicPr>
          <p:nvPr/>
        </p:nvPicPr>
        <p:blipFill>
          <a:blip r:embed="rId2" cstate="print"/>
          <a:srcRect/>
          <a:stretch>
            <a:fillRect/>
          </a:stretch>
        </p:blipFill>
        <p:spPr bwMode="auto">
          <a:xfrm>
            <a:off x="10630675" y="0"/>
            <a:ext cx="1337248" cy="1384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ubtitle 2">
            <a:extLst>
              <a:ext uri="{FF2B5EF4-FFF2-40B4-BE49-F238E27FC236}">
                <a16:creationId xmlns:a16="http://schemas.microsoft.com/office/drawing/2014/main" id="{98C9FD55-E8DE-4D58-9174-5E0756E6C0A1}"/>
              </a:ext>
            </a:extLst>
          </p:cNvPr>
          <p:cNvSpPr>
            <a:spLocks noGrp="1"/>
          </p:cNvSpPr>
          <p:nvPr>
            <p:ph type="subTitle" idx="1"/>
          </p:nvPr>
        </p:nvSpPr>
        <p:spPr>
          <a:xfrm>
            <a:off x="1523998" y="1439762"/>
            <a:ext cx="9144000" cy="1655762"/>
          </a:xfrm>
        </p:spPr>
        <p:txBody>
          <a:bodyPr/>
          <a:lstStyle/>
          <a:p>
            <a:pPr algn="r"/>
            <a:r>
              <a:rPr lang="ar-IQ" dirty="0"/>
              <a:t>1- نموذج جدول اشغال المختبر خلال الاسبوع </a:t>
            </a:r>
            <a:endParaRPr lang="en-US" dirty="0"/>
          </a:p>
        </p:txBody>
      </p:sp>
      <p:graphicFrame>
        <p:nvGraphicFramePr>
          <p:cNvPr id="4" name="Table 3">
            <a:extLst>
              <a:ext uri="{FF2B5EF4-FFF2-40B4-BE49-F238E27FC236}">
                <a16:creationId xmlns:a16="http://schemas.microsoft.com/office/drawing/2014/main" id="{9CFC536D-0797-4A74-BA34-4912EBE88922}"/>
              </a:ext>
            </a:extLst>
          </p:cNvPr>
          <p:cNvGraphicFramePr>
            <a:graphicFrameLocks noGrp="1"/>
          </p:cNvGraphicFramePr>
          <p:nvPr>
            <p:extLst>
              <p:ext uri="{D42A27DB-BD31-4B8C-83A1-F6EECF244321}">
                <p14:modId xmlns:p14="http://schemas.microsoft.com/office/powerpoint/2010/main" val="3891919122"/>
              </p:ext>
            </p:extLst>
          </p:nvPr>
        </p:nvGraphicFramePr>
        <p:xfrm>
          <a:off x="1091684" y="1849446"/>
          <a:ext cx="9349271" cy="5213384"/>
        </p:xfrm>
        <a:graphic>
          <a:graphicData uri="http://schemas.openxmlformats.org/drawingml/2006/table">
            <a:tbl>
              <a:tblPr rtl="1"/>
              <a:tblGrid>
                <a:gridCol w="1276096">
                  <a:extLst>
                    <a:ext uri="{9D8B030D-6E8A-4147-A177-3AD203B41FA5}">
                      <a16:colId xmlns:a16="http://schemas.microsoft.com/office/drawing/2014/main" val="562224582"/>
                    </a:ext>
                  </a:extLst>
                </a:gridCol>
                <a:gridCol w="653060">
                  <a:extLst>
                    <a:ext uri="{9D8B030D-6E8A-4147-A177-3AD203B41FA5}">
                      <a16:colId xmlns:a16="http://schemas.microsoft.com/office/drawing/2014/main" val="3571652712"/>
                    </a:ext>
                  </a:extLst>
                </a:gridCol>
                <a:gridCol w="653060">
                  <a:extLst>
                    <a:ext uri="{9D8B030D-6E8A-4147-A177-3AD203B41FA5}">
                      <a16:colId xmlns:a16="http://schemas.microsoft.com/office/drawing/2014/main" val="3982897633"/>
                    </a:ext>
                  </a:extLst>
                </a:gridCol>
                <a:gridCol w="653060">
                  <a:extLst>
                    <a:ext uri="{9D8B030D-6E8A-4147-A177-3AD203B41FA5}">
                      <a16:colId xmlns:a16="http://schemas.microsoft.com/office/drawing/2014/main" val="1162138575"/>
                    </a:ext>
                  </a:extLst>
                </a:gridCol>
                <a:gridCol w="653060">
                  <a:extLst>
                    <a:ext uri="{9D8B030D-6E8A-4147-A177-3AD203B41FA5}">
                      <a16:colId xmlns:a16="http://schemas.microsoft.com/office/drawing/2014/main" val="1072967834"/>
                    </a:ext>
                  </a:extLst>
                </a:gridCol>
                <a:gridCol w="653060">
                  <a:extLst>
                    <a:ext uri="{9D8B030D-6E8A-4147-A177-3AD203B41FA5}">
                      <a16:colId xmlns:a16="http://schemas.microsoft.com/office/drawing/2014/main" val="1948240938"/>
                    </a:ext>
                  </a:extLst>
                </a:gridCol>
                <a:gridCol w="653060">
                  <a:extLst>
                    <a:ext uri="{9D8B030D-6E8A-4147-A177-3AD203B41FA5}">
                      <a16:colId xmlns:a16="http://schemas.microsoft.com/office/drawing/2014/main" val="1570242388"/>
                    </a:ext>
                  </a:extLst>
                </a:gridCol>
                <a:gridCol w="653060">
                  <a:extLst>
                    <a:ext uri="{9D8B030D-6E8A-4147-A177-3AD203B41FA5}">
                      <a16:colId xmlns:a16="http://schemas.microsoft.com/office/drawing/2014/main" val="3501420411"/>
                    </a:ext>
                  </a:extLst>
                </a:gridCol>
                <a:gridCol w="653060">
                  <a:extLst>
                    <a:ext uri="{9D8B030D-6E8A-4147-A177-3AD203B41FA5}">
                      <a16:colId xmlns:a16="http://schemas.microsoft.com/office/drawing/2014/main" val="3087628485"/>
                    </a:ext>
                  </a:extLst>
                </a:gridCol>
                <a:gridCol w="653060">
                  <a:extLst>
                    <a:ext uri="{9D8B030D-6E8A-4147-A177-3AD203B41FA5}">
                      <a16:colId xmlns:a16="http://schemas.microsoft.com/office/drawing/2014/main" val="3527687000"/>
                    </a:ext>
                  </a:extLst>
                </a:gridCol>
                <a:gridCol w="889515">
                  <a:extLst>
                    <a:ext uri="{9D8B030D-6E8A-4147-A177-3AD203B41FA5}">
                      <a16:colId xmlns:a16="http://schemas.microsoft.com/office/drawing/2014/main" val="121489750"/>
                    </a:ext>
                  </a:extLst>
                </a:gridCol>
                <a:gridCol w="653060">
                  <a:extLst>
                    <a:ext uri="{9D8B030D-6E8A-4147-A177-3AD203B41FA5}">
                      <a16:colId xmlns:a16="http://schemas.microsoft.com/office/drawing/2014/main" val="4248168741"/>
                    </a:ext>
                  </a:extLst>
                </a:gridCol>
                <a:gridCol w="653060">
                  <a:extLst>
                    <a:ext uri="{9D8B030D-6E8A-4147-A177-3AD203B41FA5}">
                      <a16:colId xmlns:a16="http://schemas.microsoft.com/office/drawing/2014/main" val="792354778"/>
                    </a:ext>
                  </a:extLst>
                </a:gridCol>
              </a:tblGrid>
              <a:tr h="0">
                <a:tc gridSpan="13">
                  <a:txBody>
                    <a:bodyPr/>
                    <a:lstStyle/>
                    <a:p>
                      <a:pPr algn="ctr" rtl="1" fontAlgn="b"/>
                      <a:r>
                        <a:rPr lang="ar-IQ" sz="1400" b="1" i="0" u="none" strike="noStrike">
                          <a:solidFill>
                            <a:srgbClr val="000000"/>
                          </a:solidFill>
                          <a:effectLst/>
                          <a:latin typeface="Calibri" panose="020F0502020204030204" pitchFamily="34" charset="0"/>
                        </a:rPr>
                        <a:t>قسم هندسة تقنيات التكييف والتبريد</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4DF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8078312"/>
                  </a:ext>
                </a:extLst>
              </a:tr>
              <a:tr h="140897">
                <a:tc gridSpan="13">
                  <a:txBody>
                    <a:bodyPr/>
                    <a:lstStyle/>
                    <a:p>
                      <a:pPr algn="ctr" rtl="1" fontAlgn="b"/>
                      <a:r>
                        <a:rPr lang="ar-IQ" sz="1400" b="1" i="0" u="none" strike="noStrike" dirty="0">
                          <a:solidFill>
                            <a:srgbClr val="000000"/>
                          </a:solidFill>
                          <a:effectLst/>
                          <a:latin typeface="Calibri" panose="020F0502020204030204" pitchFamily="34" charset="0"/>
                        </a:rPr>
                        <a:t>جدول المحاضرات العملية حسب نظام التعليم المدمج </a:t>
                      </a:r>
                    </a:p>
                  </a:txBody>
                  <a:tcPr marL="5208" marR="5208" marT="5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4DF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270917"/>
                  </a:ext>
                </a:extLst>
              </a:tr>
              <a:tr h="144305">
                <a:tc>
                  <a:txBody>
                    <a:bodyPr/>
                    <a:lstStyle/>
                    <a:p>
                      <a:pPr algn="ctr" rtl="0" fontAlgn="b"/>
                      <a:r>
                        <a:rPr lang="en-US" sz="1000" b="1" i="0" u="none" strike="noStrike">
                          <a:solidFill>
                            <a:srgbClr val="000000"/>
                          </a:solidFill>
                          <a:effectLst/>
                          <a:latin typeface="Calibri" panose="020F0502020204030204" pitchFamily="34" charset="0"/>
                        </a:rPr>
                        <a:t> </a:t>
                      </a:r>
                    </a:p>
                  </a:txBody>
                  <a:tcPr marL="5208" marR="5208" marT="5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4DFEC"/>
                    </a:solidFill>
                  </a:tcPr>
                </a:tc>
                <a:tc>
                  <a:txBody>
                    <a:bodyPr/>
                    <a:lstStyle/>
                    <a:p>
                      <a:pPr algn="ctr" rtl="0" fontAlgn="b"/>
                      <a:r>
                        <a:rPr lang="en-US" sz="1000" b="1"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solidFill>
                      <a:srgbClr val="E4DFEC"/>
                    </a:solidFill>
                  </a:tcPr>
                </a:tc>
                <a:tc>
                  <a:txBody>
                    <a:bodyPr/>
                    <a:lstStyle/>
                    <a:p>
                      <a:pPr algn="ctr" rtl="0" fontAlgn="b"/>
                      <a:r>
                        <a:rPr lang="en-US" sz="1000" b="1"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solidFill>
                      <a:srgbClr val="E4DFEC"/>
                    </a:solidFill>
                  </a:tcPr>
                </a:tc>
                <a:tc gridSpan="8">
                  <a:txBody>
                    <a:bodyPr/>
                    <a:lstStyle/>
                    <a:p>
                      <a:pPr algn="ctr" rtl="1" fontAlgn="b"/>
                      <a:r>
                        <a:rPr lang="ar-IQ" sz="1400" b="1" i="0" u="none" strike="noStrike" dirty="0">
                          <a:solidFill>
                            <a:srgbClr val="000000"/>
                          </a:solidFill>
                          <a:effectLst/>
                          <a:latin typeface="Calibri" panose="020F0502020204030204" pitchFamily="34" charset="0"/>
                        </a:rPr>
                        <a:t>العام الدراسي 2020-2021</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solidFill>
                      <a:srgbClr val="E4DF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solidFill>
                      <a:srgbClr val="E4DFEC"/>
                    </a:solidFill>
                  </a:tcPr>
                </a:tc>
                <a:tc>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302599846"/>
                  </a:ext>
                </a:extLst>
              </a:tr>
              <a:tr h="140897">
                <a:tc>
                  <a:txBody>
                    <a:bodyPr/>
                    <a:lstStyle/>
                    <a:p>
                      <a:pPr algn="ctr" rtl="1" fontAlgn="b"/>
                      <a:r>
                        <a:rPr lang="ar-IQ" sz="800" b="1" i="0" u="none" strike="noStrike">
                          <a:solidFill>
                            <a:srgbClr val="000000"/>
                          </a:solidFill>
                          <a:effectLst/>
                          <a:latin typeface="Calibri" panose="020F0502020204030204" pitchFamily="34" charset="0"/>
                        </a:rPr>
                        <a:t>القسم </a:t>
                      </a:r>
                    </a:p>
                  </a:txBody>
                  <a:tcPr marL="5208" marR="5208" marT="520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EECE1"/>
                    </a:solidFill>
                  </a:tcPr>
                </a:tc>
                <a:tc gridSpan="3">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1" i="0" u="none" strike="noStrike">
                          <a:solidFill>
                            <a:srgbClr val="000000"/>
                          </a:solidFill>
                          <a:effectLst/>
                          <a:latin typeface="Calibri" panose="020F0502020204030204" pitchFamily="34" charset="0"/>
                        </a:rPr>
                        <a:t> </a:t>
                      </a:r>
                    </a:p>
                  </a:txBody>
                  <a:tcPr marL="5208" marR="5208" marT="520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11768985"/>
                  </a:ext>
                </a:extLst>
              </a:tr>
              <a:tr h="140897">
                <a:tc>
                  <a:txBody>
                    <a:bodyPr/>
                    <a:lstStyle/>
                    <a:p>
                      <a:pPr algn="r" rtl="1" fontAlgn="b"/>
                      <a:r>
                        <a:rPr lang="ar-IQ" sz="800" b="1" i="0" u="none" strike="noStrike">
                          <a:solidFill>
                            <a:srgbClr val="000000"/>
                          </a:solidFill>
                          <a:effectLst/>
                          <a:latin typeface="Calibri" panose="020F0502020204030204" pitchFamily="34" charset="0"/>
                        </a:rPr>
                        <a:t>اسم المختبر </a:t>
                      </a:r>
                    </a:p>
                  </a:txBody>
                  <a:tcPr marL="5208" marR="5208" marT="5208" marB="0" anchor="b">
                    <a:lnL w="12700" cap="flat" cmpd="sng" algn="ctr">
                      <a:solidFill>
                        <a:srgbClr val="000000"/>
                      </a:solidFill>
                      <a:prstDash val="solid"/>
                      <a:round/>
                      <a:headEnd type="none" w="med" len="med"/>
                      <a:tailEnd type="none" w="med" len="med"/>
                    </a:lnL>
                    <a:lnR>
                      <a:noFill/>
                    </a:lnR>
                    <a:lnT>
                      <a:noFill/>
                    </a:lnT>
                    <a:lnB>
                      <a:noFill/>
                    </a:lnB>
                    <a:solidFill>
                      <a:srgbClr val="EEECE1"/>
                    </a:solidFill>
                  </a:tcPr>
                </a:tc>
                <a:tc gridSpan="2">
                  <a:txBody>
                    <a:bodyPr/>
                    <a:lstStyle/>
                    <a:p>
                      <a:pPr algn="r" rtl="1" fontAlgn="b"/>
                      <a:r>
                        <a:rPr lang="ar-IQ" sz="800" b="1" i="0" u="none" strike="noStrike">
                          <a:solidFill>
                            <a:srgbClr val="000000"/>
                          </a:solidFill>
                          <a:effectLst/>
                          <a:latin typeface="Calibri" panose="020F0502020204030204" pitchFamily="34" charset="0"/>
                        </a:rPr>
                        <a:t>التكييف والتبريد </a:t>
                      </a:r>
                    </a:p>
                  </a:txBody>
                  <a:tcPr marL="5208" marR="5208" marT="5208" marB="0" anchor="b">
                    <a:lnL>
                      <a:noFill/>
                    </a:lnL>
                    <a:lnR>
                      <a:noFill/>
                    </a:lnR>
                    <a:lnT>
                      <a:noFill/>
                    </a:lnT>
                    <a:lnB>
                      <a:noFill/>
                    </a:lnB>
                  </a:tcPr>
                </a:tc>
                <a:tc hMerge="1">
                  <a:txBody>
                    <a:bodyPr/>
                    <a:lstStyle/>
                    <a:p>
                      <a:endParaRPr lang="en-US"/>
                    </a:p>
                  </a:txBody>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rtl="1" fontAlgn="b"/>
                      <a:r>
                        <a:rPr lang="ar-IQ" sz="800" b="1" i="0" u="none" strike="noStrike">
                          <a:solidFill>
                            <a:srgbClr val="000000"/>
                          </a:solidFill>
                          <a:effectLst/>
                          <a:latin typeface="Calibri" panose="020F0502020204030204" pitchFamily="34" charset="0"/>
                        </a:rPr>
                        <a:t>اسم المشرف </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2">
                  <a:txBody>
                    <a:bodyPr/>
                    <a:lstStyle/>
                    <a:p>
                      <a:pPr algn="ctr" rtl="0" fontAlgn="b"/>
                      <a:endParaRPr lang="en-US" sz="800" b="1" i="0" u="none" strike="noStrike">
                        <a:solidFill>
                          <a:srgbClr val="000000"/>
                        </a:solidFill>
                        <a:effectLst/>
                        <a:latin typeface="Calibri" panose="020F0502020204030204" pitchFamily="34" charset="0"/>
                      </a:endParaRPr>
                    </a:p>
                  </a:txBody>
                  <a:tcPr marL="5208" marR="5208" marT="52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440044826"/>
                  </a:ext>
                </a:extLst>
              </a:tr>
              <a:tr h="276022">
                <a:tc>
                  <a:txBody>
                    <a:bodyPr/>
                    <a:lstStyle/>
                    <a:p>
                      <a:pPr algn="r" rtl="1" fontAlgn="b"/>
                      <a:r>
                        <a:rPr lang="ar-IQ" sz="800" b="1" i="0" u="none" strike="noStrike">
                          <a:solidFill>
                            <a:srgbClr val="000000"/>
                          </a:solidFill>
                          <a:effectLst/>
                          <a:latin typeface="Calibri" panose="020F0502020204030204" pitchFamily="34" charset="0"/>
                        </a:rPr>
                        <a:t>المرحلة </a:t>
                      </a:r>
                    </a:p>
                  </a:txBody>
                  <a:tcPr marL="5208" marR="5208" marT="5208" marB="0" anchor="b">
                    <a:lnL w="12700" cap="flat" cmpd="sng" algn="ctr">
                      <a:solidFill>
                        <a:srgbClr val="000000"/>
                      </a:solidFill>
                      <a:prstDash val="solid"/>
                      <a:round/>
                      <a:headEnd type="none" w="med" len="med"/>
                      <a:tailEnd type="none" w="med" len="med"/>
                    </a:lnL>
                    <a:lnR>
                      <a:noFill/>
                    </a:lnR>
                    <a:lnT>
                      <a:noFill/>
                    </a:lnT>
                    <a:lnB>
                      <a:noFill/>
                    </a:lnB>
                    <a:solidFill>
                      <a:srgbClr val="EEECE1"/>
                    </a:solidFill>
                  </a:tcPr>
                </a:tc>
                <a:tc gridSpan="2">
                  <a:txBody>
                    <a:bodyPr/>
                    <a:lstStyle/>
                    <a:p>
                      <a:pPr algn="r" rtl="1" fontAlgn="b"/>
                      <a:r>
                        <a:rPr lang="ar-IQ" sz="800" b="1" i="0" u="none" strike="noStrike">
                          <a:solidFill>
                            <a:srgbClr val="000000"/>
                          </a:solidFill>
                          <a:effectLst/>
                          <a:latin typeface="Calibri" panose="020F0502020204030204" pitchFamily="34" charset="0"/>
                        </a:rPr>
                        <a:t> الاول - الثاني - الثالث </a:t>
                      </a:r>
                    </a:p>
                  </a:txBody>
                  <a:tcPr marL="5208" marR="5208" marT="5208" marB="0" anchor="b">
                    <a:lnL>
                      <a:noFill/>
                    </a:lnL>
                    <a:lnR>
                      <a:noFill/>
                    </a:lnR>
                    <a:lnT>
                      <a:noFill/>
                    </a:lnT>
                    <a:lnB>
                      <a:noFill/>
                    </a:lnB>
                  </a:tcPr>
                </a:tc>
                <a:tc hMerge="1">
                  <a:txBody>
                    <a:bodyPr/>
                    <a:lstStyle/>
                    <a:p>
                      <a:endParaRPr lang="en-US"/>
                    </a:p>
                  </a:txBody>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rtl="1" fontAlgn="b"/>
                      <a:r>
                        <a:rPr lang="ar-IQ" sz="800" b="1" i="0" u="none" strike="noStrike">
                          <a:solidFill>
                            <a:srgbClr val="000000"/>
                          </a:solidFill>
                          <a:effectLst/>
                          <a:latin typeface="Calibri" panose="020F0502020204030204" pitchFamily="34" charset="0"/>
                        </a:rPr>
                        <a:t>المعيد </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2">
                  <a:txBody>
                    <a:bodyPr/>
                    <a:lstStyle/>
                    <a:p>
                      <a:pPr algn="ctr" rtl="0" fontAlgn="b"/>
                      <a:endParaRPr lang="en-US" sz="800" b="1" i="0" u="none" strike="noStrike">
                        <a:solidFill>
                          <a:srgbClr val="000000"/>
                        </a:solidFill>
                        <a:effectLst/>
                        <a:latin typeface="Calibri" panose="020F0502020204030204" pitchFamily="34" charset="0"/>
                      </a:endParaRPr>
                    </a:p>
                  </a:txBody>
                  <a:tcPr marL="5208" marR="5208" marT="52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6888949"/>
                  </a:ext>
                </a:extLst>
              </a:tr>
              <a:tr h="140897">
                <a:tc gridSpan="2">
                  <a:txBody>
                    <a:bodyPr/>
                    <a:lstStyle/>
                    <a:p>
                      <a:pPr algn="ctr" rtl="1" fontAlgn="b"/>
                      <a:r>
                        <a:rPr lang="ar-IQ" sz="800" b="1" i="0" u="none" strike="noStrike">
                          <a:solidFill>
                            <a:srgbClr val="000000"/>
                          </a:solidFill>
                          <a:effectLst/>
                          <a:latin typeface="Calibri" panose="020F0502020204030204" pitchFamily="34" charset="0"/>
                        </a:rPr>
                        <a:t>المواد الشمتركة في المختبر </a:t>
                      </a:r>
                    </a:p>
                  </a:txBody>
                  <a:tcPr marL="5208" marR="5208" marT="5208" marB="0" anchor="b">
                    <a:lnL w="12700" cap="flat" cmpd="sng" algn="ctr">
                      <a:solidFill>
                        <a:srgbClr val="000000"/>
                      </a:solidFill>
                      <a:prstDash val="solid"/>
                      <a:round/>
                      <a:headEnd type="none" w="med" len="med"/>
                      <a:tailEnd type="none" w="med" len="med"/>
                    </a:lnL>
                    <a:lnR>
                      <a:noFill/>
                    </a:lnR>
                    <a:lnT>
                      <a:noFill/>
                    </a:lnT>
                    <a:lnB>
                      <a:noFill/>
                    </a:lnB>
                    <a:solidFill>
                      <a:srgbClr val="EEECE1"/>
                    </a:solidFill>
                  </a:tcPr>
                </a:tc>
                <a:tc hMerge="1">
                  <a:txBody>
                    <a:bodyPr/>
                    <a:lstStyle/>
                    <a:p>
                      <a:endParaRPr lang="en-US"/>
                    </a:p>
                  </a:txBody>
                  <a:tcPr/>
                </a:tc>
                <a:tc gridSpan="7">
                  <a:txBody>
                    <a:bodyPr/>
                    <a:lstStyle/>
                    <a:p>
                      <a:pPr algn="r" rtl="1" fontAlgn="b"/>
                      <a:r>
                        <a:rPr lang="ar-IQ" sz="800" b="1" i="0" u="none" strike="noStrike">
                          <a:solidFill>
                            <a:srgbClr val="000000"/>
                          </a:solidFill>
                          <a:effectLst/>
                          <a:latin typeface="Calibri" panose="020F0502020204030204" pitchFamily="34" charset="0"/>
                        </a:rPr>
                        <a:t>تكييف وتبريد 1 + تكييف وتبريد 2 - صيانة اجهزة التكييف + ورشة التكييف </a:t>
                      </a:r>
                    </a:p>
                  </a:txBody>
                  <a:tcPr marL="5208" marR="5208" marT="52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rtl="1" fontAlgn="b"/>
                      <a:r>
                        <a:rPr lang="ar-IQ" sz="800" b="1" i="0" u="none" strike="noStrike">
                          <a:solidFill>
                            <a:srgbClr val="000000"/>
                          </a:solidFill>
                          <a:effectLst/>
                          <a:latin typeface="Calibri" panose="020F0502020204030204" pitchFamily="34" charset="0"/>
                        </a:rPr>
                        <a:t>عدد الكروبات </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2">
                  <a:txBody>
                    <a:bodyPr/>
                    <a:lstStyle/>
                    <a:p>
                      <a:pPr algn="ctr" rtl="0" fontAlgn="b"/>
                      <a:endParaRPr lang="en-US" sz="800" b="1" i="0" u="none" strike="noStrike">
                        <a:solidFill>
                          <a:srgbClr val="000000"/>
                        </a:solidFill>
                        <a:effectLst/>
                        <a:latin typeface="Calibri" panose="020F0502020204030204" pitchFamily="34" charset="0"/>
                      </a:endParaRPr>
                    </a:p>
                  </a:txBody>
                  <a:tcPr marL="5208" marR="5208" marT="52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902377206"/>
                  </a:ext>
                </a:extLst>
              </a:tr>
              <a:tr h="140897">
                <a:tc gridSpan="2">
                  <a:txBody>
                    <a:bodyPr/>
                    <a:lstStyle/>
                    <a:p>
                      <a:pPr algn="r" rtl="1" fontAlgn="b"/>
                      <a:r>
                        <a:rPr lang="ar-IQ" sz="800" b="0" i="0" u="none" strike="noStrike">
                          <a:solidFill>
                            <a:srgbClr val="000000"/>
                          </a:solidFill>
                          <a:effectLst/>
                          <a:latin typeface="Calibri" panose="020F0502020204030204" pitchFamily="34" charset="0"/>
                        </a:rPr>
                        <a:t>الاقسام المشترك بالمختبر </a:t>
                      </a:r>
                    </a:p>
                  </a:txBody>
                  <a:tcPr marL="5208" marR="5208" marT="5208" marB="0" anchor="b">
                    <a:lnL w="12700" cap="flat" cmpd="sng" algn="ctr">
                      <a:solidFill>
                        <a:srgbClr val="000000"/>
                      </a:solidFill>
                      <a:prstDash val="solid"/>
                      <a:round/>
                      <a:headEnd type="none" w="med" len="med"/>
                      <a:tailEnd type="none" w="med" len="med"/>
                    </a:lnL>
                    <a:lnR>
                      <a:noFill/>
                    </a:lnR>
                    <a:lnT>
                      <a:noFill/>
                    </a:lnT>
                    <a:lnB>
                      <a:noFill/>
                    </a:lnB>
                    <a:solidFill>
                      <a:srgbClr val="EEECE1"/>
                    </a:solidFill>
                  </a:tcPr>
                </a:tc>
                <a:tc hMerge="1">
                  <a:txBody>
                    <a:bodyPr/>
                    <a:lstStyle/>
                    <a:p>
                      <a:endParaRPr lang="en-US"/>
                    </a:p>
                  </a:txBody>
                  <a:tcPr/>
                </a:tc>
                <a:tc>
                  <a:txBody>
                    <a:bodyPr/>
                    <a:lstStyle/>
                    <a:p>
                      <a:pPr algn="r" rtl="1" fontAlgn="b"/>
                      <a:r>
                        <a:rPr lang="ar-IQ" sz="800" b="1" i="0" u="none" strike="noStrike">
                          <a:solidFill>
                            <a:srgbClr val="000000"/>
                          </a:solidFill>
                          <a:effectLst/>
                          <a:latin typeface="Calibri" panose="020F0502020204030204" pitchFamily="34" charset="0"/>
                        </a:rPr>
                        <a:t>لايوجد</a:t>
                      </a: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dirty="0">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1" i="0" u="none" strike="noStrike">
                        <a:solidFill>
                          <a:srgbClr val="000000"/>
                        </a:solidFill>
                        <a:effectLst/>
                        <a:latin typeface="Calibri" panose="020F0502020204030204" pitchFamily="34" charset="0"/>
                      </a:endParaRPr>
                    </a:p>
                  </a:txBody>
                  <a:tcPr marL="5208" marR="5208" marT="520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rtl="1" fontAlgn="b"/>
                      <a:r>
                        <a:rPr lang="ar-IQ" sz="800" b="1" i="0" u="none" strike="noStrike">
                          <a:solidFill>
                            <a:srgbClr val="000000"/>
                          </a:solidFill>
                          <a:effectLst/>
                          <a:latin typeface="Calibri" panose="020F0502020204030204" pitchFamily="34" charset="0"/>
                        </a:rPr>
                        <a:t>عدد الشعب </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2">
                  <a:txBody>
                    <a:bodyPr/>
                    <a:lstStyle/>
                    <a:p>
                      <a:pPr algn="ctr" rtl="0" fontAlgn="b"/>
                      <a:endParaRPr lang="en-US" sz="800" b="1" i="0" u="none" strike="noStrike">
                        <a:solidFill>
                          <a:srgbClr val="000000"/>
                        </a:solidFill>
                        <a:effectLst/>
                        <a:latin typeface="Calibri" panose="020F0502020204030204" pitchFamily="34" charset="0"/>
                      </a:endParaRPr>
                    </a:p>
                  </a:txBody>
                  <a:tcPr marL="5208" marR="5208" marT="52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135618911"/>
                  </a:ext>
                </a:extLst>
              </a:tr>
              <a:tr h="144305">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800" b="0" i="0" u="none" strike="noStrike">
                          <a:solidFill>
                            <a:srgbClr val="000000"/>
                          </a:solidFill>
                          <a:effectLst/>
                          <a:latin typeface="Calibri" panose="020F0502020204030204" pitchFamily="34" charset="0"/>
                        </a:rPr>
                        <a:t> </a:t>
                      </a:r>
                    </a:p>
                  </a:txBody>
                  <a:tcPr marL="5208" marR="5208" marT="5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9253734"/>
                  </a:ext>
                </a:extLst>
              </a:tr>
              <a:tr h="404051">
                <a:tc rowSpan="2">
                  <a:txBody>
                    <a:bodyPr/>
                    <a:lstStyle/>
                    <a:p>
                      <a:pPr algn="ctr" rtl="1" fontAlgn="ctr"/>
                      <a:r>
                        <a:rPr lang="ar-IQ" sz="800" b="1" i="0" u="none" strike="noStrike">
                          <a:solidFill>
                            <a:srgbClr val="000000"/>
                          </a:solidFill>
                          <a:effectLst/>
                          <a:latin typeface="Calibri" panose="020F0502020204030204" pitchFamily="34" charset="0"/>
                        </a:rPr>
                        <a:t>الوقت</a:t>
                      </a:r>
                      <a:br>
                        <a:rPr lang="ar-IQ" sz="800" b="1" i="0" u="none" strike="noStrike">
                          <a:solidFill>
                            <a:srgbClr val="000000"/>
                          </a:solidFill>
                          <a:effectLst/>
                          <a:latin typeface="Calibri" panose="020F0502020204030204" pitchFamily="34" charset="0"/>
                        </a:rPr>
                      </a:br>
                      <a:br>
                        <a:rPr lang="ar-IQ" sz="800" b="1" i="0" u="none" strike="noStrike">
                          <a:solidFill>
                            <a:srgbClr val="000000"/>
                          </a:solidFill>
                          <a:effectLst/>
                          <a:latin typeface="Calibri" panose="020F0502020204030204" pitchFamily="34" charset="0"/>
                        </a:rPr>
                      </a:br>
                      <a:r>
                        <a:rPr lang="ar-IQ" sz="800" b="1" i="0" u="none" strike="noStrike">
                          <a:solidFill>
                            <a:srgbClr val="000000"/>
                          </a:solidFill>
                          <a:effectLst/>
                          <a:latin typeface="Calibri" panose="020F0502020204030204" pitchFamily="34" charset="0"/>
                        </a:rPr>
                        <a:t>اليوم</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8:30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9:30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10:30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11:30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12:30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1:30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2:30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3:30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4:30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5:30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6:30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7:30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52251231"/>
                  </a:ext>
                </a:extLst>
              </a:tr>
              <a:tr h="346329">
                <a:tc vMerge="1">
                  <a:txBody>
                    <a:bodyPr/>
                    <a:lstStyle/>
                    <a:p>
                      <a:endParaRPr lang="en-US"/>
                    </a:p>
                  </a:txBody>
                  <a:tcPr/>
                </a:tc>
                <a:tc>
                  <a:txBody>
                    <a:bodyPr/>
                    <a:lstStyle/>
                    <a:p>
                      <a:pPr algn="ctr" rtl="0" fontAlgn="ctr"/>
                      <a:r>
                        <a:rPr lang="en-US" sz="800" b="0" i="0" u="none" strike="noStrike">
                          <a:solidFill>
                            <a:srgbClr val="000000"/>
                          </a:solidFill>
                          <a:effectLst/>
                          <a:latin typeface="Calibri" panose="020F0502020204030204" pitchFamily="34" charset="0"/>
                        </a:rPr>
                        <a:t>9:30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10:30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11:30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12:30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1:30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2:30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3:30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4:30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5:30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6:30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7:30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Calibri" panose="020F0502020204030204" pitchFamily="34" charset="0"/>
                        </a:rPr>
                        <a:t>8:30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641542"/>
                  </a:ext>
                </a:extLst>
              </a:tr>
              <a:tr h="383848">
                <a:tc>
                  <a:txBody>
                    <a:bodyPr/>
                    <a:lstStyle/>
                    <a:p>
                      <a:pPr algn="ctr" rtl="1" fontAlgn="ctr"/>
                      <a:r>
                        <a:rPr lang="ar-IQ" sz="800" b="1" i="0" u="none" strike="noStrike">
                          <a:solidFill>
                            <a:srgbClr val="000000"/>
                          </a:solidFill>
                          <a:effectLst/>
                          <a:latin typeface="Calibri" panose="020F0502020204030204" pitchFamily="34" charset="0"/>
                        </a:rPr>
                        <a:t>السبت</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gridSpan="6">
                  <a:txBody>
                    <a:bodyPr/>
                    <a:lstStyle/>
                    <a:p>
                      <a:pPr algn="ctr" rtl="1" fontAlgn="ctr"/>
                      <a:r>
                        <a:rPr lang="ar-IQ" sz="800" b="0" i="0" u="none" strike="noStrike" dirty="0">
                          <a:solidFill>
                            <a:srgbClr val="000000"/>
                          </a:solidFill>
                          <a:effectLst/>
                          <a:latin typeface="Calibri" panose="020F0502020204030204" pitchFamily="34" charset="0"/>
                        </a:rPr>
                        <a:t> تكييف وتبريد م2-مسائي- شعبة - </a:t>
                      </a:r>
                      <a:r>
                        <a:rPr lang="en-US" sz="800" b="0" i="0" u="none" strike="noStrike" dirty="0">
                          <a:solidFill>
                            <a:srgbClr val="000000"/>
                          </a:solidFill>
                          <a:effectLst/>
                          <a:latin typeface="Calibri" panose="020F0502020204030204" pitchFamily="34" charset="0"/>
                        </a:rPr>
                        <a:t>B</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rtl="1" fontAlgn="ctr"/>
                      <a:r>
                        <a:rPr lang="ar-IQ" sz="800" b="0" i="0" u="none" strike="noStrike">
                          <a:solidFill>
                            <a:srgbClr val="000000"/>
                          </a:solidFill>
                          <a:effectLst/>
                          <a:latin typeface="Calibri" panose="020F0502020204030204" pitchFamily="34" charset="0"/>
                        </a:rPr>
                        <a:t>ورشة التكييف والتبريد م1 -مسائي - شعبة </a:t>
                      </a:r>
                      <a:r>
                        <a:rPr lang="en-US" sz="800" b="0" i="0" u="none" strike="noStrike">
                          <a:solidFill>
                            <a:srgbClr val="000000"/>
                          </a:solidFill>
                          <a:effectLst/>
                          <a:latin typeface="Calibri" panose="020F0502020204030204" pitchFamily="34" charset="0"/>
                        </a:rPr>
                        <a:t>A</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08859451"/>
                  </a:ext>
                </a:extLst>
              </a:tr>
              <a:tr h="383848">
                <a:tc>
                  <a:txBody>
                    <a:bodyPr/>
                    <a:lstStyle/>
                    <a:p>
                      <a:pPr algn="ctr" rtl="1" fontAlgn="ctr"/>
                      <a:r>
                        <a:rPr lang="ar-IQ" sz="800" b="1" i="0" u="none" strike="noStrike">
                          <a:solidFill>
                            <a:srgbClr val="000000"/>
                          </a:solidFill>
                          <a:effectLst/>
                          <a:latin typeface="Calibri" panose="020F0502020204030204" pitchFamily="34" charset="0"/>
                        </a:rPr>
                        <a:t>الاحد</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gridSpan="6">
                  <a:txBody>
                    <a:bodyPr/>
                    <a:lstStyle/>
                    <a:p>
                      <a:pPr algn="ctr" rtl="1" fontAlgn="ctr"/>
                      <a:r>
                        <a:rPr lang="ar-IQ" sz="800" b="0" i="0" u="none" strike="noStrike" dirty="0">
                          <a:solidFill>
                            <a:srgbClr val="000000"/>
                          </a:solidFill>
                          <a:effectLst/>
                          <a:latin typeface="Calibri" panose="020F0502020204030204" pitchFamily="34" charset="0"/>
                        </a:rPr>
                        <a:t> تكييف وتبريد م3- صباحي </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rtl="1" fontAlgn="ctr"/>
                      <a:r>
                        <a:rPr lang="ar-IQ" sz="800" b="0" i="0" u="none" strike="noStrike">
                          <a:solidFill>
                            <a:srgbClr val="000000"/>
                          </a:solidFill>
                          <a:effectLst/>
                          <a:latin typeface="Calibri" panose="020F0502020204030204" pitchFamily="34" charset="0"/>
                        </a:rPr>
                        <a:t>صيانة اجهزة التكييف م3- مسائي - شعبة -</a:t>
                      </a:r>
                      <a:r>
                        <a:rPr lang="en-US" sz="800" b="0" i="0" u="none" strike="noStrike">
                          <a:solidFill>
                            <a:srgbClr val="000000"/>
                          </a:solidFill>
                          <a:effectLst/>
                          <a:latin typeface="Calibri" panose="020F0502020204030204" pitchFamily="34" charset="0"/>
                        </a:rPr>
                        <a:t>A</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7759496"/>
                  </a:ext>
                </a:extLst>
              </a:tr>
              <a:tr h="383848">
                <a:tc>
                  <a:txBody>
                    <a:bodyPr/>
                    <a:lstStyle/>
                    <a:p>
                      <a:pPr algn="ctr" rtl="1" fontAlgn="ctr"/>
                      <a:r>
                        <a:rPr lang="ar-IQ" sz="800" b="1" i="0" u="none" strike="noStrike" dirty="0">
                          <a:solidFill>
                            <a:srgbClr val="000000"/>
                          </a:solidFill>
                          <a:effectLst/>
                          <a:latin typeface="Calibri" panose="020F0502020204030204" pitchFamily="34" charset="0"/>
                        </a:rPr>
                        <a:t>الاثنين</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gridSpan="6">
                  <a:txBody>
                    <a:bodyPr/>
                    <a:lstStyle/>
                    <a:p>
                      <a:pPr algn="ctr" rtl="1" fontAlgn="ctr"/>
                      <a:r>
                        <a:rPr lang="ar-IQ" sz="800" b="0" i="0" u="none" strike="noStrike">
                          <a:solidFill>
                            <a:srgbClr val="000000"/>
                          </a:solidFill>
                          <a:effectLst/>
                          <a:latin typeface="Calibri" panose="020F0502020204030204" pitchFamily="34" charset="0"/>
                        </a:rPr>
                        <a:t>صيانة اجهزة التكييف م3- صباحي </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rtl="1" fontAlgn="ctr"/>
                      <a:r>
                        <a:rPr lang="ar-IQ" sz="800" b="0" i="0" u="none" strike="noStrike">
                          <a:solidFill>
                            <a:srgbClr val="000000"/>
                          </a:solidFill>
                          <a:effectLst/>
                          <a:latin typeface="Calibri" panose="020F0502020204030204" pitchFamily="34" charset="0"/>
                        </a:rPr>
                        <a:t>صيانة اجهزة التكييف م3- مسائي - شعبة -</a:t>
                      </a:r>
                      <a:r>
                        <a:rPr lang="en-US" sz="800" b="0" i="0" u="none" strike="noStrike">
                          <a:solidFill>
                            <a:srgbClr val="000000"/>
                          </a:solidFill>
                          <a:effectLst/>
                          <a:latin typeface="Calibri" panose="020F0502020204030204" pitchFamily="34" charset="0"/>
                        </a:rPr>
                        <a:t>B</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5725345"/>
                  </a:ext>
                </a:extLst>
              </a:tr>
              <a:tr h="383848">
                <a:tc>
                  <a:txBody>
                    <a:bodyPr/>
                    <a:lstStyle/>
                    <a:p>
                      <a:pPr algn="ctr" rtl="1" fontAlgn="ctr"/>
                      <a:r>
                        <a:rPr lang="ar-IQ" sz="800" b="1" i="0" u="none" strike="noStrike">
                          <a:solidFill>
                            <a:srgbClr val="000000"/>
                          </a:solidFill>
                          <a:effectLst/>
                          <a:latin typeface="Calibri" panose="020F0502020204030204" pitchFamily="34" charset="0"/>
                        </a:rPr>
                        <a:t>الثلاثاء</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gridSpan="6">
                  <a:txBody>
                    <a:bodyPr/>
                    <a:lstStyle/>
                    <a:p>
                      <a:pPr algn="ctr" rtl="1" fontAlgn="ctr"/>
                      <a:r>
                        <a:rPr lang="ar-IQ" sz="800" b="0" i="0" u="none" strike="noStrike">
                          <a:solidFill>
                            <a:srgbClr val="000000"/>
                          </a:solidFill>
                          <a:effectLst/>
                          <a:latin typeface="Calibri" panose="020F0502020204030204" pitchFamily="34" charset="0"/>
                        </a:rPr>
                        <a:t>ورشة التكييف والتبريد م1 - صباحي </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rtl="1" fontAlgn="ctr"/>
                      <a:r>
                        <a:rPr lang="ar-IQ" sz="800" b="0" i="0" u="none" strike="noStrike">
                          <a:solidFill>
                            <a:srgbClr val="000000"/>
                          </a:solidFill>
                          <a:effectLst/>
                          <a:latin typeface="Calibri" panose="020F0502020204030204" pitchFamily="34" charset="0"/>
                        </a:rPr>
                        <a:t> تكييف وتبريد م2-مسائي - شعبة -</a:t>
                      </a:r>
                      <a:r>
                        <a:rPr lang="en-US" sz="800" b="0" i="0" u="none" strike="noStrike">
                          <a:solidFill>
                            <a:srgbClr val="000000"/>
                          </a:solidFill>
                          <a:effectLst/>
                          <a:latin typeface="Calibri" panose="020F0502020204030204" pitchFamily="34" charset="0"/>
                        </a:rPr>
                        <a:t>A</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1754823"/>
                  </a:ext>
                </a:extLst>
              </a:tr>
              <a:tr h="383848">
                <a:tc>
                  <a:txBody>
                    <a:bodyPr/>
                    <a:lstStyle/>
                    <a:p>
                      <a:pPr algn="ctr" rtl="1" fontAlgn="ctr"/>
                      <a:r>
                        <a:rPr lang="ar-IQ" sz="800" b="1" i="0" u="none" strike="noStrike">
                          <a:solidFill>
                            <a:srgbClr val="000000"/>
                          </a:solidFill>
                          <a:effectLst/>
                          <a:latin typeface="Calibri" panose="020F0502020204030204" pitchFamily="34" charset="0"/>
                        </a:rPr>
                        <a:t>الأربعاء</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gridSpan="6">
                  <a:txBody>
                    <a:bodyPr/>
                    <a:lstStyle/>
                    <a:p>
                      <a:pPr algn="ctr" rtl="1" fontAlgn="ctr"/>
                      <a:r>
                        <a:rPr lang="ar-IQ" sz="800" b="0" i="0" u="none" strike="noStrike" dirty="0">
                          <a:solidFill>
                            <a:srgbClr val="000000"/>
                          </a:solidFill>
                          <a:effectLst/>
                          <a:latin typeface="Calibri" panose="020F0502020204030204" pitchFamily="34" charset="0"/>
                        </a:rPr>
                        <a:t> تكييف وتبريد م2- صباحي </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rtl="1" fontAlgn="ctr"/>
                      <a:r>
                        <a:rPr lang="ar-IQ" sz="800" b="0" i="0" u="none" strike="noStrike">
                          <a:solidFill>
                            <a:srgbClr val="000000"/>
                          </a:solidFill>
                          <a:effectLst/>
                          <a:latin typeface="Calibri" panose="020F0502020204030204" pitchFamily="34" charset="0"/>
                        </a:rPr>
                        <a:t>ورشة التكييف والتبريد م1 -مسائي - شعبة</a:t>
                      </a:r>
                      <a:r>
                        <a:rPr lang="en-US" sz="800" b="0" i="0" u="none" strike="noStrike">
                          <a:solidFill>
                            <a:srgbClr val="000000"/>
                          </a:solidFill>
                          <a:effectLst/>
                          <a:latin typeface="Calibri" panose="020F0502020204030204" pitchFamily="34" charset="0"/>
                        </a:rPr>
                        <a:t>B- </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7978708"/>
                  </a:ext>
                </a:extLst>
              </a:tr>
              <a:tr h="340557">
                <a:tc>
                  <a:txBody>
                    <a:bodyPr/>
                    <a:lstStyle/>
                    <a:p>
                      <a:pPr algn="ctr" rtl="1" fontAlgn="ctr"/>
                      <a:r>
                        <a:rPr lang="ar-IQ" sz="800" b="1" i="0" u="none" strike="noStrike">
                          <a:solidFill>
                            <a:srgbClr val="000000"/>
                          </a:solidFill>
                          <a:effectLst/>
                          <a:latin typeface="Calibri" panose="020F0502020204030204" pitchFamily="34" charset="0"/>
                        </a:rPr>
                        <a:t>الخميس </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gridSpan="6">
                  <a:txBody>
                    <a:bodyPr/>
                    <a:lstStyle/>
                    <a:p>
                      <a:pPr algn="ctr" rtl="1" fontAlgn="ctr"/>
                      <a:r>
                        <a:rPr lang="ar-IQ" sz="800" b="0" i="0" u="none" strike="noStrike">
                          <a:solidFill>
                            <a:srgbClr val="000000"/>
                          </a:solidFill>
                          <a:effectLst/>
                          <a:latin typeface="Calibri" panose="020F0502020204030204" pitchFamily="34" charset="0"/>
                        </a:rPr>
                        <a:t>تعفير وتعقيم المختبر </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rtl="1" fontAlgn="ctr"/>
                      <a:r>
                        <a:rPr lang="ar-IQ" sz="800" b="0" i="0" u="none" strike="noStrike">
                          <a:solidFill>
                            <a:srgbClr val="000000"/>
                          </a:solidFill>
                          <a:effectLst/>
                          <a:latin typeface="Calibri" panose="020F0502020204030204" pitchFamily="34" charset="0"/>
                        </a:rPr>
                        <a:t> تكييف وتبريد م2-مسائي - شعبة - </a:t>
                      </a:r>
                      <a:r>
                        <a:rPr lang="en-US" sz="800" b="0" i="0" u="none" strike="noStrike">
                          <a:solidFill>
                            <a:srgbClr val="000000"/>
                          </a:solidFill>
                          <a:effectLst/>
                          <a:latin typeface="Calibri" panose="020F0502020204030204" pitchFamily="34" charset="0"/>
                        </a:rPr>
                        <a:t>B</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4531464"/>
                  </a:ext>
                </a:extLst>
              </a:tr>
              <a:tr h="140897">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99646384"/>
                  </a:ext>
                </a:extLst>
              </a:tr>
              <a:tr h="140897">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extLst>
                  <a:ext uri="{0D108BD9-81ED-4DB2-BD59-A6C34878D82A}">
                    <a16:rowId xmlns:a16="http://schemas.microsoft.com/office/drawing/2014/main" val="243571795"/>
                  </a:ext>
                </a:extLst>
              </a:tr>
              <a:tr h="140897">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gridSpan="3">
                  <a:txBody>
                    <a:bodyPr/>
                    <a:lstStyle/>
                    <a:p>
                      <a:pPr algn="ctr" rtl="1" fontAlgn="b"/>
                      <a:r>
                        <a:rPr lang="ar-IQ" sz="800" b="1" i="0" u="none" strike="noStrike">
                          <a:solidFill>
                            <a:srgbClr val="000000"/>
                          </a:solidFill>
                          <a:effectLst/>
                          <a:latin typeface="Calibri" panose="020F0502020204030204" pitchFamily="34" charset="0"/>
                        </a:rPr>
                        <a:t>مقرر القسم</a:t>
                      </a:r>
                    </a:p>
                  </a:txBody>
                  <a:tcPr marL="5208" marR="5208" marT="5208" marB="0" anchor="b">
                    <a:lnL>
                      <a:noFill/>
                    </a:lnL>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3261368"/>
                  </a:ext>
                </a:extLst>
              </a:tr>
              <a:tr h="140897">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dirty="0">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a:txBody>
                    <a:bodyPr/>
                    <a:lstStyle/>
                    <a:p>
                      <a:pPr algn="l" rtl="0" fontAlgn="b"/>
                      <a:endParaRPr lang="en-US" sz="800" b="0" i="0" u="none" strike="noStrike">
                        <a:solidFill>
                          <a:srgbClr val="000000"/>
                        </a:solidFill>
                        <a:effectLst/>
                        <a:latin typeface="Calibri" panose="020F0502020204030204" pitchFamily="34" charset="0"/>
                      </a:endParaRPr>
                    </a:p>
                  </a:txBody>
                  <a:tcPr marL="5208" marR="5208" marT="5208" marB="0" anchor="b">
                    <a:lnL>
                      <a:noFill/>
                    </a:lnL>
                    <a:lnR>
                      <a:noFill/>
                    </a:lnR>
                    <a:lnT>
                      <a:noFill/>
                    </a:lnT>
                    <a:lnB>
                      <a:noFill/>
                    </a:lnB>
                  </a:tcPr>
                </a:tc>
                <a:tc gridSpan="3">
                  <a:txBody>
                    <a:bodyPr/>
                    <a:lstStyle/>
                    <a:p>
                      <a:pPr algn="ctr" rtl="1" fontAlgn="ctr"/>
                      <a:r>
                        <a:rPr lang="ar-IQ" sz="800" b="1" i="0" u="none" strike="noStrike" dirty="0">
                          <a:solidFill>
                            <a:srgbClr val="000000"/>
                          </a:solidFill>
                          <a:effectLst/>
                          <a:latin typeface="Calibri" panose="020F0502020204030204" pitchFamily="34" charset="0"/>
                        </a:rPr>
                        <a:t>م.م.ازهر محسن عبد</a:t>
                      </a:r>
                    </a:p>
                  </a:txBody>
                  <a:tcPr marL="5208" marR="5208" marT="5208" marB="0" anchor="ctr">
                    <a:lnL>
                      <a:noFill/>
                    </a:lnL>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8183661"/>
                  </a:ext>
                </a:extLst>
              </a:tr>
            </a:tbl>
          </a:graphicData>
        </a:graphic>
      </p:graphicFrame>
    </p:spTree>
    <p:extLst>
      <p:ext uri="{BB962C8B-B14F-4D97-AF65-F5344CB8AC3E}">
        <p14:creationId xmlns:p14="http://schemas.microsoft.com/office/powerpoint/2010/main" val="221583440"/>
      </p:ext>
    </p:extLst>
  </p:cSld>
  <p:clrMapOvr>
    <a:masterClrMapping/>
  </p:clrMapOvr>
  <mc:AlternateContent xmlns:mc="http://schemas.openxmlformats.org/markup-compatibility/2006" xmlns:p14="http://schemas.microsoft.com/office/powerpoint/2010/main">
    <mc:Choice Requires="p14">
      <p:transition spd="slow" p14:dur="2000" advTm="6036"/>
    </mc:Choice>
    <mc:Fallback xmlns="">
      <p:transition spd="slow" advTm="6036"/>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3044</TotalTime>
  <Words>1682</Words>
  <Application>Microsoft Office PowerPoint</Application>
  <PresentationFormat>Widescreen</PresentationFormat>
  <Paragraphs>848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dc:creator>
  <cp:lastModifiedBy>Azher abed</cp:lastModifiedBy>
  <cp:revision>76</cp:revision>
  <cp:lastPrinted>2020-09-24T21:06:05Z</cp:lastPrinted>
  <dcterms:created xsi:type="dcterms:W3CDTF">2020-03-18T12:12:20Z</dcterms:created>
  <dcterms:modified xsi:type="dcterms:W3CDTF">2020-09-27T21:39:44Z</dcterms:modified>
</cp:coreProperties>
</file>